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93" r:id="rId3"/>
    <p:sldId id="259" r:id="rId4"/>
    <p:sldId id="258" r:id="rId5"/>
    <p:sldId id="261" r:id="rId6"/>
    <p:sldId id="270" r:id="rId7"/>
    <p:sldId id="274" r:id="rId8"/>
    <p:sldId id="275" r:id="rId9"/>
    <p:sldId id="273" r:id="rId10"/>
    <p:sldId id="266" r:id="rId11"/>
    <p:sldId id="271" r:id="rId12"/>
    <p:sldId id="268" r:id="rId13"/>
    <p:sldId id="272" r:id="rId14"/>
    <p:sldId id="277" r:id="rId15"/>
    <p:sldId id="295" r:id="rId16"/>
    <p:sldId id="279" r:id="rId17"/>
    <p:sldId id="278" r:id="rId18"/>
    <p:sldId id="296" r:id="rId19"/>
    <p:sldId id="280" r:id="rId20"/>
    <p:sldId id="281" r:id="rId21"/>
    <p:sldId id="284" r:id="rId22"/>
    <p:sldId id="282" r:id="rId23"/>
    <p:sldId id="292" r:id="rId24"/>
    <p:sldId id="294" r:id="rId25"/>
    <p:sldId id="29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E12061"/>
    <a:srgbClr val="C6194F"/>
    <a:srgbClr val="FDB417"/>
    <a:srgbClr val="F04EB6"/>
    <a:srgbClr val="C80A2C"/>
    <a:srgbClr val="F01E5F"/>
    <a:srgbClr val="FFFFF3"/>
    <a:srgbClr val="33660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549" autoAdjust="0"/>
  </p:normalViewPr>
  <p:slideViewPr>
    <p:cSldViewPr snapToGrid="0">
      <p:cViewPr>
        <p:scale>
          <a:sx n="60" d="100"/>
          <a:sy n="60" d="100"/>
        </p:scale>
        <p:origin x="-78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7.xlsx"/><Relationship Id="rId1" Type="http://schemas.openxmlformats.org/officeDocument/2006/relationships/image" Target="../media/image21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Office_Excel_Worksheet8.xlsx"/><Relationship Id="rId1" Type="http://schemas.openxmlformats.org/officeDocument/2006/relationships/image" Target="../media/image2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1.5873015873015883E-2"/>
          <c:y val="2.3980815347721847E-2"/>
          <c:w val="0.96825396825396826"/>
          <c:h val="0.95203836930455632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5400000" scaled="1"/>
            </a:gradFill>
            <a:ln w="38071">
              <a:noFill/>
            </a:ln>
          </c:spPr>
          <c:dLbls>
            <c:spPr>
              <a:noFill/>
              <a:ln w="38071">
                <a:noFill/>
              </a:ln>
            </c:spPr>
            <c:txPr>
              <a:bodyPr/>
              <a:lstStyle/>
              <a:p>
                <a:pPr>
                  <a:defRPr sz="1199" b="0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dLblPos val="inEnd"/>
            <c:showVal val="1"/>
          </c:dLbls>
          <c:cat>
            <c:strRef>
              <c:f>Sheet1!$B$1:$J$1</c:f>
              <c:strCache>
                <c:ptCount val="9"/>
                <c:pt idx="0">
                  <c:v>Teachers</c:v>
                </c:pt>
                <c:pt idx="1">
                  <c:v>Technology coordinators / integrationists</c:v>
                </c:pt>
                <c:pt idx="2">
                  <c:v>Students</c:v>
                </c:pt>
                <c:pt idx="3">
                  <c:v>Administrators</c:v>
                </c:pt>
                <c:pt idx="4">
                  <c:v>Librarians / media specialists</c:v>
                </c:pt>
                <c:pt idx="5">
                  <c:v>Parents</c:v>
                </c:pt>
                <c:pt idx="6">
                  <c:v>Other</c:v>
                </c:pt>
                <c:pt idx="7">
                  <c:v>No one except myself</c:v>
                </c:pt>
                <c:pt idx="8">
                  <c:v>Policymakers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335</c:v>
                </c:pt>
                <c:pt idx="1">
                  <c:v>189</c:v>
                </c:pt>
                <c:pt idx="2">
                  <c:v>143</c:v>
                </c:pt>
                <c:pt idx="3">
                  <c:v>137</c:v>
                </c:pt>
                <c:pt idx="4">
                  <c:v>102</c:v>
                </c:pt>
                <c:pt idx="5">
                  <c:v>101</c:v>
                </c:pt>
                <c:pt idx="6">
                  <c:v>96</c:v>
                </c:pt>
                <c:pt idx="7">
                  <c:v>63</c:v>
                </c:pt>
                <c:pt idx="8">
                  <c:v>61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9036">
              <a:solidFill>
                <a:schemeClr val="tx1"/>
              </a:solidFill>
              <a:prstDash val="solid"/>
            </a:ln>
          </c:spPr>
          <c:cat>
            <c:strRef>
              <c:f>Sheet1!$B$1:$J$1</c:f>
              <c:strCache>
                <c:ptCount val="9"/>
                <c:pt idx="0">
                  <c:v>Teachers</c:v>
                </c:pt>
                <c:pt idx="1">
                  <c:v>Technology coordinators / integrationists</c:v>
                </c:pt>
                <c:pt idx="2">
                  <c:v>Students</c:v>
                </c:pt>
                <c:pt idx="3">
                  <c:v>Administrators</c:v>
                </c:pt>
                <c:pt idx="4">
                  <c:v>Librarians / media specialists</c:v>
                </c:pt>
                <c:pt idx="5">
                  <c:v>Parents</c:v>
                </c:pt>
                <c:pt idx="6">
                  <c:v>Other</c:v>
                </c:pt>
                <c:pt idx="7">
                  <c:v>No one except myself</c:v>
                </c:pt>
                <c:pt idx="8">
                  <c:v>Policymakers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9036">
              <a:solidFill>
                <a:schemeClr val="tx1"/>
              </a:solidFill>
              <a:prstDash val="solid"/>
            </a:ln>
          </c:spPr>
          <c:cat>
            <c:strRef>
              <c:f>Sheet1!$B$1:$J$1</c:f>
              <c:strCache>
                <c:ptCount val="9"/>
                <c:pt idx="0">
                  <c:v>Teachers</c:v>
                </c:pt>
                <c:pt idx="1">
                  <c:v>Technology coordinators / integrationists</c:v>
                </c:pt>
                <c:pt idx="2">
                  <c:v>Students</c:v>
                </c:pt>
                <c:pt idx="3">
                  <c:v>Administrators</c:v>
                </c:pt>
                <c:pt idx="4">
                  <c:v>Librarians / media specialists</c:v>
                </c:pt>
                <c:pt idx="5">
                  <c:v>Parents</c:v>
                </c:pt>
                <c:pt idx="6">
                  <c:v>Other</c:v>
                </c:pt>
                <c:pt idx="7">
                  <c:v>No one except myself</c:v>
                </c:pt>
                <c:pt idx="8">
                  <c:v>Policymakers</c:v>
                </c:pt>
              </c:strCache>
            </c:strRef>
          </c:cat>
          <c:val>
            <c:numRef>
              <c:f>Sheet1!$B$4:$J$4</c:f>
              <c:numCache>
                <c:formatCode>General</c:formatCode>
                <c:ptCount val="9"/>
              </c:numCache>
            </c:numRef>
          </c:val>
        </c:ser>
        <c:gapWidth val="15"/>
        <c:overlap val="90"/>
        <c:axId val="161188864"/>
        <c:axId val="118309632"/>
      </c:barChart>
      <c:catAx>
        <c:axId val="161188864"/>
        <c:scaling>
          <c:orientation val="minMax"/>
        </c:scaling>
        <c:axPos val="b"/>
        <c:majorTickMark val="none"/>
        <c:tickLblPos val="none"/>
        <c:spPr>
          <a:ln w="14277">
            <a:noFill/>
          </a:ln>
        </c:spPr>
        <c:crossAx val="118309632"/>
        <c:crosses val="autoZero"/>
        <c:auto val="1"/>
        <c:lblAlgn val="ctr"/>
        <c:lblOffset val="100"/>
        <c:tickLblSkip val="1"/>
        <c:tickMarkSkip val="1"/>
      </c:catAx>
      <c:valAx>
        <c:axId val="118309632"/>
        <c:scaling>
          <c:orientation val="minMax"/>
        </c:scaling>
        <c:axPos val="l"/>
        <c:numFmt formatCode="General" sourceLinked="1"/>
        <c:majorTickMark val="none"/>
        <c:tickLblPos val="none"/>
        <c:spPr>
          <a:ln w="14277">
            <a:noFill/>
          </a:ln>
        </c:spPr>
        <c:crossAx val="161188864"/>
        <c:crosses val="autoZero"/>
        <c:crossBetween val="between"/>
        <c:majorUnit val="100"/>
      </c:valAx>
      <c:spPr>
        <a:noFill/>
        <a:ln w="38071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73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ubbleChart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gradFill>
              <a:gsLst>
                <a:gs pos="0">
                  <a:srgbClr val="FF0000"/>
                </a:gs>
                <a:gs pos="100000">
                  <a:srgbClr val="99CCFF"/>
                </a:gs>
              </a:gsLst>
              <a:lin ang="5400000" scaled="1"/>
            </a:gradFill>
          </c:spPr>
          <c:dLbls>
            <c:dLblPos val="t"/>
            <c:showBubbleSize val="1"/>
          </c:dLbls>
          <c:xVal>
            <c:numRef>
              <c:f>Sheet1!$A$2:$A$5</c:f>
              <c:numCache>
                <c:formatCode>General</c:formatCode>
                <c:ptCount val="4"/>
                <c:pt idx="0">
                  <c:v>9</c:v>
                </c:pt>
                <c:pt idx="1">
                  <c:v>21</c:v>
                </c:pt>
                <c:pt idx="2">
                  <c:v>31</c:v>
                </c:pt>
                <c:pt idx="3">
                  <c:v>41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yVal>
          <c:bubbleSize>
            <c:numRef>
              <c:f>Sheet1!$C$2:$C$5</c:f>
              <c:numCache>
                <c:formatCode>General</c:formatCode>
                <c:ptCount val="4"/>
                <c:pt idx="0">
                  <c:v>281</c:v>
                </c:pt>
                <c:pt idx="1">
                  <c:v>126</c:v>
                </c:pt>
                <c:pt idx="2">
                  <c:v>120</c:v>
                </c:pt>
                <c:pt idx="3">
                  <c:v>119</c:v>
                </c:pt>
              </c:numCache>
            </c:numRef>
          </c:bubbleSize>
          <c:bubble3D val="1"/>
        </c:ser>
        <c:bubbleScale val="100"/>
        <c:axId val="134296320"/>
        <c:axId val="134297856"/>
      </c:bubbleChart>
      <c:valAx>
        <c:axId val="134296320"/>
        <c:scaling>
          <c:orientation val="minMax"/>
        </c:scaling>
        <c:delete val="1"/>
        <c:axPos val="b"/>
        <c:numFmt formatCode="General" sourceLinked="1"/>
        <c:tickLblPos val="nextTo"/>
        <c:crossAx val="134297856"/>
        <c:crosses val="autoZero"/>
        <c:crossBetween val="midCat"/>
      </c:valAx>
      <c:valAx>
        <c:axId val="134297856"/>
        <c:scaling>
          <c:orientation val="minMax"/>
        </c:scaling>
        <c:delete val="1"/>
        <c:axPos val="l"/>
        <c:numFmt formatCode="General" sourceLinked="1"/>
        <c:tickLblPos val="nextTo"/>
        <c:crossAx val="134296320"/>
        <c:crosses val="autoZero"/>
        <c:crossBetween val="midCat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ubbleChart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gradFill>
              <a:gsLst>
                <a:gs pos="0">
                  <a:srgbClr val="FF0000"/>
                </a:gs>
                <a:gs pos="100000">
                  <a:srgbClr val="99CCFF"/>
                </a:gs>
              </a:gsLst>
              <a:lin ang="5400000" scaled="1"/>
            </a:gradFill>
          </c:spPr>
          <c:dLbls>
            <c:dLblPos val="t"/>
            <c:showBubbleSize val="1"/>
          </c:dLbls>
          <c:xVal>
            <c:numRef>
              <c:f>Sheet1!$A$2:$A$7</c:f>
              <c:numCache>
                <c:formatCode>General</c:formatCode>
                <c:ptCount val="6"/>
                <c:pt idx="0">
                  <c:v>-11</c:v>
                </c:pt>
                <c:pt idx="1">
                  <c:v>101</c:v>
                </c:pt>
                <c:pt idx="2">
                  <c:v>201</c:v>
                </c:pt>
                <c:pt idx="3">
                  <c:v>301</c:v>
                </c:pt>
                <c:pt idx="4">
                  <c:v>401</c:v>
                </c:pt>
                <c:pt idx="5">
                  <c:v>501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yVal>
          <c:bubbleSize>
            <c:numRef>
              <c:f>Sheet1!$C$2:$C$7</c:f>
              <c:numCache>
                <c:formatCode>General</c:formatCode>
                <c:ptCount val="6"/>
                <c:pt idx="0">
                  <c:v>110</c:v>
                </c:pt>
                <c:pt idx="1">
                  <c:v>87</c:v>
                </c:pt>
                <c:pt idx="2">
                  <c:v>50</c:v>
                </c:pt>
                <c:pt idx="3">
                  <c:v>33</c:v>
                </c:pt>
                <c:pt idx="4">
                  <c:v>26</c:v>
                </c:pt>
                <c:pt idx="5">
                  <c:v>18</c:v>
                </c:pt>
              </c:numCache>
            </c:numRef>
          </c:bubbleSize>
          <c:bubble3D val="1"/>
        </c:ser>
        <c:bubbleScale val="100"/>
        <c:axId val="134458752"/>
        <c:axId val="134460544"/>
      </c:bubbleChart>
      <c:valAx>
        <c:axId val="134458752"/>
        <c:scaling>
          <c:orientation val="minMax"/>
        </c:scaling>
        <c:delete val="1"/>
        <c:axPos val="b"/>
        <c:numFmt formatCode="General" sourceLinked="1"/>
        <c:tickLblPos val="nextTo"/>
        <c:crossAx val="134460544"/>
        <c:crosses val="autoZero"/>
        <c:crossBetween val="midCat"/>
      </c:valAx>
      <c:valAx>
        <c:axId val="134460544"/>
        <c:scaling>
          <c:orientation val="minMax"/>
        </c:scaling>
        <c:delete val="1"/>
        <c:axPos val="l"/>
        <c:numFmt formatCode="General" sourceLinked="1"/>
        <c:tickLblPos val="nextTo"/>
        <c:crossAx val="134458752"/>
        <c:crosses val="autoZero"/>
        <c:crossBetween val="midCat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Mean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15"/>
            <c:spPr>
              <a:solidFill>
                <a:srgbClr val="00B050"/>
              </a:solidFill>
              <a:ln w="190500">
                <a:solidFill>
                  <a:srgbClr val="00B050"/>
                </a:solidFill>
              </a:ln>
            </c:spPr>
          </c:marker>
          <c:dLbls>
            <c:txPr>
              <a:bodyPr/>
              <a:lstStyle/>
              <a:p>
                <a:pPr>
                  <a:defRPr>
                    <a:latin typeface="Calibri" pitchFamily="34" charset="0"/>
                  </a:defRPr>
                </a:pPr>
                <a:endParaRPr lang="en-US"/>
              </a:p>
            </c:txPr>
            <c:dLblPos val="ctr"/>
            <c:showVal val="1"/>
          </c:dLbls>
          <c:cat>
            <c:strRef>
              <c:f>Sheet1!$A$2:$A$3</c:f>
              <c:strCache>
                <c:ptCount val="2"/>
                <c:pt idx="0">
                  <c:v>to begin reading blogs?</c:v>
                </c:pt>
                <c:pt idx="1">
                  <c:v>to begin blogging themselves?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Median</c:v>
                </c:pt>
              </c:strCache>
            </c:strRef>
          </c:tx>
          <c:spPr>
            <a:ln>
              <a:noFill/>
            </a:ln>
          </c:spPr>
          <c:marker>
            <c:spPr>
              <a:solidFill>
                <a:srgbClr val="FFC000"/>
              </a:solidFill>
              <a:ln w="190500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dLblPos val="ctr"/>
            <c:showVal val="1"/>
          </c:dLbls>
          <c:cat>
            <c:strRef>
              <c:f>Sheet1!$A$2:$A$3</c:f>
              <c:strCache>
                <c:ptCount val="2"/>
                <c:pt idx="0">
                  <c:v>to begin reading blogs?</c:v>
                </c:pt>
                <c:pt idx="1">
                  <c:v>to begin blogging themselves?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3</c:v>
                </c:pt>
              </c:numCache>
            </c:numRef>
          </c:val>
        </c:ser>
        <c:marker val="1"/>
        <c:axId val="110208512"/>
        <c:axId val="110209664"/>
      </c:lineChart>
      <c:catAx>
        <c:axId val="110208512"/>
        <c:scaling>
          <c:orientation val="minMax"/>
        </c:scaling>
        <c:delete val="1"/>
        <c:axPos val="b"/>
        <c:tickLblPos val="nextTo"/>
        <c:crossAx val="110209664"/>
        <c:crosses val="autoZero"/>
        <c:auto val="1"/>
        <c:lblAlgn val="ctr"/>
        <c:lblOffset val="100"/>
        <c:tickMarkSkip val="3"/>
      </c:catAx>
      <c:valAx>
        <c:axId val="110209664"/>
        <c:scaling>
          <c:orientation val="minMax"/>
          <c:max val="50"/>
          <c:min val="0"/>
        </c:scaling>
        <c:axPos val="l"/>
        <c:numFmt formatCode="General" sourceLinked="1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2400"/>
            </a:pPr>
            <a:endParaRPr lang="en-US"/>
          </a:p>
        </c:txPr>
        <c:crossAx val="110208512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81618662013839183"/>
          <c:y val="0.38141725143245114"/>
          <c:w val="0.17055580410403245"/>
          <c:h val="0.18623942840478286"/>
        </c:manualLayout>
      </c:layout>
      <c:txPr>
        <a:bodyPr/>
        <a:lstStyle/>
        <a:p>
          <a:pPr>
            <a:defRPr sz="20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Bloggers</c:v>
                </c:pt>
              </c:strCache>
            </c:strRef>
          </c:tx>
          <c:spPr>
            <a:solidFill>
              <a:schemeClr val="tx1"/>
            </a:solidFill>
          </c:spPr>
          <c:explosion val="25"/>
          <c:dPt>
            <c:idx val="1"/>
            <c:spPr>
              <a:solidFill>
                <a:srgbClr val="CC9900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LeaderLines val="1"/>
          </c:dLbls>
          <c:cat>
            <c:strRef>
              <c:f>Sheet1!$A$2:$A$3</c:f>
              <c:strCache>
                <c:ptCount val="2"/>
                <c:pt idx="0">
                  <c:v>Caucasian 94%</c:v>
                </c:pt>
                <c:pt idx="1">
                  <c:v>Non-Caucasian 6%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267</c:v>
                </c:pt>
                <c:pt idx="1">
                  <c:v>18</c:v>
                </c:pt>
              </c:numCache>
            </c:numRef>
          </c:val>
        </c:ser>
        <c:firstSliceAng val="71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flip="none" rotWithShape="1">
              <a:gsLst>
                <a:gs pos="0">
                  <a:srgbClr val="336600"/>
                </a:gs>
                <a:gs pos="100000">
                  <a:srgbClr val="96AB94"/>
                </a:gs>
              </a:gsLst>
              <a:lin ang="16200000" scaled="0"/>
              <a:tileRect/>
            </a:gra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Val val="1"/>
          </c:dLbls>
          <c:cat>
            <c:strRef>
              <c:f>Sheet1!$A$2:$A$7</c:f>
              <c:strCache>
                <c:ptCount val="6"/>
                <c:pt idx="0">
                  <c:v>Secondary</c:v>
                </c:pt>
                <c:pt idx="1">
                  <c:v>Middle</c:v>
                </c:pt>
                <c:pt idx="2">
                  <c:v>Elementary</c:v>
                </c:pt>
                <c:pt idx="3">
                  <c:v>Postsecondary</c:v>
                </c:pt>
                <c:pt idx="4">
                  <c:v>Early childhood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145</c:v>
                </c:pt>
                <c:pt idx="1">
                  <c:v>93</c:v>
                </c:pt>
                <c:pt idx="2">
                  <c:v>84</c:v>
                </c:pt>
                <c:pt idx="3">
                  <c:v>53</c:v>
                </c:pt>
                <c:pt idx="4">
                  <c:v>18</c:v>
                </c:pt>
                <c:pt idx="5">
                  <c:v>18</c:v>
                </c:pt>
              </c:numCache>
            </c:numRef>
          </c:val>
        </c:ser>
        <c:gapWidth val="49"/>
        <c:axId val="118977664"/>
        <c:axId val="118979200"/>
      </c:barChart>
      <c:catAx>
        <c:axId val="118977664"/>
        <c:scaling>
          <c:orientation val="minMax"/>
        </c:scaling>
        <c:axPos val="b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/>
            </a:pPr>
            <a:endParaRPr lang="en-US"/>
          </a:p>
        </c:txPr>
        <c:crossAx val="118979200"/>
        <c:crosses val="autoZero"/>
        <c:auto val="1"/>
        <c:lblAlgn val="ctr"/>
        <c:lblOffset val="100"/>
      </c:catAx>
      <c:valAx>
        <c:axId val="118979200"/>
        <c:scaling>
          <c:orientation val="minMax"/>
        </c:scaling>
        <c:delete val="1"/>
        <c:axPos val="l"/>
        <c:numFmt formatCode="General" sourceLinked="1"/>
        <c:tickLblPos val="nextTo"/>
        <c:crossAx val="1189776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pictureOptions>
            <c:pictureFormat val="stackScale"/>
            <c:pictureStackUnit val="10"/>
          </c:pictureOptions>
          <c:dLbls>
            <c:dLblPos val="outEnd"/>
            <c:showVal val="1"/>
          </c:dLbls>
          <c:cat>
            <c:strRef>
              <c:f>Sheet1!$A$2:$A$10</c:f>
              <c:strCache>
                <c:ptCount val="9"/>
                <c:pt idx="0">
                  <c:v>Teacher</c:v>
                </c:pt>
                <c:pt idx="1">
                  <c:v>Tech coordinator / integrationist</c:v>
                </c:pt>
                <c:pt idx="2">
                  <c:v>Other</c:v>
                </c:pt>
                <c:pt idx="3">
                  <c:v>Librarian / media specialist</c:v>
                </c:pt>
                <c:pt idx="4">
                  <c:v>Administrator</c:v>
                </c:pt>
                <c:pt idx="5">
                  <c:v>Consultant</c:v>
                </c:pt>
                <c:pt idx="6">
                  <c:v>Professor</c:v>
                </c:pt>
                <c:pt idx="7">
                  <c:v>Student</c:v>
                </c:pt>
                <c:pt idx="8">
                  <c:v>Parent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135</c:v>
                </c:pt>
                <c:pt idx="1">
                  <c:v>55</c:v>
                </c:pt>
                <c:pt idx="2">
                  <c:v>40</c:v>
                </c:pt>
                <c:pt idx="3">
                  <c:v>21</c:v>
                </c:pt>
                <c:pt idx="4">
                  <c:v>15</c:v>
                </c:pt>
                <c:pt idx="5">
                  <c:v>13</c:v>
                </c:pt>
                <c:pt idx="6">
                  <c:v>12</c:v>
                </c:pt>
                <c:pt idx="7">
                  <c:v>4</c:v>
                </c:pt>
                <c:pt idx="8">
                  <c:v>2</c:v>
                </c:pt>
              </c:numCache>
            </c:numRef>
          </c:val>
        </c:ser>
        <c:gapWidth val="249"/>
        <c:overlap val="-1"/>
        <c:axId val="134510848"/>
        <c:axId val="134516736"/>
      </c:barChart>
      <c:catAx>
        <c:axId val="134510848"/>
        <c:scaling>
          <c:orientation val="minMax"/>
        </c:scaling>
        <c:axPos val="l"/>
        <c:majorTickMark val="none"/>
        <c:tickLblPos val="nextTo"/>
        <c:spPr>
          <a:ln>
            <a:noFill/>
          </a:ln>
        </c:spPr>
        <c:crossAx val="134516736"/>
        <c:crosses val="autoZero"/>
        <c:auto val="1"/>
        <c:lblAlgn val="ctr"/>
        <c:lblOffset val="100"/>
      </c:catAx>
      <c:valAx>
        <c:axId val="134516736"/>
        <c:scaling>
          <c:orientation val="minMax"/>
        </c:scaling>
        <c:delete val="1"/>
        <c:axPos val="b"/>
        <c:numFmt formatCode="General" sourceLinked="1"/>
        <c:tickLblPos val="nextTo"/>
        <c:crossAx val="1345108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pictureOptions>
            <c:pictureFormat val="stackScale"/>
            <c:pictureStackUnit val="1"/>
          </c:pictureOptions>
          <c:dLbls>
            <c:dLbl>
              <c:idx val="0"/>
              <c:layout/>
              <c:dLblPos val="outEnd"/>
              <c:showVal val="1"/>
            </c:dLbl>
            <c:dLbl>
              <c:idx val="1"/>
              <c:layout/>
              <c:dLblPos val="outEnd"/>
              <c:showVal val="1"/>
            </c:dLbl>
            <c:dLbl>
              <c:idx val="2"/>
              <c:layout/>
              <c:dLblPos val="outEnd"/>
              <c:showVal val="1"/>
            </c:dLbl>
            <c:dLbl>
              <c:idx val="3"/>
              <c:layout/>
              <c:dLblPos val="outEnd"/>
              <c:showVal val="1"/>
            </c:dLbl>
            <c:dLbl>
              <c:idx val="4"/>
              <c:layout/>
              <c:dLblPos val="outEnd"/>
              <c:showVal val="1"/>
            </c:dLbl>
            <c:dLbl>
              <c:idx val="5"/>
              <c:layout/>
              <c:dLblPos val="outEnd"/>
              <c:showVal val="1"/>
            </c:dLbl>
            <c:showVal val="1"/>
          </c:dLbls>
          <c:cat>
            <c:strRef>
              <c:f>Sheet1!$A$2:$A$11</c:f>
              <c:strCache>
                <c:ptCount val="10"/>
                <c:pt idx="0">
                  <c:v>English</c:v>
                </c:pt>
                <c:pt idx="1">
                  <c:v>Math</c:v>
                </c:pt>
                <c:pt idx="2">
                  <c:v>Social Studies</c:v>
                </c:pt>
                <c:pt idx="3">
                  <c:v>Other</c:v>
                </c:pt>
                <c:pt idx="4">
                  <c:v>Science</c:v>
                </c:pt>
                <c:pt idx="5">
                  <c:v>Technical arts</c:v>
                </c:pt>
                <c:pt idx="6">
                  <c:v>Special education</c:v>
                </c:pt>
                <c:pt idx="7">
                  <c:v>Fine arts</c:v>
                </c:pt>
                <c:pt idx="8">
                  <c:v>ESL / ELL</c:v>
                </c:pt>
                <c:pt idx="9">
                  <c:v>Health / PE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74</c:v>
                </c:pt>
                <c:pt idx="1">
                  <c:v>51</c:v>
                </c:pt>
                <c:pt idx="2">
                  <c:v>45</c:v>
                </c:pt>
                <c:pt idx="3">
                  <c:v>45</c:v>
                </c:pt>
                <c:pt idx="4">
                  <c:v>41</c:v>
                </c:pt>
                <c:pt idx="5">
                  <c:v>39</c:v>
                </c:pt>
                <c:pt idx="6">
                  <c:v>18</c:v>
                </c:pt>
                <c:pt idx="7">
                  <c:v>18</c:v>
                </c:pt>
                <c:pt idx="8">
                  <c:v>17</c:v>
                </c:pt>
                <c:pt idx="9">
                  <c:v>13</c:v>
                </c:pt>
              </c:numCache>
            </c:numRef>
          </c:val>
        </c:ser>
        <c:gapWidth val="134"/>
        <c:axId val="134544768"/>
        <c:axId val="136320128"/>
      </c:barChart>
      <c:catAx>
        <c:axId val="134544768"/>
        <c:scaling>
          <c:orientation val="minMax"/>
        </c:scaling>
        <c:delete val="1"/>
        <c:axPos val="l"/>
        <c:tickLblPos val="nextTo"/>
        <c:crossAx val="136320128"/>
        <c:crosses val="autoZero"/>
        <c:auto val="1"/>
        <c:lblAlgn val="ctr"/>
        <c:lblOffset val="100"/>
      </c:catAx>
      <c:valAx>
        <c:axId val="136320128"/>
        <c:scaling>
          <c:orientation val="minMax"/>
        </c:scaling>
        <c:delete val="1"/>
        <c:axPos val="b"/>
        <c:numFmt formatCode="General" sourceLinked="1"/>
        <c:tickLblPos val="nextTo"/>
        <c:crossAx val="1345447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0.01944</cdr:x>
      <cdr:y>0.90333</cdr:y>
    </cdr:from>
    <cdr:to>
      <cdr:x>0.18611</cdr:x>
      <cdr:y>0.94667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7800" y="5162550"/>
          <a:ext cx="1524000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/>
        <a:p xmlns:a="http://schemas.openxmlformats.org/drawingml/2006/main">
          <a:r>
            <a:rPr lang="en-US" sz="1600" dirty="0" smtClean="0">
              <a:solidFill>
                <a:schemeClr val="tx1"/>
              </a:solidFill>
            </a:rPr>
            <a:t>English / language </a:t>
          </a:r>
          <a:r>
            <a:rPr lang="en-US" sz="1600" dirty="0">
              <a:solidFill>
                <a:schemeClr val="tx1"/>
              </a:solidFill>
            </a:rPr>
            <a:t>a</a:t>
          </a:r>
          <a:r>
            <a:rPr lang="en-US" sz="1600" dirty="0" smtClean="0">
              <a:solidFill>
                <a:schemeClr val="tx1"/>
              </a:solidFill>
            </a:rPr>
            <a:t>rts</a:t>
          </a:r>
        </a:p>
      </cdr:txBody>
    </cdr:sp>
  </cdr:relSizeAnchor>
  <cdr:relSizeAnchor xmlns:cdr="http://schemas.openxmlformats.org/drawingml/2006/chartDrawing">
    <cdr:from>
      <cdr:x>0.02083</cdr:x>
      <cdr:y>0.80889</cdr:y>
    </cdr:from>
    <cdr:to>
      <cdr:x>0.1875</cdr:x>
      <cdr:y>0.87556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90500" y="4622800"/>
          <a:ext cx="15240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>
          <a:lvl1pPr marL="0" indent="0">
            <a:defRPr sz="1100">
              <a:latin typeface="Corbel"/>
            </a:defRPr>
          </a:lvl1pPr>
          <a:lvl2pPr marL="457200" indent="0">
            <a:defRPr sz="1100">
              <a:latin typeface="Corbel"/>
            </a:defRPr>
          </a:lvl2pPr>
          <a:lvl3pPr marL="914400" indent="0">
            <a:defRPr sz="1100">
              <a:latin typeface="Corbel"/>
            </a:defRPr>
          </a:lvl3pPr>
          <a:lvl4pPr marL="1371600" indent="0">
            <a:defRPr sz="1100">
              <a:latin typeface="Corbel"/>
            </a:defRPr>
          </a:lvl4pPr>
          <a:lvl5pPr marL="1828800" indent="0">
            <a:defRPr sz="1100">
              <a:latin typeface="Corbel"/>
            </a:defRPr>
          </a:lvl5pPr>
          <a:lvl6pPr marL="2286000" indent="0">
            <a:defRPr sz="1100">
              <a:latin typeface="Corbel"/>
            </a:defRPr>
          </a:lvl6pPr>
          <a:lvl7pPr marL="2743200" indent="0">
            <a:defRPr sz="1100">
              <a:latin typeface="Corbel"/>
            </a:defRPr>
          </a:lvl7pPr>
          <a:lvl8pPr marL="3200400" indent="0">
            <a:defRPr sz="1100">
              <a:latin typeface="Corbel"/>
            </a:defRPr>
          </a:lvl8pPr>
          <a:lvl9pPr marL="3657600" indent="0">
            <a:defRPr sz="1100">
              <a:latin typeface="Corbel"/>
            </a:defRPr>
          </a:lvl9pPr>
        </a:lstStyle>
        <a:p xmlns:a="http://schemas.openxmlformats.org/drawingml/2006/main">
          <a:r>
            <a:rPr lang="en-US" sz="1600" dirty="0" smtClean="0">
              <a:solidFill>
                <a:sysClr val="window" lastClr="FFFFFF"/>
              </a:solidFill>
            </a:rPr>
            <a:t>Mathematics</a:t>
          </a:r>
        </a:p>
      </cdr:txBody>
    </cdr:sp>
  </cdr:relSizeAnchor>
  <cdr:relSizeAnchor xmlns:cdr="http://schemas.openxmlformats.org/drawingml/2006/chartDrawing">
    <cdr:from>
      <cdr:x>0.01875</cdr:x>
      <cdr:y>0.04778</cdr:y>
    </cdr:from>
    <cdr:to>
      <cdr:x>0.18542</cdr:x>
      <cdr:y>0.11444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71450" y="273050"/>
          <a:ext cx="15240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lIns="0" tIns="0" rIns="0" bIns="0" rtlCol="0"/>
        <a:lstStyle xmlns:a="http://schemas.openxmlformats.org/drawingml/2006/main">
          <a:lvl1pPr marL="0" indent="0">
            <a:defRPr sz="1100">
              <a:latin typeface="Corbel"/>
            </a:defRPr>
          </a:lvl1pPr>
          <a:lvl2pPr marL="457200" indent="0">
            <a:defRPr sz="1100">
              <a:latin typeface="Corbel"/>
            </a:defRPr>
          </a:lvl2pPr>
          <a:lvl3pPr marL="914400" indent="0">
            <a:defRPr sz="1100">
              <a:latin typeface="Corbel"/>
            </a:defRPr>
          </a:lvl3pPr>
          <a:lvl4pPr marL="1371600" indent="0">
            <a:defRPr sz="1100">
              <a:latin typeface="Corbel"/>
            </a:defRPr>
          </a:lvl4pPr>
          <a:lvl5pPr marL="1828800" indent="0">
            <a:defRPr sz="1100">
              <a:latin typeface="Corbel"/>
            </a:defRPr>
          </a:lvl5pPr>
          <a:lvl6pPr marL="2286000" indent="0">
            <a:defRPr sz="1100">
              <a:latin typeface="Corbel"/>
            </a:defRPr>
          </a:lvl6pPr>
          <a:lvl7pPr marL="2743200" indent="0">
            <a:defRPr sz="1100">
              <a:latin typeface="Corbel"/>
            </a:defRPr>
          </a:lvl7pPr>
          <a:lvl8pPr marL="3200400" indent="0">
            <a:defRPr sz="1100">
              <a:latin typeface="Corbel"/>
            </a:defRPr>
          </a:lvl8pPr>
          <a:lvl9pPr marL="3657600" indent="0">
            <a:defRPr sz="1100">
              <a:latin typeface="Corbel"/>
            </a:defRPr>
          </a:lvl9pPr>
        </a:lstStyle>
        <a:p xmlns:a="http://schemas.openxmlformats.org/drawingml/2006/main">
          <a:r>
            <a:rPr lang="en-US" sz="1600" dirty="0" smtClean="0">
              <a:solidFill>
                <a:sysClr val="window" lastClr="FFFFFF"/>
              </a:solidFill>
            </a:rPr>
            <a:t>Health / PE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F506B-64A8-49BC-A238-DFD566276F41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BF127-19D1-449E-BA8E-2A391BD533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www.flickr.com/photos/bip/2274034194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www.flickr.com/photos/svenwerk/369136782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www.flickr.com/photos/psoup216/1443767349</a:t>
            </a:r>
          </a:p>
          <a:p>
            <a:r>
              <a:rPr lang="en-US" dirty="0" smtClean="0"/>
              <a:t>www.flickr.com/photos/peterjlambert/97671748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www.flickr.com/photos/38071164@N00/367688798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www.flickr.com/photos/boriskramaric/2656140464</a:t>
            </a:r>
          </a:p>
          <a:p>
            <a:r>
              <a:rPr lang="en-US" dirty="0" smtClean="0"/>
              <a:t>www.flickr.com/photos/fandangotoo/203225872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www.flickr.com/photos/brianauer/2027646283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http://www.flickr.com/photos/authentiqone/2516909291/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http://www.flickr.com/photos/semperfelix/370610248/</a:t>
            </a:r>
          </a:p>
          <a:p>
            <a:endParaRPr lang="en-US" dirty="0" smtClean="0"/>
          </a:p>
          <a:p>
            <a:r>
              <a:rPr lang="en-US" dirty="0" smtClean="0"/>
              <a:t>http://www.flickr.com/photos/mattp33/253800973/</a:t>
            </a:r>
          </a:p>
          <a:p>
            <a:r>
              <a:rPr lang="en-US" dirty="0" smtClean="0"/>
              <a:t>http://www.flickr.com/photos/lintmachine/2437390941/</a:t>
            </a:r>
          </a:p>
          <a:p>
            <a:r>
              <a:rPr lang="en-US" dirty="0" smtClean="0"/>
              <a:t>http://www.flickr.com/photos/trojanguy/2667075222/</a:t>
            </a:r>
          </a:p>
          <a:p>
            <a:r>
              <a:rPr lang="en-US" dirty="0" smtClean="0"/>
              <a:t>http://www.flickr.com/photos/jrmurray000/2693228279/</a:t>
            </a:r>
          </a:p>
          <a:p>
            <a:r>
              <a:rPr lang="en-US" dirty="0" smtClean="0"/>
              <a:t>http://www.flickr.com/photos/jeffhester/40109495/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90 minutes</a:t>
            </a:r>
          </a:p>
          <a:p>
            <a:r>
              <a:rPr lang="en-US" dirty="0" smtClean="0"/>
              <a:t>http://www.flickr.com/photos/whizchickenonabun/276530016/</a:t>
            </a:r>
          </a:p>
          <a:p>
            <a:r>
              <a:rPr lang="en-US" dirty="0" smtClean="0"/>
              <a:t>http://www.flickr.com/photos/dagboshoots/222752247/</a:t>
            </a:r>
          </a:p>
          <a:p>
            <a:r>
              <a:rPr lang="en-US" dirty="0" smtClean="0"/>
              <a:t>http://www.flickr.com/photos/shashachu/270424315/</a:t>
            </a:r>
          </a:p>
          <a:p>
            <a:r>
              <a:rPr lang="en-US" dirty="0" smtClean="0"/>
              <a:t>http://www.flickr.com/photos/brullonulla/2064166186/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www.flickr.com/photos/bobasonic/170043435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www.flickr.com/photos/ggerome/247720234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www.flickr.com/photos/goljadkin/230243223</a:t>
            </a:r>
          </a:p>
          <a:p>
            <a:r>
              <a:rPr lang="en-US" dirty="0" smtClean="0"/>
              <a:t>www.flickr.com/photos/lauramary/1602923024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BF127-19D1-449E-BA8E-2A391BD533A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E31EF8A-57E5-4A2E-9978-C421103034B8}" type="datetimeFigureOut">
              <a:rPr lang="en-US" smtClean="0"/>
              <a:pPr/>
              <a:t>10/19/2008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EAB2E36-6D9E-4E27-957E-57AFF687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76200"/>
            <a:ext cx="7772400" cy="1975104"/>
          </a:xfrm>
        </p:spPr>
        <p:txBody>
          <a:bodyPr/>
          <a:lstStyle/>
          <a:p>
            <a:r>
              <a:rPr lang="en-US" sz="9600" dirty="0" smtClean="0">
                <a:solidFill>
                  <a:srgbClr val="00B0F0"/>
                </a:solidFill>
                <a:latin typeface="Impact" pitchFamily="34" charset="0"/>
              </a:rPr>
              <a:t>Education blogosphere survey</a:t>
            </a:r>
            <a:endParaRPr lang="en-US" sz="9600" dirty="0">
              <a:solidFill>
                <a:srgbClr val="00B0F0"/>
              </a:solidFill>
              <a:latin typeface="Impact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3600" y="5638800"/>
            <a:ext cx="3124200" cy="1143000"/>
          </a:xfrm>
        </p:spPr>
        <p:txBody>
          <a:bodyPr>
            <a:normAutofit/>
          </a:bodyPr>
          <a:lstStyle/>
          <a:p>
            <a:pPr algn="r"/>
            <a:r>
              <a:rPr lang="en-US" sz="1800" dirty="0" smtClean="0">
                <a:latin typeface="Segoe Print" pitchFamily="2" charset="0"/>
              </a:rPr>
              <a:t>Dr. Scott McLeod</a:t>
            </a:r>
          </a:p>
          <a:p>
            <a:pPr algn="r"/>
            <a:r>
              <a:rPr lang="en-US" sz="1800" dirty="0" smtClean="0">
                <a:latin typeface="Segoe Print" pitchFamily="2" charset="0"/>
              </a:rPr>
              <a:t>dangerouslyirrelevant</a:t>
            </a:r>
            <a:r>
              <a:rPr lang="en-US" sz="1800" dirty="0" smtClean="0">
                <a:solidFill>
                  <a:srgbClr val="FDB417"/>
                </a:solidFill>
                <a:latin typeface="Segoe Print" pitchFamily="2" charset="0"/>
              </a:rPr>
              <a:t>.</a:t>
            </a:r>
            <a:r>
              <a:rPr lang="en-US" sz="1800" dirty="0" smtClean="0">
                <a:latin typeface="Segoe Print" pitchFamily="2" charset="0"/>
              </a:rPr>
              <a:t>org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5943600" y="4876800"/>
            <a:ext cx="3124200" cy="1143000"/>
          </a:xfrm>
          <a:prstGeom prst="rect">
            <a:avLst/>
          </a:prstGeom>
        </p:spPr>
        <p:txBody>
          <a:bodyPr vert="horz" lIns="100584" tIns="45720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Impact" pitchFamily="34" charset="0"/>
              </a:rPr>
              <a:t> data collected </a:t>
            </a:r>
            <a:r>
              <a:rPr kumimoji="0" lang="en-US" sz="180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Impact" pitchFamily="34" charset="0"/>
              </a:rPr>
              <a:t> </a:t>
            </a: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FDB417"/>
                </a:solidFill>
                <a:effectLst/>
                <a:uLnTx/>
                <a:uFillTx/>
                <a:latin typeface="Impact" pitchFamily="34" charset="0"/>
              </a:rPr>
              <a:t>January 2008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lang="en-US" dirty="0" smtClean="0">
                <a:solidFill>
                  <a:srgbClr val="00B050"/>
                </a:solidFill>
                <a:latin typeface="Impact" pitchFamily="34" charset="0"/>
              </a:rPr>
              <a:t> data reported  </a:t>
            </a:r>
            <a:r>
              <a:rPr lang="en-US" dirty="0" smtClean="0">
                <a:solidFill>
                  <a:srgbClr val="FDB417"/>
                </a:solidFill>
                <a:latin typeface="Impact" pitchFamily="34" charset="0"/>
              </a:rPr>
              <a:t>October 2008</a:t>
            </a:r>
            <a:endParaRPr kumimoji="0" lang="en-US" sz="1800" i="0" u="none" strike="noStrike" kern="1200" cap="none" spc="0" normalizeH="0" baseline="0" noProof="0" dirty="0" smtClean="0">
              <a:ln>
                <a:noFill/>
              </a:ln>
              <a:solidFill>
                <a:srgbClr val="FDB417"/>
              </a:solidFill>
              <a:effectLst/>
              <a:uLnTx/>
              <a:uFillTx/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533400" y="1346200"/>
            <a:ext cx="8039100" cy="5359400"/>
            <a:chOff x="533400" y="990600"/>
            <a:chExt cx="8039100" cy="5359400"/>
          </a:xfrm>
        </p:grpSpPr>
        <p:graphicFrame>
          <p:nvGraphicFramePr>
            <p:cNvPr id="3" name="Chart 2"/>
            <p:cNvGraphicFramePr/>
            <p:nvPr/>
          </p:nvGraphicFramePr>
          <p:xfrm>
            <a:off x="533400" y="990600"/>
            <a:ext cx="8039100" cy="5359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1371600" y="2819400"/>
              <a:ext cx="13612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Lack of time</a:t>
              </a:r>
              <a:br>
                <a:rPr lang="en-US" dirty="0" smtClean="0"/>
              </a:br>
              <a:r>
                <a:rPr lang="en-US" dirty="0" smtClean="0"/>
                <a:t>to write</a:t>
              </a:r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276600" y="2819400"/>
              <a:ext cx="13612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Lack of time</a:t>
              </a:r>
              <a:br>
                <a:rPr lang="en-US" dirty="0" smtClean="0"/>
              </a:br>
              <a:r>
                <a:rPr lang="en-US" dirty="0" smtClean="0"/>
                <a:t>to read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76800" y="2819400"/>
              <a:ext cx="12346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Lack of</a:t>
              </a:r>
              <a:br>
                <a:rPr lang="en-US" dirty="0" smtClean="0"/>
              </a:br>
              <a:r>
                <a:rPr lang="en-US" dirty="0" smtClean="0"/>
                <a:t>confidence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77000" y="2819400"/>
              <a:ext cx="119776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Lack of</a:t>
              </a:r>
              <a:br>
                <a:rPr lang="en-US" dirty="0" smtClean="0"/>
              </a:br>
              <a:r>
                <a:rPr lang="en-US" dirty="0" smtClean="0"/>
                <a:t>readership</a:t>
              </a: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066800" y="4038600"/>
            <a:ext cx="7315200" cy="3810000"/>
            <a:chOff x="1066800" y="4038600"/>
            <a:chExt cx="7315200" cy="3810000"/>
          </a:xfrm>
        </p:grpSpPr>
        <p:graphicFrame>
          <p:nvGraphicFramePr>
            <p:cNvPr id="4" name="Chart 3"/>
            <p:cNvGraphicFramePr/>
            <p:nvPr/>
          </p:nvGraphicFramePr>
          <p:xfrm>
            <a:off x="1066800" y="4038600"/>
            <a:ext cx="7315200" cy="381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" name="TextBox 8"/>
            <p:cNvSpPr txBox="1"/>
            <p:nvPr/>
          </p:nvSpPr>
          <p:spPr>
            <a:xfrm>
              <a:off x="1371600" y="5493603"/>
              <a:ext cx="12586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Need to be</a:t>
              </a:r>
              <a:br>
                <a:rPr lang="en-US" sz="1600" dirty="0" smtClean="0"/>
              </a:br>
              <a:r>
                <a:rPr lang="en-US" sz="1600" dirty="0" smtClean="0"/>
                <a:t>careful / safe</a:t>
              </a:r>
              <a:endParaRPr lang="en-US" sz="16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67000" y="5493603"/>
              <a:ext cx="10294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Finding</a:t>
              </a:r>
              <a:br>
                <a:rPr lang="en-US" sz="1600" dirty="0" smtClean="0"/>
              </a:br>
              <a:r>
                <a:rPr lang="en-US" sz="1600" dirty="0" smtClean="0"/>
                <a:t>new ideas</a:t>
              </a:r>
              <a:endParaRPr lang="en-US" sz="16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78468" y="5493603"/>
              <a:ext cx="87235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Unsure </a:t>
              </a:r>
              <a:br>
                <a:rPr lang="en-US" sz="1600" dirty="0" smtClean="0"/>
              </a:br>
              <a:r>
                <a:rPr lang="en-US" sz="1600" dirty="0" smtClean="0"/>
                <a:t>about</a:t>
              </a:r>
              <a:br>
                <a:rPr lang="en-US" sz="1600" dirty="0" smtClean="0"/>
              </a:br>
              <a:r>
                <a:rPr lang="en-US" sz="1600" dirty="0" smtClean="0"/>
                <a:t>purpose</a:t>
              </a:r>
              <a:endParaRPr lang="en-US" sz="16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48200" y="5493603"/>
              <a:ext cx="11144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Filtering /</a:t>
              </a:r>
              <a:br>
                <a:rPr lang="en-US" sz="1600" dirty="0" smtClean="0"/>
              </a:br>
              <a:r>
                <a:rPr lang="en-US" sz="1600" dirty="0" smtClean="0"/>
                <a:t>other</a:t>
              </a:r>
              <a:br>
                <a:rPr lang="en-US" sz="1600" dirty="0" smtClean="0"/>
              </a:br>
              <a:r>
                <a:rPr lang="en-US" sz="1600" dirty="0" smtClean="0"/>
                <a:t>roadblocks</a:t>
              </a:r>
              <a:endParaRPr lang="en-US" sz="16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46532" y="5493603"/>
              <a:ext cx="10871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Writing or</a:t>
              </a:r>
            </a:p>
            <a:p>
              <a:pPr algn="ctr"/>
              <a:r>
                <a:rPr lang="en-US" sz="1600" dirty="0" smtClean="0"/>
                <a:t>technical</a:t>
              </a:r>
              <a:br>
                <a:rPr lang="en-US" sz="1600" dirty="0" smtClean="0"/>
              </a:br>
              <a:r>
                <a:rPr lang="en-US" sz="1600" dirty="0" smtClean="0"/>
                <a:t>mechanics</a:t>
              </a:r>
              <a:endParaRPr lang="en-US" sz="16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34200" y="5493603"/>
              <a:ext cx="6864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Other</a:t>
              </a:r>
              <a:endParaRPr lang="en-US" sz="1600" dirty="0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762000" y="304800"/>
            <a:ext cx="8229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B0F0"/>
                </a:solidFill>
                <a:latin typeface="Impact" pitchFamily="34" charset="0"/>
              </a:rPr>
              <a:t>What’s the most difficult thing for you about blogging?</a:t>
            </a:r>
            <a:r>
              <a:rPr lang="en-US" sz="1600" dirty="0" smtClean="0">
                <a:latin typeface="Impact" pitchFamily="34" charset="0"/>
              </a:rPr>
              <a:t/>
            </a:r>
            <a:br>
              <a:rPr lang="en-US" sz="1600" dirty="0" smtClean="0">
                <a:latin typeface="Impact" pitchFamily="34" charset="0"/>
              </a:rPr>
            </a:br>
            <a:r>
              <a:rPr lang="en-US" sz="1600" dirty="0" smtClean="0">
                <a:solidFill>
                  <a:schemeClr val="accent3"/>
                </a:solidFill>
                <a:latin typeface="Impact" pitchFamily="34" charset="0"/>
              </a:rPr>
              <a:t>(please select up to 3)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1447800"/>
            <a:ext cx="9144000" cy="9144000"/>
            <a:chOff x="0" y="-1143000"/>
            <a:chExt cx="9144000" cy="9144000"/>
          </a:xfrm>
        </p:grpSpPr>
        <p:pic>
          <p:nvPicPr>
            <p:cNvPr id="2" name="Picture 1" descr="Eight 01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143000"/>
              <a:ext cx="9144000" cy="914400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 rot="13052704" flipV="1">
              <a:off x="6358609" y="753048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P 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 rot="13318813" flipV="1">
              <a:off x="6587209" y="981648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E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13794429" flipV="1">
              <a:off x="6849990" y="1210248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R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4189522" flipV="1">
              <a:off x="7078590" y="1468420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C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14433015" flipV="1">
              <a:off x="7230990" y="1773220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E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4680975" flipV="1">
              <a:off x="7383390" y="2077208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N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5175809" flipV="1">
              <a:off x="7514591" y="2430260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T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5951629" flipV="1">
              <a:off x="7666991" y="3130202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R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6200000" flipV="1">
              <a:off x="7680347" y="3472703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U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6644478" flipV="1">
              <a:off x="7661852" y="3777503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N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7386436" flipV="1">
              <a:off x="7527947" y="4463765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A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7539472" flipV="1">
              <a:off x="7375547" y="4768103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D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8035634" flipV="1">
              <a:off x="7223147" y="5073365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S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8902500" flipV="1">
              <a:off x="6842147" y="5606303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O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9142665" flipV="1">
              <a:off x="6537347" y="5834903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N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19711809" flipV="1">
              <a:off x="5977530" y="6192118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T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20040864" flipV="1">
              <a:off x="5630869" y="6344518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H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20756082" flipV="1">
              <a:off x="5296216" y="6447661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E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21112123" flipV="1">
              <a:off x="4976952" y="6505639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I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1334017" flipV="1">
              <a:off x="4661829" y="6548755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R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rot="425897" flipV="1">
              <a:off x="4030669" y="6502227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B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658540" flipV="1">
              <a:off x="3662431" y="6438471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L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075010" flipV="1">
              <a:off x="3281431" y="6305771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O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1568317" flipV="1">
              <a:off x="2976631" y="6197427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G</a:t>
              </a:r>
              <a:endParaRPr lang="en-US" dirty="0">
                <a:solidFill>
                  <a:srgbClr val="20283B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1998719" flipV="1">
              <a:off x="2703205" y="6019602"/>
              <a:ext cx="43120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  <a:flatTx/>
            </a:bodyPr>
            <a:lstStyle/>
            <a:p>
              <a:r>
                <a:rPr lang="en-US" dirty="0" smtClean="0">
                  <a:solidFill>
                    <a:srgbClr val="20283B"/>
                  </a:solidFill>
                </a:rPr>
                <a:t>S</a:t>
              </a:r>
              <a:endParaRPr lang="en-US" dirty="0">
                <a:solidFill>
                  <a:srgbClr val="20283B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 rot="16200000">
            <a:off x="-1202349" y="1187652"/>
            <a:ext cx="26816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www.flickr.com/photos/bip/2274034194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1051034" y="2096814"/>
          <a:ext cx="6705600" cy="3405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/>
          <p:nvPr/>
        </p:nvSpPr>
        <p:spPr>
          <a:xfrm>
            <a:off x="762000" y="3048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  <a:latin typeface="Impact" pitchFamily="34" charset="0"/>
              </a:rPr>
              <a:t>In 2007, approximately how many </a:t>
            </a:r>
            <a:br>
              <a:rPr lang="en-US" sz="3600" dirty="0" smtClean="0">
                <a:solidFill>
                  <a:srgbClr val="7030A0"/>
                </a:solidFill>
                <a:latin typeface="Impact" pitchFamily="34" charset="0"/>
              </a:rPr>
            </a:br>
            <a:r>
              <a:rPr lang="en-US" sz="3600" dirty="0" smtClean="0">
                <a:solidFill>
                  <a:srgbClr val="7030A0"/>
                </a:solidFill>
                <a:latin typeface="Impact" pitchFamily="34" charset="0"/>
              </a:rPr>
              <a:t>educators did you influence…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17530" y="5468479"/>
            <a:ext cx="12330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to begin</a:t>
            </a:r>
          </a:p>
          <a:p>
            <a:pPr algn="ctr"/>
            <a:r>
              <a:rPr lang="en-US" sz="2400" dirty="0" smtClean="0"/>
              <a:t>reading</a:t>
            </a:r>
          </a:p>
          <a:p>
            <a:pPr algn="ctr"/>
            <a:r>
              <a:rPr lang="en-US" sz="2400" dirty="0" smtClean="0"/>
              <a:t>blogs?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487917" y="5484245"/>
            <a:ext cx="17684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to begin</a:t>
            </a:r>
          </a:p>
          <a:p>
            <a:pPr algn="ctr"/>
            <a:r>
              <a:rPr lang="en-US" sz="2400" dirty="0" smtClean="0"/>
              <a:t>blogging</a:t>
            </a:r>
          </a:p>
          <a:p>
            <a:pPr algn="ctr"/>
            <a:r>
              <a:rPr lang="en-US" sz="2400" dirty="0" smtClean="0"/>
              <a:t>themselves?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4333" y="1752600"/>
            <a:ext cx="3260828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 smtClean="0">
                <a:solidFill>
                  <a:srgbClr val="FB6501"/>
                </a:solidFill>
                <a:latin typeface="Impact" pitchFamily="34" charset="0"/>
              </a:rPr>
              <a:t>People in your </a:t>
            </a:r>
            <a:br>
              <a:rPr lang="en-US" sz="4000" dirty="0" smtClean="0">
                <a:solidFill>
                  <a:srgbClr val="FB6501"/>
                </a:solidFill>
                <a:latin typeface="Impact" pitchFamily="34" charset="0"/>
              </a:rPr>
            </a:br>
            <a:r>
              <a:rPr lang="en-US" sz="4000" dirty="0" smtClean="0">
                <a:solidFill>
                  <a:srgbClr val="FB6501"/>
                </a:solidFill>
                <a:latin typeface="Impact" pitchFamily="34" charset="0"/>
              </a:rPr>
              <a:t>organization</a:t>
            </a:r>
          </a:p>
          <a:p>
            <a:pPr algn="r"/>
            <a:r>
              <a:rPr lang="en-US" sz="4000" dirty="0" smtClean="0">
                <a:solidFill>
                  <a:srgbClr val="FB6501"/>
                </a:solidFill>
                <a:latin typeface="Impact" pitchFamily="34" charset="0"/>
              </a:rPr>
              <a:t>who actively</a:t>
            </a:r>
          </a:p>
          <a:p>
            <a:pPr algn="r"/>
            <a:r>
              <a:rPr lang="en-US" sz="4000" dirty="0" smtClean="0">
                <a:solidFill>
                  <a:srgbClr val="FB6501"/>
                </a:solidFill>
                <a:latin typeface="Impact" pitchFamily="34" charset="0"/>
              </a:rPr>
              <a:t>read or write</a:t>
            </a:r>
          </a:p>
          <a:p>
            <a:pPr algn="r"/>
            <a:r>
              <a:rPr lang="en-US" sz="4000" dirty="0" smtClean="0">
                <a:solidFill>
                  <a:srgbClr val="FB6501"/>
                </a:solidFill>
                <a:latin typeface="Impact" pitchFamily="34" charset="0"/>
              </a:rPr>
              <a:t>for blogs</a:t>
            </a:r>
          </a:p>
          <a:p>
            <a:pPr algn="r"/>
            <a:r>
              <a:rPr lang="en-US" sz="2400" dirty="0" smtClean="0">
                <a:latin typeface="Impact" pitchFamily="34" charset="0"/>
              </a:rPr>
              <a:t>(median percentage)</a:t>
            </a:r>
            <a:endParaRPr lang="en-US" sz="2400" dirty="0">
              <a:latin typeface="Impact" pitchFamily="34" charset="0"/>
            </a:endParaRPr>
          </a:p>
        </p:txBody>
      </p:sp>
      <p:pic>
        <p:nvPicPr>
          <p:cNvPr id="3" name="Picture 2" descr="Fiv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473" y="0"/>
            <a:ext cx="5076527" cy="685800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rot="5400000">
            <a:off x="608805" y="3429000"/>
            <a:ext cx="6858000" cy="1588"/>
          </a:xfrm>
          <a:prstGeom prst="line">
            <a:avLst/>
          </a:prstGeom>
          <a:ln w="25400">
            <a:solidFill>
              <a:srgbClr val="FB65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141190" y="6581001"/>
            <a:ext cx="3002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3">
                    <a:lumMod val="75000"/>
                  </a:schemeClr>
                </a:solidFill>
              </a:rPr>
              <a:t>www.flickr.com/photos/svenwerk/369136782</a:t>
            </a:r>
            <a:endParaRPr lang="en-US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_000002206551Medi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86825">
            <a:off x="1841610" y="965570"/>
            <a:ext cx="1898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keHand" pitchFamily="2" charset="0"/>
              </a:rPr>
              <a:t>How many</a:t>
            </a:r>
            <a:endParaRPr lang="en-US" sz="2800" dirty="0">
              <a:solidFill>
                <a:schemeClr val="accent2">
                  <a:lumMod val="20000"/>
                  <a:lumOff val="80000"/>
                </a:schemeClr>
              </a:solidFill>
              <a:latin typeface="AnkeHand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86825">
            <a:off x="3593135" y="1056964"/>
            <a:ext cx="3353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keHand" pitchFamily="2" charset="0"/>
              </a:rPr>
              <a:t>feeds are in your</a:t>
            </a:r>
            <a:endParaRPr lang="en-US" sz="2800" dirty="0">
              <a:solidFill>
                <a:schemeClr val="accent2">
                  <a:lumMod val="20000"/>
                  <a:lumOff val="80000"/>
                </a:schemeClr>
              </a:solidFill>
              <a:latin typeface="AnkeHand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86825">
            <a:off x="1981976" y="1583268"/>
            <a:ext cx="219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keHand" pitchFamily="2" charset="0"/>
              </a:rPr>
              <a:t>aggregator?</a:t>
            </a:r>
            <a:endParaRPr lang="en-US" sz="2800" dirty="0">
              <a:solidFill>
                <a:schemeClr val="accent2">
                  <a:lumMod val="20000"/>
                  <a:lumOff val="80000"/>
                </a:schemeClr>
              </a:solidFill>
              <a:latin typeface="AnkeHand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399542">
            <a:off x="4233958" y="2880142"/>
            <a:ext cx="226215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keHand" pitchFamily="2" charset="0"/>
              </a:rPr>
              <a:t>Mean = 92</a:t>
            </a:r>
          </a:p>
          <a:p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keHand" pitchFamily="2" charset="0"/>
              </a:rPr>
              <a:t>Median = 50</a:t>
            </a:r>
          </a:p>
          <a:p>
            <a:r>
              <a:rPr lang="en-US" sz="2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nkeHand" pitchFamily="2" charset="0"/>
              </a:rPr>
              <a:t>Max = 848</a:t>
            </a:r>
            <a:endParaRPr lang="en-US" sz="2800" dirty="0">
              <a:solidFill>
                <a:schemeClr val="accent2">
                  <a:lumMod val="20000"/>
                  <a:lumOff val="80000"/>
                </a:schemeClr>
              </a:solidFill>
              <a:latin typeface="AnkeHan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owd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1895" y="-141895"/>
            <a:ext cx="5780864" cy="76147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36856" y="3760114"/>
            <a:ext cx="3164649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C6194F"/>
                </a:solidFill>
                <a:latin typeface="Impact" pitchFamily="34" charset="0"/>
              </a:rPr>
              <a:t>More </a:t>
            </a:r>
            <a:br>
              <a:rPr lang="en-US" sz="4800" dirty="0" smtClean="0">
                <a:solidFill>
                  <a:srgbClr val="C6194F"/>
                </a:solidFill>
                <a:latin typeface="Impact" pitchFamily="34" charset="0"/>
              </a:rPr>
            </a:br>
            <a:r>
              <a:rPr lang="en-US" sz="4800" dirty="0" smtClean="0">
                <a:solidFill>
                  <a:srgbClr val="C6194F"/>
                </a:solidFill>
                <a:latin typeface="Impact" pitchFamily="34" charset="0"/>
              </a:rPr>
              <a:t>information</a:t>
            </a:r>
          </a:p>
          <a:p>
            <a:r>
              <a:rPr lang="en-US" sz="28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" pitchFamily="34" charset="0"/>
              </a:rPr>
              <a:t>about the</a:t>
            </a:r>
          </a:p>
          <a:p>
            <a:r>
              <a:rPr lang="en-US" sz="28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" pitchFamily="34" charset="0"/>
              </a:rPr>
              <a:t>participants</a:t>
            </a:r>
            <a:endParaRPr lang="en-US" sz="2800" dirty="0">
              <a:solidFill>
                <a:schemeClr val="accent5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5400000">
            <a:off x="4108015" y="1372961"/>
            <a:ext cx="3090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65000"/>
                  </a:schemeClr>
                </a:solidFill>
              </a:rPr>
              <a:t>www.flickr.com/photos/psoup216/1443767349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ysgirls.jpg"/>
          <p:cNvPicPr>
            <a:picLocks noChangeAspect="1"/>
          </p:cNvPicPr>
          <p:nvPr/>
        </p:nvPicPr>
        <p:blipFill>
          <a:blip r:embed="rId3"/>
          <a:srcRect b="6834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157660"/>
            <a:ext cx="1447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48%</a:t>
            </a:r>
            <a:r>
              <a:rPr lang="en-US" sz="4800" dirty="0" smtClean="0">
                <a:solidFill>
                  <a:srgbClr val="FFF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 </a:t>
            </a:r>
            <a:br>
              <a:rPr lang="en-US" sz="4800" dirty="0" smtClean="0">
                <a:solidFill>
                  <a:srgbClr val="FFF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</a:br>
            <a:r>
              <a:rPr lang="en-US" sz="4800" dirty="0" smtClean="0">
                <a:solidFill>
                  <a:srgbClr val="FFF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girls</a:t>
            </a:r>
            <a:endParaRPr lang="en-US" sz="1600" dirty="0">
              <a:solidFill>
                <a:srgbClr val="FFFFF3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96200" y="157660"/>
            <a:ext cx="1447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52% </a:t>
            </a:r>
            <a:r>
              <a:rPr lang="en-US" sz="4800" dirty="0" smtClean="0">
                <a:solidFill>
                  <a:srgbClr val="FFF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en-US" sz="4800" dirty="0" smtClean="0">
                <a:solidFill>
                  <a:srgbClr val="FFF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</a:br>
            <a:r>
              <a:rPr lang="en-US" sz="4800" dirty="0" smtClean="0">
                <a:solidFill>
                  <a:srgbClr val="FFFF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boys</a:t>
            </a:r>
            <a:endParaRPr lang="en-US" sz="1600" dirty="0">
              <a:solidFill>
                <a:srgbClr val="FFFFF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8097" y="6581001"/>
            <a:ext cx="3420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</a:rPr>
              <a:t>www.flickr.com/photos/38071164@N00/367688798</a:t>
            </a:r>
            <a:endParaRPr lang="en-US" sz="1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190500" y="1295400"/>
          <a:ext cx="8953500" cy="596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762000" y="304800"/>
            <a:ext cx="8229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The unbearable whiteness </a:t>
            </a:r>
            <a:br>
              <a:rPr lang="en-US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</a:br>
            <a:r>
              <a:rPr lang="en-US" sz="4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of blogging</a:t>
            </a:r>
            <a:r>
              <a:rPr lang="en-US" sz="1600" dirty="0" smtClean="0">
                <a:latin typeface="Impact" pitchFamily="34" charset="0"/>
              </a:rPr>
              <a:t/>
            </a:r>
            <a:br>
              <a:rPr lang="en-US" sz="1600" dirty="0" smtClean="0">
                <a:latin typeface="Impact" pitchFamily="34" charset="0"/>
              </a:rPr>
            </a:br>
            <a:r>
              <a:rPr lang="en-US" sz="1600" dirty="0" smtClean="0">
                <a:solidFill>
                  <a:schemeClr val="accent3"/>
                </a:solidFill>
                <a:latin typeface="Impact" pitchFamily="34" charset="0"/>
              </a:rPr>
              <a:t>(cf. Milan </a:t>
            </a:r>
            <a:r>
              <a:rPr lang="en-US" sz="1600" dirty="0" err="1" smtClean="0">
                <a:solidFill>
                  <a:schemeClr val="accent3"/>
                </a:solidFill>
                <a:latin typeface="Impact" pitchFamily="34" charset="0"/>
              </a:rPr>
              <a:t>Kundera</a:t>
            </a:r>
            <a:r>
              <a:rPr lang="en-US" sz="1600" dirty="0" smtClean="0">
                <a:solidFill>
                  <a:schemeClr val="accent3"/>
                </a:solidFill>
                <a:latin typeface="Impact" pitchFamily="34" charset="0"/>
              </a:rPr>
              <a:t>)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cottMcLeod\AppData\Local\Microsoft\Windows\Temporary Internet Files\Content.IE5\LCFUFBLF\MPj04395390000[1].jpg"/>
          <p:cNvPicPr>
            <a:picLocks noChangeAspect="1" noChangeArrowheads="1"/>
          </p:cNvPicPr>
          <p:nvPr/>
        </p:nvPicPr>
        <p:blipFill>
          <a:blip r:embed="rId2"/>
          <a:srcRect l="13207" t="12059" r="24632" b="45837"/>
          <a:stretch>
            <a:fillRect/>
          </a:stretch>
        </p:blipFill>
        <p:spPr bwMode="auto">
          <a:xfrm>
            <a:off x="457199" y="354933"/>
            <a:ext cx="1828800" cy="1828800"/>
          </a:xfrm>
          <a:prstGeom prst="rect">
            <a:avLst/>
          </a:prstGeom>
          <a:noFill/>
        </p:spPr>
      </p:pic>
      <p:pic>
        <p:nvPicPr>
          <p:cNvPr id="5" name="Picture 4" descr="iStock_000000172729XSmall.jpg"/>
          <p:cNvPicPr>
            <a:picLocks/>
          </p:cNvPicPr>
          <p:nvPr/>
        </p:nvPicPr>
        <p:blipFill>
          <a:blip r:embed="rId3"/>
          <a:srcRect b="33550"/>
          <a:stretch>
            <a:fillRect/>
          </a:stretch>
        </p:blipFill>
        <p:spPr>
          <a:xfrm>
            <a:off x="4865076" y="354933"/>
            <a:ext cx="1828800" cy="1828800"/>
          </a:xfrm>
          <a:prstGeom prst="rect">
            <a:avLst/>
          </a:prstGeom>
        </p:spPr>
      </p:pic>
      <p:pic>
        <p:nvPicPr>
          <p:cNvPr id="1027" name="Picture 3" descr="C:\Users\ScottMcLeod\AppData\Local\Microsoft\Windows\Temporary Internet Files\Content.IE5\65E6BLU3\MPj04386930000[1].jpg"/>
          <p:cNvPicPr>
            <a:picLocks noChangeAspect="1" noChangeArrowheads="1"/>
          </p:cNvPicPr>
          <p:nvPr/>
        </p:nvPicPr>
        <p:blipFill>
          <a:blip r:embed="rId4" cstate="print"/>
          <a:srcRect l="12085" r="21248"/>
          <a:stretch>
            <a:fillRect/>
          </a:stretch>
        </p:blipFill>
        <p:spPr bwMode="auto">
          <a:xfrm>
            <a:off x="457199" y="2546235"/>
            <a:ext cx="1828800" cy="1828800"/>
          </a:xfrm>
          <a:prstGeom prst="rect">
            <a:avLst/>
          </a:prstGeom>
          <a:noFill/>
        </p:spPr>
      </p:pic>
      <p:pic>
        <p:nvPicPr>
          <p:cNvPr id="6" name="Picture 5" descr="iStock_000000596993XSmall.jpg"/>
          <p:cNvPicPr>
            <a:picLocks noChangeAspect="1"/>
          </p:cNvPicPr>
          <p:nvPr/>
        </p:nvPicPr>
        <p:blipFill>
          <a:blip r:embed="rId5"/>
          <a:srcRect l="19649" r="13998"/>
          <a:stretch>
            <a:fillRect/>
          </a:stretch>
        </p:blipFill>
        <p:spPr>
          <a:xfrm flipH="1">
            <a:off x="4865076" y="2546235"/>
            <a:ext cx="1828800" cy="1828800"/>
          </a:xfrm>
          <a:prstGeom prst="rect">
            <a:avLst/>
          </a:prstGeom>
        </p:spPr>
      </p:pic>
      <p:pic>
        <p:nvPicPr>
          <p:cNvPr id="1028" name="Picture 4" descr="C:\Users\ScottMcLeod\AppData\Local\Microsoft\Windows\Temporary Internet Files\Content.IE5\65E6BLU3\MPj04386910000[1].jpg"/>
          <p:cNvPicPr>
            <a:picLocks noChangeArrowheads="1"/>
          </p:cNvPicPr>
          <p:nvPr/>
        </p:nvPicPr>
        <p:blipFill>
          <a:blip r:embed="rId6" cstate="print"/>
          <a:srcRect b="33238"/>
          <a:stretch>
            <a:fillRect/>
          </a:stretch>
        </p:blipFill>
        <p:spPr bwMode="auto">
          <a:xfrm>
            <a:off x="457199" y="4737538"/>
            <a:ext cx="1828800" cy="1828800"/>
          </a:xfrm>
          <a:prstGeom prst="rect">
            <a:avLst/>
          </a:prstGeom>
          <a:noFill/>
        </p:spPr>
      </p:pic>
      <p:pic>
        <p:nvPicPr>
          <p:cNvPr id="7" name="Picture 6" descr="iStock_000003648493XSmall.jpg"/>
          <p:cNvPicPr>
            <a:picLocks/>
          </p:cNvPicPr>
          <p:nvPr/>
        </p:nvPicPr>
        <p:blipFill>
          <a:blip r:embed="rId7"/>
          <a:srcRect t="3157" b="28947"/>
          <a:stretch>
            <a:fillRect/>
          </a:stretch>
        </p:blipFill>
        <p:spPr>
          <a:xfrm>
            <a:off x="4865076" y="4737538"/>
            <a:ext cx="1828800" cy="1828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80138" y="867103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Age 10-19</a:t>
            </a:r>
          </a:p>
          <a:p>
            <a:pPr algn="ctr"/>
            <a:r>
              <a:rPr lang="en-US" dirty="0" smtClean="0"/>
              <a:t>1 respondent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674878" y="3100615"/>
            <a:ext cx="1643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Age 20-29</a:t>
            </a:r>
          </a:p>
          <a:p>
            <a:pPr algn="ctr"/>
            <a:r>
              <a:rPr lang="en-US" dirty="0" smtClean="0"/>
              <a:t>36 respondents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685384" y="5239531"/>
            <a:ext cx="1661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Age 30-39</a:t>
            </a:r>
          </a:p>
          <a:p>
            <a:pPr algn="ctr"/>
            <a:r>
              <a:rPr lang="en-US" dirty="0" smtClean="0"/>
              <a:t>99 respondents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057826" y="861843"/>
            <a:ext cx="1654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Age 40-49</a:t>
            </a:r>
          </a:p>
          <a:p>
            <a:pPr algn="ctr"/>
            <a:r>
              <a:rPr lang="en-US" dirty="0" smtClean="0"/>
              <a:t>84 respondents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052566" y="3095355"/>
            <a:ext cx="1632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Age 50-59</a:t>
            </a:r>
          </a:p>
          <a:p>
            <a:pPr algn="ctr"/>
            <a:r>
              <a:rPr lang="en-US" dirty="0" smtClean="0"/>
              <a:t>51 respondents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063072" y="5234271"/>
            <a:ext cx="15359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Age 60-69</a:t>
            </a:r>
          </a:p>
          <a:p>
            <a:pPr algn="ctr"/>
            <a:r>
              <a:rPr lang="en-US" dirty="0" smtClean="0"/>
              <a:t>8 respondents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psvisualizer01.jpg"/>
          <p:cNvPicPr>
            <a:picLocks noChangeAspect="1"/>
          </p:cNvPicPr>
          <p:nvPr/>
        </p:nvPicPr>
        <p:blipFill>
          <a:blip r:embed="rId2"/>
          <a:srcRect t="18950" b="20300"/>
          <a:stretch>
            <a:fillRect/>
          </a:stretch>
        </p:blipFill>
        <p:spPr>
          <a:xfrm>
            <a:off x="0" y="1676400"/>
            <a:ext cx="9154160" cy="4038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685800"/>
            <a:ext cx="9144000" cy="990600"/>
          </a:xfrm>
          <a:prstGeom prst="rect">
            <a:avLst/>
          </a:prstGeom>
          <a:solidFill>
            <a:srgbClr val="FDB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Impact" pitchFamily="34" charset="0"/>
              </a:rPr>
              <a:t>Respondents  </a:t>
            </a:r>
            <a:r>
              <a:rPr lang="en-US" sz="2800" dirty="0" smtClean="0">
                <a:solidFill>
                  <a:srgbClr val="336600"/>
                </a:solidFill>
                <a:latin typeface="Impact" pitchFamily="34" charset="0"/>
              </a:rPr>
              <a:t>(worldwide)</a:t>
            </a:r>
            <a:endParaRPr lang="en-US" sz="2800" dirty="0">
              <a:solidFill>
                <a:srgbClr val="336600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419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5400000">
            <a:off x="7202891" y="3560680"/>
            <a:ext cx="335899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www.flickr.com/photos/authentiqone/2516909291</a:t>
            </a:r>
          </a:p>
          <a:p>
            <a:endParaRPr lang="en-US" sz="1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psvisualizer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4434"/>
            <a:ext cx="9215369" cy="4191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94360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rgbClr val="7030A0"/>
                </a:solidFill>
                <a:latin typeface="Impact" pitchFamily="34" charset="0"/>
              </a:rPr>
              <a:t>(yes, I forgot to take my own survey)</a:t>
            </a:r>
            <a:endParaRPr lang="en-US" sz="1600" dirty="0">
              <a:solidFill>
                <a:srgbClr val="7030A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85800"/>
            <a:ext cx="9144000" cy="990600"/>
          </a:xfrm>
          <a:prstGeom prst="rect">
            <a:avLst/>
          </a:prstGeom>
          <a:solidFill>
            <a:srgbClr val="FDB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Impact" pitchFamily="34" charset="0"/>
              </a:rPr>
              <a:t>Respondents  </a:t>
            </a:r>
            <a:r>
              <a:rPr lang="en-US" sz="2800" dirty="0" smtClean="0">
                <a:solidFill>
                  <a:srgbClr val="336600"/>
                </a:solidFill>
                <a:latin typeface="Impact" pitchFamily="34" charset="0"/>
              </a:rPr>
              <a:t>(continental U.S.)</a:t>
            </a:r>
            <a:endParaRPr lang="en-US" sz="2800" dirty="0">
              <a:solidFill>
                <a:srgbClr val="336600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207580" y="630621"/>
          <a:ext cx="8731469" cy="5820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724400" y="956950"/>
            <a:ext cx="36231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3399"/>
                </a:solidFill>
                <a:latin typeface="Impact" pitchFamily="34" charset="0"/>
              </a:rPr>
              <a:t>At what level </a:t>
            </a:r>
            <a:br>
              <a:rPr lang="en-US" sz="4800" dirty="0" smtClean="0">
                <a:solidFill>
                  <a:srgbClr val="FF3399"/>
                </a:solidFill>
                <a:latin typeface="Impact" pitchFamily="34" charset="0"/>
              </a:rPr>
            </a:br>
            <a:r>
              <a:rPr lang="en-US" sz="4800" dirty="0" smtClean="0">
                <a:solidFill>
                  <a:srgbClr val="FF3399"/>
                </a:solidFill>
                <a:latin typeface="Impact" pitchFamily="34" charset="0"/>
              </a:rPr>
              <a:t>do you work? </a:t>
            </a:r>
            <a:endParaRPr lang="en-US" sz="2000" dirty="0">
              <a:solidFill>
                <a:schemeClr val="accent3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236483" y="495009"/>
          <a:ext cx="91440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18538" y="878122"/>
            <a:ext cx="331533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0070C0"/>
                </a:solidFill>
                <a:latin typeface="Impact" pitchFamily="34" charset="0"/>
              </a:rPr>
              <a:t>What is your</a:t>
            </a:r>
            <a:br>
              <a:rPr lang="en-US" sz="4800" dirty="0" smtClean="0">
                <a:solidFill>
                  <a:srgbClr val="0070C0"/>
                </a:solidFill>
                <a:latin typeface="Impact" pitchFamily="34" charset="0"/>
              </a:rPr>
            </a:br>
            <a:r>
              <a:rPr lang="en-US" sz="4800" dirty="0" smtClean="0">
                <a:solidFill>
                  <a:srgbClr val="0070C0"/>
                </a:solidFill>
                <a:latin typeface="Impact" pitchFamily="34" charset="0"/>
              </a:rPr>
              <a:t>primary </a:t>
            </a:r>
            <a:br>
              <a:rPr lang="en-US" sz="4800" dirty="0" smtClean="0">
                <a:solidFill>
                  <a:srgbClr val="0070C0"/>
                </a:solidFill>
                <a:latin typeface="Impact" pitchFamily="34" charset="0"/>
              </a:rPr>
            </a:br>
            <a:r>
              <a:rPr lang="en-US" sz="4800" dirty="0" smtClean="0">
                <a:solidFill>
                  <a:srgbClr val="0070C0"/>
                </a:solidFill>
                <a:latin typeface="Impact" pitchFamily="34" charset="0"/>
              </a:rPr>
              <a:t>vocation?</a:t>
            </a:r>
            <a:endParaRPr lang="en-US" sz="2000" dirty="0">
              <a:solidFill>
                <a:srgbClr val="0070C0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0" y="762000"/>
          <a:ext cx="91440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0" y="685800"/>
            <a:ext cx="3821880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00B050"/>
                </a:solidFill>
                <a:latin typeface="Impact" pitchFamily="34" charset="0"/>
              </a:rPr>
              <a:t>What subject</a:t>
            </a:r>
            <a:br>
              <a:rPr lang="en-US" sz="4800" dirty="0" smtClean="0">
                <a:solidFill>
                  <a:srgbClr val="00B050"/>
                </a:solidFill>
                <a:latin typeface="Impact" pitchFamily="34" charset="0"/>
              </a:rPr>
            </a:br>
            <a:r>
              <a:rPr lang="en-US" sz="4800" dirty="0" smtClean="0">
                <a:solidFill>
                  <a:srgbClr val="00B050"/>
                </a:solidFill>
                <a:latin typeface="Impact" pitchFamily="34" charset="0"/>
              </a:rPr>
              <a:t>do you teach?</a:t>
            </a:r>
            <a:r>
              <a:rPr lang="en-US" sz="4800" dirty="0" smtClean="0">
                <a:solidFill>
                  <a:srgbClr val="FF3399"/>
                </a:solidFill>
                <a:latin typeface="Impact" pitchFamily="34" charset="0"/>
              </a:rPr>
              <a:t> </a:t>
            </a:r>
            <a:r>
              <a:rPr lang="en-US" sz="3600" dirty="0" smtClean="0">
                <a:solidFill>
                  <a:srgbClr val="00B0F0"/>
                </a:solidFill>
                <a:latin typeface="Impact" pitchFamily="34" charset="0"/>
              </a:rPr>
              <a:t/>
            </a:r>
            <a:br>
              <a:rPr lang="en-US" sz="3600" dirty="0" smtClean="0">
                <a:solidFill>
                  <a:srgbClr val="00B0F0"/>
                </a:solidFill>
                <a:latin typeface="Impact" pitchFamily="34" charset="0"/>
              </a:rPr>
            </a:br>
            <a:r>
              <a:rPr lang="en-US" sz="2000" dirty="0" smtClean="0">
                <a:solidFill>
                  <a:schemeClr val="accent3"/>
                </a:solidFill>
                <a:latin typeface="Impact" pitchFamily="34" charset="0"/>
              </a:rPr>
              <a:t>(teachers only)</a:t>
            </a:r>
            <a:endParaRPr lang="en-US" sz="20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86046" y="3206750"/>
            <a:ext cx="1524000" cy="381000"/>
          </a:xfrm>
          <a:prstGeom prst="rect">
            <a:avLst/>
          </a:prstGeom>
        </p:spPr>
        <p:txBody>
          <a:bodyPr wrap="none" lIns="0" tIns="0" rIns="0" b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ysClr val="window" lastClr="FFFFFF"/>
                </a:solidFill>
              </a:rPr>
              <a:t>Technical arts (business, home econ, tech, etc.)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79696" y="3752850"/>
            <a:ext cx="1524000" cy="381000"/>
          </a:xfrm>
          <a:prstGeom prst="rect">
            <a:avLst/>
          </a:prstGeom>
        </p:spPr>
        <p:txBody>
          <a:bodyPr wrap="none" lIns="0" tIns="0" rIns="0" b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ysClr val="window" lastClr="FFFFFF"/>
                </a:solidFill>
              </a:rPr>
              <a:t>Science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9696" y="4303404"/>
            <a:ext cx="1524000" cy="304800"/>
          </a:xfrm>
          <a:prstGeom prst="rect">
            <a:avLst/>
          </a:prstGeom>
        </p:spPr>
        <p:txBody>
          <a:bodyPr wrap="none" lIns="0" tIns="0" rIns="0" b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ysClr val="window" lastClr="FFFFFF"/>
                </a:solidFill>
              </a:rPr>
              <a:t>Other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6046" y="4845050"/>
            <a:ext cx="1524000" cy="304800"/>
          </a:xfrm>
          <a:prstGeom prst="rect">
            <a:avLst/>
          </a:prstGeom>
        </p:spPr>
        <p:txBody>
          <a:bodyPr wrap="none" lIns="0" tIns="0" rIns="0" b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ysClr val="window" lastClr="FFFFFF"/>
                </a:solidFill>
              </a:rPr>
              <a:t>Social studies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79696" y="2674866"/>
            <a:ext cx="1524000" cy="381000"/>
          </a:xfrm>
          <a:prstGeom prst="rect">
            <a:avLst/>
          </a:prstGeom>
        </p:spPr>
        <p:txBody>
          <a:bodyPr wrap="none" lIns="0" tIns="0" rIns="0" b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ysClr val="window" lastClr="FFFFFF"/>
                </a:solidFill>
              </a:rPr>
              <a:t>Special education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9696" y="2124501"/>
            <a:ext cx="1524000" cy="381000"/>
          </a:xfrm>
          <a:prstGeom prst="rect">
            <a:avLst/>
          </a:prstGeom>
        </p:spPr>
        <p:txBody>
          <a:bodyPr wrap="none" lIns="0" tIns="0" rIns="0" b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ysClr val="window" lastClr="FFFFFF"/>
                </a:solidFill>
              </a:rPr>
              <a:t>Fine arts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79696" y="1578591"/>
            <a:ext cx="1524000" cy="381000"/>
          </a:xfrm>
          <a:prstGeom prst="rect">
            <a:avLst/>
          </a:prstGeom>
        </p:spPr>
        <p:txBody>
          <a:bodyPr wrap="none" lIns="0" tIns="0" rIns="0" b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ysClr val="window" lastClr="FFFFFF"/>
                </a:solidFill>
              </a:rPr>
              <a:t>ESL / ELL / bilingual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ankyo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32734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07575" y="2790493"/>
            <a:ext cx="2799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  <a:latin typeface="DilleniaUPC" pitchFamily="18" charset="-34"/>
                <a:cs typeface="DilleniaUPC" pitchFamily="18" charset="-34"/>
              </a:rPr>
              <a:t>Thank you!</a:t>
            </a:r>
            <a:br>
              <a:rPr lang="en-US" sz="2400" dirty="0" smtClean="0">
                <a:solidFill>
                  <a:schemeClr val="tx1">
                    <a:lumMod val="65000"/>
                  </a:schemeClr>
                </a:solidFill>
                <a:latin typeface="DilleniaUPC" pitchFamily="18" charset="-34"/>
                <a:cs typeface="DilleniaUPC" pitchFamily="18" charset="-34"/>
              </a:rPr>
            </a:b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  <a:latin typeface="DilleniaUPC" pitchFamily="18" charset="-34"/>
                <a:cs typeface="DilleniaUPC" pitchFamily="18" charset="-34"/>
              </a:rPr>
              <a:t>I couldn’t do this without you!</a:t>
            </a:r>
            <a:endParaRPr lang="en-US" sz="2400" dirty="0">
              <a:solidFill>
                <a:schemeClr val="tx1">
                  <a:lumMod val="65000"/>
                </a:schemeClr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81010"/>
            <a:ext cx="33884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65000"/>
                  </a:schemeClr>
                </a:solidFill>
              </a:rPr>
              <a:t>www.flickr.com/photos/boriskramaric/2656140464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rf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4875" y="-409917"/>
            <a:ext cx="10929200" cy="72679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4867" y="3058514"/>
            <a:ext cx="21226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3333CC"/>
                </a:solidFill>
                <a:latin typeface="Franklin Gothic Heavy" pitchFamily="34" charset="0"/>
              </a:rPr>
              <a:t>Music credits</a:t>
            </a:r>
          </a:p>
          <a:p>
            <a:endParaRPr lang="en-US" sz="2400" dirty="0" smtClean="0">
              <a:solidFill>
                <a:srgbClr val="0070C0"/>
              </a:solidFill>
              <a:latin typeface="Franklin Gothic Heavy" pitchFamily="34" charset="0"/>
            </a:endParaRPr>
          </a:p>
          <a:p>
            <a:r>
              <a:rPr lang="en-US" sz="2400" i="1" dirty="0" smtClean="0">
                <a:solidFill>
                  <a:srgbClr val="0070C0"/>
                </a:solidFill>
                <a:latin typeface="Franklin Gothic Heavy" pitchFamily="34" charset="0"/>
              </a:rPr>
              <a:t>Inertia</a:t>
            </a:r>
          </a:p>
          <a:p>
            <a:r>
              <a:rPr lang="en-US" sz="2400" dirty="0" smtClean="0">
                <a:solidFill>
                  <a:srgbClr val="0070C0"/>
                </a:solidFill>
                <a:latin typeface="Franklin Gothic Heavy" pitchFamily="34" charset="0"/>
              </a:rPr>
              <a:t>The Hustlers</a:t>
            </a:r>
            <a:endParaRPr lang="en-US" sz="2400" dirty="0">
              <a:solidFill>
                <a:srgbClr val="0070C0"/>
              </a:solidFill>
              <a:latin typeface="Franklin Gothic Heavy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33296" y="6612533"/>
            <a:ext cx="31462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www.flickr.com/photos/brianauer/2027646283</a:t>
            </a:r>
            <a:endParaRPr lang="en-US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ta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33400" y="-1"/>
            <a:ext cx="10210800" cy="68603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33800" y="3200400"/>
            <a:ext cx="26075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Impact" pitchFamily="34" charset="0"/>
              </a:rPr>
              <a:t>Do you blog </a:t>
            </a:r>
            <a:br>
              <a:rPr lang="en-US" sz="2400" dirty="0" smtClean="0">
                <a:solidFill>
                  <a:schemeClr val="bg1"/>
                </a:solidFill>
                <a:latin typeface="Impact" pitchFamily="34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Impact" pitchFamily="34" charset="0"/>
              </a:rPr>
              <a:t>as part of your job?</a:t>
            </a:r>
            <a:endParaRPr 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77200" y="4267200"/>
            <a:ext cx="74251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latin typeface="Impact" pitchFamily="34" charset="0"/>
              </a:rPr>
              <a:t>NO</a:t>
            </a:r>
            <a:r>
              <a:rPr lang="en-US" sz="2400" dirty="0" smtClean="0">
                <a:solidFill>
                  <a:schemeClr val="bg1"/>
                </a:solidFill>
                <a:latin typeface="Impact" pitchFamily="34" charset="0"/>
              </a:rPr>
              <a:t/>
            </a:r>
            <a:br>
              <a:rPr lang="en-US" sz="2400" dirty="0" smtClean="0">
                <a:solidFill>
                  <a:schemeClr val="bg1"/>
                </a:solidFill>
                <a:latin typeface="Impact" pitchFamily="34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Impact" pitchFamily="34" charset="0"/>
              </a:rPr>
              <a:t>47%</a:t>
            </a:r>
            <a:endParaRPr 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785" y="2057400"/>
            <a:ext cx="9044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B050"/>
                </a:solidFill>
                <a:latin typeface="Impact" pitchFamily="34" charset="0"/>
              </a:rPr>
              <a:t>YES</a:t>
            </a:r>
            <a:r>
              <a:rPr lang="en-US" sz="2400" dirty="0" smtClean="0">
                <a:solidFill>
                  <a:schemeClr val="bg1"/>
                </a:solidFill>
                <a:latin typeface="Impact" pitchFamily="34" charset="0"/>
              </a:rPr>
              <a:t/>
            </a:r>
            <a:br>
              <a:rPr lang="en-US" sz="2400" dirty="0" smtClean="0">
                <a:solidFill>
                  <a:schemeClr val="bg1"/>
                </a:solidFill>
                <a:latin typeface="Impact" pitchFamily="34" charset="0"/>
              </a:rPr>
            </a:br>
            <a:r>
              <a:rPr lang="en-US" sz="2400" dirty="0" smtClean="0">
                <a:latin typeface="Impact" pitchFamily="34" charset="0"/>
              </a:rPr>
              <a:t>53%</a:t>
            </a:r>
            <a:endParaRPr lang="en-US" sz="2400" dirty="0">
              <a:latin typeface="Impac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83904" y="0"/>
            <a:ext cx="31600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www.flickr.com/photos/semperfelix/370610248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2"/>
          <p:cNvGraphicFramePr>
            <a:graphicFrameLocks noChangeAspect="1"/>
          </p:cNvGraphicFramePr>
          <p:nvPr/>
        </p:nvGraphicFramePr>
        <p:xfrm>
          <a:off x="0" y="-304800"/>
          <a:ext cx="9136862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819400" y="777895"/>
            <a:ext cx="5791970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E12061"/>
                </a:solidFill>
                <a:latin typeface="Impact" pitchFamily="34" charset="0"/>
              </a:rPr>
              <a:t>Which audience(s) does your </a:t>
            </a:r>
            <a:br>
              <a:rPr lang="en-US" sz="3600" dirty="0" smtClean="0">
                <a:solidFill>
                  <a:srgbClr val="E12061"/>
                </a:solidFill>
                <a:latin typeface="Impact" pitchFamily="34" charset="0"/>
              </a:rPr>
            </a:br>
            <a:r>
              <a:rPr lang="en-US" sz="3600" dirty="0" smtClean="0">
                <a:solidFill>
                  <a:srgbClr val="E12061"/>
                </a:solidFill>
                <a:latin typeface="Impact" pitchFamily="34" charset="0"/>
              </a:rPr>
              <a:t>blog primarily target? </a:t>
            </a:r>
            <a:r>
              <a:rPr lang="en-US" sz="3600" dirty="0" smtClean="0">
                <a:solidFill>
                  <a:srgbClr val="00B0F0"/>
                </a:solidFill>
                <a:latin typeface="Impact" pitchFamily="34" charset="0"/>
              </a:rPr>
              <a:t/>
            </a:r>
            <a:br>
              <a:rPr lang="en-US" sz="3600" dirty="0" smtClean="0">
                <a:solidFill>
                  <a:srgbClr val="00B0F0"/>
                </a:solidFill>
                <a:latin typeface="Impact" pitchFamily="34" charset="0"/>
              </a:rPr>
            </a:br>
            <a:r>
              <a:rPr lang="en-US" sz="2000" dirty="0" smtClean="0">
                <a:solidFill>
                  <a:schemeClr val="accent3"/>
                </a:solidFill>
                <a:latin typeface="Impact" pitchFamily="34" charset="0"/>
              </a:rPr>
              <a:t>(check all that apply)</a:t>
            </a:r>
            <a:endParaRPr lang="en-US" sz="20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5696665"/>
            <a:ext cx="7520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Teachers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5696665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Technology</a:t>
            </a:r>
            <a:br>
              <a:rPr lang="en-US" sz="1200" dirty="0" smtClean="0"/>
            </a:br>
            <a:r>
              <a:rPr lang="en-US" sz="1200" dirty="0" smtClean="0"/>
              <a:t>coordinators /</a:t>
            </a:r>
            <a:br>
              <a:rPr lang="en-US" sz="1200" dirty="0" smtClean="0"/>
            </a:br>
            <a:r>
              <a:rPr lang="en-US" sz="1200" dirty="0" smtClean="0"/>
              <a:t>integrationists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133600" y="5696665"/>
            <a:ext cx="7585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Students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95600" y="5696665"/>
            <a:ext cx="1135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Administrators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5696665"/>
            <a:ext cx="6735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Parents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6096000" y="5696665"/>
            <a:ext cx="5597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Other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7051472" y="5696665"/>
            <a:ext cx="644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No one</a:t>
            </a:r>
          </a:p>
          <a:p>
            <a:pPr algn="ctr"/>
            <a:r>
              <a:rPr lang="en-US" sz="1200" dirty="0" smtClean="0"/>
              <a:t>except</a:t>
            </a:r>
          </a:p>
          <a:p>
            <a:pPr algn="ctr"/>
            <a:r>
              <a:rPr lang="en-US" sz="1200" dirty="0" smtClean="0"/>
              <a:t>myself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8001000" y="5696665"/>
            <a:ext cx="65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Policy-</a:t>
            </a:r>
          </a:p>
          <a:p>
            <a:pPr algn="ctr"/>
            <a:r>
              <a:rPr lang="en-US" sz="1200" dirty="0" smtClean="0"/>
              <a:t>makers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4038600" y="5696665"/>
            <a:ext cx="8322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Librarians</a:t>
            </a:r>
          </a:p>
          <a:p>
            <a:pPr algn="ctr"/>
            <a:r>
              <a:rPr lang="en-US" sz="1200" dirty="0" smtClean="0"/>
              <a:t>/ media</a:t>
            </a:r>
          </a:p>
          <a:p>
            <a:pPr algn="ctr"/>
            <a:r>
              <a:rPr lang="en-US" sz="1200" dirty="0" smtClean="0"/>
              <a:t>specialists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0minutes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00300"/>
            <a:ext cx="6172200" cy="9258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48400" y="1524000"/>
            <a:ext cx="277191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00B0F0"/>
                </a:solidFill>
                <a:latin typeface="Impact" pitchFamily="34" charset="0"/>
              </a:rPr>
              <a:t>minutes</a:t>
            </a:r>
          </a:p>
          <a:p>
            <a:r>
              <a:rPr lang="en-US" sz="5400" dirty="0" smtClean="0">
                <a:solidFill>
                  <a:srgbClr val="00B0F0"/>
                </a:solidFill>
                <a:latin typeface="Impact" pitchFamily="34" charset="0"/>
              </a:rPr>
              <a:t>per week</a:t>
            </a:r>
          </a:p>
          <a:p>
            <a:r>
              <a:rPr lang="en-US" sz="5400" dirty="0" smtClean="0">
                <a:solidFill>
                  <a:srgbClr val="00B0F0"/>
                </a:solidFill>
                <a:latin typeface="Impact" pitchFamily="34" charset="0"/>
              </a:rPr>
              <a:t>spent</a:t>
            </a:r>
          </a:p>
          <a:p>
            <a:r>
              <a:rPr lang="en-US" sz="5400" dirty="0" smtClean="0">
                <a:solidFill>
                  <a:srgbClr val="00B0F0"/>
                </a:solidFill>
                <a:latin typeface="Impact" pitchFamily="34" charset="0"/>
              </a:rPr>
              <a:t>blogging</a:t>
            </a:r>
          </a:p>
          <a:p>
            <a:r>
              <a:rPr lang="en-US" sz="2400" dirty="0" smtClean="0">
                <a:latin typeface="Impact" pitchFamily="34" charset="0"/>
              </a:rPr>
              <a:t>(median)</a:t>
            </a:r>
            <a:endParaRPr lang="en-US" sz="2400" dirty="0">
              <a:latin typeface="Impac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6200000">
            <a:off x="-1441547" y="1365349"/>
            <a:ext cx="31600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www.flickr.com/photos/shashachu/270424315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90500" y="110490"/>
          <a:ext cx="8763000" cy="663702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7620000"/>
                <a:gridCol w="1143000"/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3600" b="0" dirty="0" smtClean="0">
                          <a:solidFill>
                            <a:srgbClr val="00B050"/>
                          </a:solidFill>
                          <a:latin typeface="Impact" pitchFamily="34" charset="0"/>
                        </a:rPr>
                        <a:t>What are the primary reasons you blog?</a:t>
                      </a:r>
                      <a:r>
                        <a:rPr lang="en-US" sz="3200" dirty="0" smtClean="0">
                          <a:latin typeface="Impact" pitchFamily="34" charset="0"/>
                        </a:rPr>
                        <a:t/>
                      </a:r>
                      <a:br>
                        <a:rPr lang="en-US" sz="3200" dirty="0" smtClean="0">
                          <a:latin typeface="Impact" pitchFamily="34" charset="0"/>
                        </a:rPr>
                      </a:br>
                      <a:r>
                        <a:rPr lang="en-US" sz="2000" b="0" dirty="0" smtClean="0">
                          <a:solidFill>
                            <a:schemeClr val="accent3"/>
                          </a:solidFill>
                          <a:latin typeface="Impact" pitchFamily="34" charset="0"/>
                        </a:rPr>
                        <a:t>(please select up to 3)</a:t>
                      </a:r>
                      <a:br>
                        <a:rPr lang="en-US" sz="2000" b="0" dirty="0" smtClean="0">
                          <a:solidFill>
                            <a:schemeClr val="accent3"/>
                          </a:solidFill>
                          <a:latin typeface="Impact" pitchFamily="34" charset="0"/>
                        </a:rPr>
                      </a:br>
                      <a:endParaRPr lang="en-US" sz="2000" b="0" dirty="0">
                        <a:solidFill>
                          <a:schemeClr val="accent3"/>
                        </a:solidFill>
                        <a:latin typeface="Impact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Responses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FF00"/>
                          </a:solidFill>
                        </a:rPr>
                        <a:t>PERSONAL LEARNING / GROWTH </a:t>
                      </a:r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sz="1600" u="none" strike="noStrike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</a:rPr>
                        <a:t>new </a:t>
                      </a:r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</a:rPr>
                        <a:t>information, new perspectives, learning </a:t>
                      </a:r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</a:rPr>
                        <a:t>network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</a:rPr>
                        <a:t>248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THE CHANCE TO THINK </a:t>
                      </a:r>
                      <a:r>
                        <a:rPr lang="en-US" sz="1600" u="none" strike="noStrike" dirty="0" smtClean="0"/>
                        <a:t/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thinking </a:t>
                      </a:r>
                      <a:r>
                        <a:rPr lang="en-US" sz="1600" u="none" strike="noStrike" dirty="0">
                          <a:solidFill>
                            <a:schemeClr val="accent3"/>
                          </a:solidFill>
                        </a:rPr>
                        <a:t>through ideas, reflection, </a:t>
                      </a: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rumination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187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A VOICE / AUDIENCE / CHANCE TO SHARE</a:t>
                      </a:r>
                      <a:r>
                        <a:rPr lang="en-US" sz="1600" u="none" strike="noStrike" dirty="0" smtClean="0"/>
                        <a:t> </a:t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expressing </a:t>
                      </a:r>
                      <a:r>
                        <a:rPr lang="en-US" sz="1600" u="none" strike="noStrike" dirty="0">
                          <a:solidFill>
                            <a:schemeClr val="accent3"/>
                          </a:solidFill>
                        </a:rPr>
                        <a:t>ideas, someone is listening, reaching a wider </a:t>
                      </a: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audience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161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COMMUNITY / CONNECTION / INTERACTION</a:t>
                      </a:r>
                      <a:r>
                        <a:rPr lang="en-US" sz="1600" u="none" strike="noStrike" dirty="0" smtClean="0"/>
                        <a:t> </a:t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conversation</a:t>
                      </a:r>
                      <a:r>
                        <a:rPr lang="en-US" sz="1600" u="none" strike="noStrike" dirty="0">
                          <a:solidFill>
                            <a:schemeClr val="accent3"/>
                          </a:solidFill>
                        </a:rPr>
                        <a:t>, discussion, new friends, peer group, </a:t>
                      </a: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support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159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CAPTURING IDEAS / RESOURCES FOR LATER </a:t>
                      </a:r>
                      <a:r>
                        <a:rPr lang="en-US" sz="1600" u="none" strike="noStrike" dirty="0" smtClean="0"/>
                        <a:t/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summarizing</a:t>
                      </a:r>
                      <a:r>
                        <a:rPr lang="en-US" sz="1600" u="none" strike="noStrike" dirty="0">
                          <a:solidFill>
                            <a:schemeClr val="accent3"/>
                          </a:solidFill>
                        </a:rPr>
                        <a:t>, organizing, creating a record, documenting, </a:t>
                      </a: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archiving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110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SENSE OF HELPING OTHERS </a:t>
                      </a:r>
                      <a:r>
                        <a:rPr lang="en-US" sz="1600" u="none" strike="noStrike" dirty="0" smtClean="0"/>
                        <a:t/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contributing </a:t>
                      </a:r>
                      <a:r>
                        <a:rPr lang="en-US" sz="1600" u="none" strike="noStrike" dirty="0">
                          <a:solidFill>
                            <a:schemeClr val="accent3"/>
                          </a:solidFill>
                        </a:rPr>
                        <a:t>value, greater good, </a:t>
                      </a: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mentoring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96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KEEPS ME CURRENT / UP-TO-DATE </a:t>
                      </a:r>
                      <a:r>
                        <a:rPr lang="en-US" sz="1600" u="none" strike="noStrike" dirty="0" smtClean="0"/>
                        <a:t/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new </a:t>
                      </a:r>
                      <a:r>
                        <a:rPr lang="en-US" sz="1600" u="none" strike="noStrike" dirty="0">
                          <a:solidFill>
                            <a:schemeClr val="accent3"/>
                          </a:solidFill>
                        </a:rPr>
                        <a:t>tools and resources, discovery, staying </a:t>
                      </a: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fresh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74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CHANCE TO TRY THINGS OUT </a:t>
                      </a:r>
                      <a:r>
                        <a:rPr lang="en-US" sz="1600" u="none" strike="noStrike" dirty="0" smtClean="0"/>
                        <a:t/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experiment</a:t>
                      </a:r>
                      <a:r>
                        <a:rPr lang="en-US" sz="1600" u="none" strike="noStrike" dirty="0">
                          <a:solidFill>
                            <a:schemeClr val="accent3"/>
                          </a:solidFill>
                        </a:rPr>
                        <a:t>, explore, try </a:t>
                      </a: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things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50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THE OPPORTUNITY TO HEAR BACK </a:t>
                      </a:r>
                      <a:r>
                        <a:rPr lang="en-US" sz="1600" u="none" strike="noStrike" dirty="0" smtClean="0"/>
                        <a:t/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testing </a:t>
                      </a:r>
                      <a:r>
                        <a:rPr lang="en-US" sz="1600" u="none" strike="noStrike" dirty="0">
                          <a:solidFill>
                            <a:schemeClr val="accent3"/>
                          </a:solidFill>
                        </a:rPr>
                        <a:t>ideas, feedback, </a:t>
                      </a: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validation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48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IT'S REWARDING / GRATIFYING </a:t>
                      </a:r>
                      <a:r>
                        <a:rPr lang="en-US" sz="1600" u="none" strike="noStrike" dirty="0" smtClean="0"/>
                        <a:t/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receive </a:t>
                      </a:r>
                      <a:r>
                        <a:rPr lang="en-US" sz="1600" u="none" strike="noStrike" dirty="0">
                          <a:solidFill>
                            <a:schemeClr val="accent3"/>
                          </a:solidFill>
                        </a:rPr>
                        <a:t>praise, self-satisfaction, feeling of </a:t>
                      </a:r>
                      <a:r>
                        <a:rPr lang="en-US" sz="1600" u="none" strike="noStrike" dirty="0" smtClean="0">
                          <a:solidFill>
                            <a:schemeClr val="accent3"/>
                          </a:solidFill>
                        </a:rPr>
                        <a:t>accomplishment</a:t>
                      </a:r>
                      <a:endParaRPr lang="en-US" sz="1600" b="0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21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</a:rPr>
                        <a:t>OTHER</a:t>
                      </a:r>
                      <a:r>
                        <a:rPr lang="en-US" sz="1600" u="none" strike="noStrike" dirty="0" smtClean="0"/>
                        <a:t/>
                      </a:r>
                      <a:br>
                        <a:rPr lang="en-US" sz="1600" u="none" strike="noStrike" dirty="0" smtClean="0"/>
                      </a:br>
                      <a:r>
                        <a:rPr lang="en-US" sz="1600" u="none" strike="noStrike" dirty="0" smtClean="0"/>
                        <a:t> </a:t>
                      </a:r>
                      <a:endParaRPr lang="en-US" sz="1600" b="0" i="0" u="none" strike="noStrike" dirty="0"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</a:rPr>
                        <a:t>20</a:t>
                      </a:r>
                      <a:endParaRPr lang="en-US" sz="16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leven.jpg"/>
          <p:cNvPicPr>
            <a:picLocks noChangeAspect="1"/>
          </p:cNvPicPr>
          <p:nvPr/>
        </p:nvPicPr>
        <p:blipFill>
          <a:blip r:embed="rId3" cstate="print"/>
          <a:srcRect l="7235" r="59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Isosceles Triangle 2"/>
          <p:cNvSpPr/>
          <p:nvPr/>
        </p:nvSpPr>
        <p:spPr>
          <a:xfrm>
            <a:off x="152400" y="46482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1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>
            <a:off x="1371600" y="40386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3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Isosceles Triangle 4"/>
          <p:cNvSpPr/>
          <p:nvPr/>
        </p:nvSpPr>
        <p:spPr>
          <a:xfrm>
            <a:off x="2209800" y="39624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4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Isosceles Triangle 5"/>
          <p:cNvSpPr/>
          <p:nvPr/>
        </p:nvSpPr>
        <p:spPr>
          <a:xfrm>
            <a:off x="3886200" y="39624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6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4724400" y="44196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7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5867400" y="40386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8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7010400" y="41148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9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0" name="Isosceles Triangle 9"/>
          <p:cNvSpPr/>
          <p:nvPr/>
        </p:nvSpPr>
        <p:spPr>
          <a:xfrm>
            <a:off x="685800" y="38862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2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2" name="Isosceles Triangle 11"/>
          <p:cNvSpPr/>
          <p:nvPr/>
        </p:nvSpPr>
        <p:spPr>
          <a:xfrm>
            <a:off x="3048000" y="43434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5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Isosceles Triangle 12"/>
          <p:cNvSpPr/>
          <p:nvPr/>
        </p:nvSpPr>
        <p:spPr>
          <a:xfrm>
            <a:off x="8458200" y="4724400"/>
            <a:ext cx="457200" cy="381000"/>
          </a:xfrm>
          <a:prstGeom prst="triangle">
            <a:avLst/>
          </a:prstGeom>
          <a:solidFill>
            <a:srgbClr val="FFC000"/>
          </a:solidFill>
          <a:ln>
            <a:solidFill>
              <a:srgbClr val="CC99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bg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924800" y="4038600"/>
            <a:ext cx="457200" cy="457200"/>
            <a:chOff x="7772400" y="3886200"/>
            <a:chExt cx="457200" cy="457200"/>
          </a:xfrm>
        </p:grpSpPr>
        <p:sp>
          <p:nvSpPr>
            <p:cNvPr id="11" name="Isosceles Triangle 10"/>
            <p:cNvSpPr/>
            <p:nvPr/>
          </p:nvSpPr>
          <p:spPr>
            <a:xfrm>
              <a:off x="7772400" y="3886200"/>
              <a:ext cx="457200" cy="381000"/>
            </a:xfrm>
            <a:prstGeom prst="triangle">
              <a:avLst/>
            </a:prstGeom>
            <a:solidFill>
              <a:srgbClr val="FFC000"/>
            </a:solidFill>
            <a:ln>
              <a:solidFill>
                <a:srgbClr val="CC99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848600" y="4066401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</a:rPr>
                <a:t>10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534400" y="4904601"/>
            <a:ext cx="3353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11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14400" y="179963"/>
            <a:ext cx="4572000" cy="18774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385984"/>
                </a:solidFill>
                <a:latin typeface="Impact" pitchFamily="34" charset="0"/>
              </a:rPr>
              <a:t>Technorati</a:t>
            </a:r>
            <a:r>
              <a:rPr lang="en-US" sz="4800" dirty="0" smtClean="0">
                <a:solidFill>
                  <a:srgbClr val="385984"/>
                </a:solidFill>
                <a:latin typeface="Impact" pitchFamily="34" charset="0"/>
              </a:rPr>
              <a:t> authority</a:t>
            </a:r>
            <a:r>
              <a:rPr lang="en-US" dirty="0" smtClean="0">
                <a:solidFill>
                  <a:srgbClr val="FDB417"/>
                </a:solidFill>
                <a:latin typeface="Impact" pitchFamily="34" charset="0"/>
              </a:rPr>
              <a:t/>
            </a:r>
            <a:br>
              <a:rPr lang="en-US" dirty="0" smtClean="0">
                <a:solidFill>
                  <a:srgbClr val="FDB417"/>
                </a:solidFill>
                <a:latin typeface="Impact" pitchFamily="34" charset="0"/>
              </a:rPr>
            </a:br>
            <a:r>
              <a:rPr lang="en-US" sz="2000" dirty="0" smtClean="0">
                <a:solidFill>
                  <a:srgbClr val="CC9900"/>
                </a:solidFill>
                <a:latin typeface="Impact" pitchFamily="34" charset="0"/>
              </a:rPr>
              <a:t>(median)</a:t>
            </a:r>
            <a:endParaRPr lang="en-US" sz="2000" dirty="0">
              <a:solidFill>
                <a:srgbClr val="CC99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6581001"/>
            <a:ext cx="3092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www.flickr.com/photos/bobasonic/170043435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irteen 01.jpg"/>
          <p:cNvPicPr>
            <a:picLocks noChangeAspect="1"/>
          </p:cNvPicPr>
          <p:nvPr/>
        </p:nvPicPr>
        <p:blipFill>
          <a:blip r:embed="rId3"/>
          <a:srcRect l="1149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1122493">
            <a:off x="4885623" y="3134542"/>
            <a:ext cx="347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5A5A5A"/>
                </a:solidFill>
                <a:latin typeface="Aharoni" pitchFamily="2" charset="-79"/>
                <a:cs typeface="Aharoni" pitchFamily="2" charset="-79"/>
              </a:rPr>
              <a:t>median number of subscribers</a:t>
            </a:r>
            <a:endParaRPr lang="en-US" dirty="0">
              <a:solidFill>
                <a:srgbClr val="5A5A5A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488668"/>
            <a:ext cx="541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www.flickr.com/photos/ggerome/247720234</a:t>
            </a:r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ighteen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465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36398" y="3733800"/>
            <a:ext cx="3417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smtClean="0">
                <a:solidFill>
                  <a:srgbClr val="FFFFF3"/>
                </a:solidFill>
                <a:latin typeface="Neuropol" pitchFamily="34" charset="0"/>
                <a:cs typeface="Aharoni" pitchFamily="2" charset="-79"/>
              </a:rPr>
              <a:t>.</a:t>
            </a:r>
            <a:endParaRPr lang="en-US" sz="8000" dirty="0">
              <a:solidFill>
                <a:srgbClr val="FFFFF3"/>
              </a:solidFill>
              <a:latin typeface="Neuropol" pitchFamily="34" charset="0"/>
              <a:cs typeface="Aharoni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0" y="533400"/>
            <a:ext cx="4572000" cy="17235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800" dirty="0" smtClean="0">
                <a:solidFill>
                  <a:srgbClr val="FDB417"/>
                </a:solidFill>
                <a:latin typeface="Impact" pitchFamily="34" charset="0"/>
              </a:rPr>
              <a:t>Correlation</a:t>
            </a:r>
            <a:r>
              <a:rPr lang="en-US" dirty="0" smtClean="0">
                <a:solidFill>
                  <a:srgbClr val="FDB417"/>
                </a:solidFill>
                <a:latin typeface="Impact" pitchFamily="34" charset="0"/>
              </a:rPr>
              <a:t/>
            </a:r>
            <a:br>
              <a:rPr lang="en-US" dirty="0" smtClean="0">
                <a:solidFill>
                  <a:srgbClr val="FDB417"/>
                </a:solidFill>
                <a:latin typeface="Impact" pitchFamily="34" charset="0"/>
              </a:rPr>
            </a:br>
            <a:endParaRPr lang="en-US" dirty="0" smtClean="0">
              <a:solidFill>
                <a:srgbClr val="FDB417"/>
              </a:solidFill>
              <a:latin typeface="Impact" pitchFamily="34" charset="0"/>
            </a:endParaRPr>
          </a:p>
          <a:p>
            <a:pPr algn="ctr"/>
            <a:r>
              <a:rPr lang="en-US" sz="2000" dirty="0" err="1" smtClean="0">
                <a:solidFill>
                  <a:srgbClr val="FFFFF3"/>
                </a:solidFill>
                <a:latin typeface="Impact" pitchFamily="34" charset="0"/>
              </a:rPr>
              <a:t>Technorati</a:t>
            </a:r>
            <a:r>
              <a:rPr lang="en-US" sz="2000" dirty="0" smtClean="0">
                <a:solidFill>
                  <a:srgbClr val="FFFFF3"/>
                </a:solidFill>
                <a:latin typeface="Impact" pitchFamily="34" charset="0"/>
              </a:rPr>
              <a:t> authority </a:t>
            </a:r>
            <a:r>
              <a:rPr lang="en-US" sz="2000" dirty="0" smtClean="0">
                <a:solidFill>
                  <a:srgbClr val="FDB417"/>
                </a:solidFill>
                <a:latin typeface="Impact" pitchFamily="34" charset="0"/>
              </a:rPr>
              <a:t>&amp;</a:t>
            </a:r>
            <a:r>
              <a:rPr lang="en-US" sz="2000" dirty="0" smtClean="0">
                <a:solidFill>
                  <a:srgbClr val="FFFFF3"/>
                </a:solidFill>
                <a:latin typeface="Impact" pitchFamily="34" charset="0"/>
              </a:rPr>
              <a:t/>
            </a:r>
            <a:br>
              <a:rPr lang="en-US" sz="2000" dirty="0" smtClean="0">
                <a:solidFill>
                  <a:srgbClr val="FFFFF3"/>
                </a:solidFill>
                <a:latin typeface="Impact" pitchFamily="34" charset="0"/>
              </a:rPr>
            </a:br>
            <a:r>
              <a:rPr lang="en-US" sz="2000" dirty="0" smtClean="0">
                <a:solidFill>
                  <a:srgbClr val="FFFFF3"/>
                </a:solidFill>
                <a:latin typeface="Impact" pitchFamily="34" charset="0"/>
              </a:rPr>
              <a:t>number of subscribers</a:t>
            </a:r>
            <a:endParaRPr lang="en-US" sz="2000" dirty="0">
              <a:solidFill>
                <a:srgbClr val="FFFFF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81001"/>
            <a:ext cx="3002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DB417"/>
                </a:solidFill>
              </a:rPr>
              <a:t>www.flickr.com/photos/svenwerk/369136782</a:t>
            </a:r>
            <a:endParaRPr lang="en-US" sz="1200" dirty="0">
              <a:solidFill>
                <a:srgbClr val="FDB41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1908</TotalTime>
  <Words>429</Words>
  <Application>Microsoft Office PowerPoint</Application>
  <PresentationFormat>On-screen Show (4:3)</PresentationFormat>
  <Paragraphs>223</Paragraphs>
  <Slides>25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Metro</vt:lpstr>
      <vt:lpstr>Education blogosphere survey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ELPS, Iowa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Education blogosphere survey</dc:title>
  <dc:creator>Scott McLeod</dc:creator>
  <cp:lastModifiedBy>Scott McLeod</cp:lastModifiedBy>
  <cp:revision>104</cp:revision>
  <dcterms:created xsi:type="dcterms:W3CDTF">2008-09-10T06:11:05Z</dcterms:created>
  <dcterms:modified xsi:type="dcterms:W3CDTF">2008-10-19T06:16:44Z</dcterms:modified>
</cp:coreProperties>
</file>