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tags/tag27.xml" ContentType="application/vnd.openxmlformats-officedocument.presentationml.tags+xml"/>
  <Override PartName="/ppt/notesSlides/notesSlide12.xml" ContentType="application/vnd.openxmlformats-officedocument.presentationml.notesSlide+xml"/>
  <Override PartName="/ppt/notesSlides/notesSlide30.xml" ContentType="application/vnd.openxmlformats-officedocument.presentationml.notesSlide+xml"/>
  <Default Extension="xlsx" ContentType="application/vnd.openxmlformats-officedocument.spreadsheetml.sheet"/>
  <Override PartName="/ppt/notesSlides/notesSlide7.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tags/tag28.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tags/tag24.xml" ContentType="application/vnd.openxmlformats-officedocument.presentationml.tags+xml"/>
  <Override PartName="/ppt/tags/tag13.xml" ContentType="application/vnd.openxmlformats-officedocument.presentationml.tags+xml"/>
  <Override PartName="/ppt/tags/tag31.xml" ContentType="application/vnd.openxmlformats-officedocument.presentationml.tags+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Default Extension="xls" ContentType="application/vnd.ms-exce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tags/tag29.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32.xml" ContentType="application/vnd.openxmlformats-officedocument.presentationml.notesSlide+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tags/tag32.xml" ContentType="application/vnd.openxmlformats-officedocument.presentationml.tag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tags/tag26.xml" ContentType="application/vnd.openxmlformats-officedocument.presentationml.tags+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40.xml" ContentType="application/vnd.openxmlformats-officedocument.presentationml.notesSlide+xml"/>
  <Override PartName="/ppt/notesSlides/notesSlide6.xml" ContentType="application/vnd.openxmlformats-officedocument.presentationml.notesSlide+xml"/>
  <Override PartName="/ppt/tags/tag22.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tags/tag11.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71"/>
  </p:notesMasterIdLst>
  <p:handoutMasterIdLst>
    <p:handoutMasterId r:id="rId72"/>
  </p:handoutMasterIdLst>
  <p:sldIdLst>
    <p:sldId id="928" r:id="rId2"/>
    <p:sldId id="842" r:id="rId3"/>
    <p:sldId id="936" r:id="rId4"/>
    <p:sldId id="938" r:id="rId5"/>
    <p:sldId id="939" r:id="rId6"/>
    <p:sldId id="940" r:id="rId7"/>
    <p:sldId id="783" r:id="rId8"/>
    <p:sldId id="922" r:id="rId9"/>
    <p:sldId id="923" r:id="rId10"/>
    <p:sldId id="930" r:id="rId11"/>
    <p:sldId id="931" r:id="rId12"/>
    <p:sldId id="871" r:id="rId13"/>
    <p:sldId id="798" r:id="rId14"/>
    <p:sldId id="799" r:id="rId15"/>
    <p:sldId id="800" r:id="rId16"/>
    <p:sldId id="888" r:id="rId17"/>
    <p:sldId id="889" r:id="rId18"/>
    <p:sldId id="887" r:id="rId19"/>
    <p:sldId id="784" r:id="rId20"/>
    <p:sldId id="808" r:id="rId21"/>
    <p:sldId id="786" r:id="rId22"/>
    <p:sldId id="787" r:id="rId23"/>
    <p:sldId id="788" r:id="rId24"/>
    <p:sldId id="789" r:id="rId25"/>
    <p:sldId id="790" r:id="rId26"/>
    <p:sldId id="791" r:id="rId27"/>
    <p:sldId id="792" r:id="rId28"/>
    <p:sldId id="793" r:id="rId29"/>
    <p:sldId id="794" r:id="rId30"/>
    <p:sldId id="795" r:id="rId31"/>
    <p:sldId id="803" r:id="rId32"/>
    <p:sldId id="805" r:id="rId33"/>
    <p:sldId id="856" r:id="rId34"/>
    <p:sldId id="812" r:id="rId35"/>
    <p:sldId id="813" r:id="rId36"/>
    <p:sldId id="807" r:id="rId37"/>
    <p:sldId id="904" r:id="rId38"/>
    <p:sldId id="855" r:id="rId39"/>
    <p:sldId id="941" r:id="rId40"/>
    <p:sldId id="801" r:id="rId41"/>
    <p:sldId id="942" r:id="rId42"/>
    <p:sldId id="854" r:id="rId43"/>
    <p:sldId id="907" r:id="rId44"/>
    <p:sldId id="950" r:id="rId45"/>
    <p:sldId id="873" r:id="rId46"/>
    <p:sldId id="944" r:id="rId47"/>
    <p:sldId id="874" r:id="rId48"/>
    <p:sldId id="902" r:id="rId49"/>
    <p:sldId id="876" r:id="rId50"/>
    <p:sldId id="877" r:id="rId51"/>
    <p:sldId id="953" r:id="rId52"/>
    <p:sldId id="899" r:id="rId53"/>
    <p:sldId id="900" r:id="rId54"/>
    <p:sldId id="829" r:id="rId55"/>
    <p:sldId id="908" r:id="rId56"/>
    <p:sldId id="954" r:id="rId57"/>
    <p:sldId id="878" r:id="rId58"/>
    <p:sldId id="879" r:id="rId59"/>
    <p:sldId id="947" r:id="rId60"/>
    <p:sldId id="960" r:id="rId61"/>
    <p:sldId id="955" r:id="rId62"/>
    <p:sldId id="957" r:id="rId63"/>
    <p:sldId id="958" r:id="rId64"/>
    <p:sldId id="959" r:id="rId65"/>
    <p:sldId id="898" r:id="rId66"/>
    <p:sldId id="956" r:id="rId67"/>
    <p:sldId id="872" r:id="rId68"/>
    <p:sldId id="896" r:id="rId69"/>
    <p:sldId id="825" r:id="rId70"/>
  </p:sldIdLst>
  <p:sldSz cx="9144000" cy="6858000" type="screen4x3"/>
  <p:notesSz cx="7315200" cy="9601200"/>
  <p:custDataLst>
    <p:tags r:id="rId73"/>
  </p:custDataLst>
  <p:defaultTextStyle>
    <a:defPPr>
      <a:defRPr lang="en-US"/>
    </a:defPPr>
    <a:lvl1pPr algn="l" rtl="0" fontAlgn="base">
      <a:spcBef>
        <a:spcPct val="0"/>
      </a:spcBef>
      <a:spcAft>
        <a:spcPct val="0"/>
      </a:spcAft>
      <a:defRPr sz="3200" kern="1200">
        <a:solidFill>
          <a:schemeClr val="tx1"/>
        </a:solidFill>
        <a:latin typeface="Verdana" pitchFamily="34" charset="0"/>
        <a:ea typeface="+mn-ea"/>
        <a:cs typeface="Arial" charset="0"/>
      </a:defRPr>
    </a:lvl1pPr>
    <a:lvl2pPr marL="457200" algn="l" rtl="0" fontAlgn="base">
      <a:spcBef>
        <a:spcPct val="0"/>
      </a:spcBef>
      <a:spcAft>
        <a:spcPct val="0"/>
      </a:spcAft>
      <a:defRPr sz="3200" kern="1200">
        <a:solidFill>
          <a:schemeClr val="tx1"/>
        </a:solidFill>
        <a:latin typeface="Verdana" pitchFamily="34" charset="0"/>
        <a:ea typeface="+mn-ea"/>
        <a:cs typeface="Arial" charset="0"/>
      </a:defRPr>
    </a:lvl2pPr>
    <a:lvl3pPr marL="914400" algn="l" rtl="0" fontAlgn="base">
      <a:spcBef>
        <a:spcPct val="0"/>
      </a:spcBef>
      <a:spcAft>
        <a:spcPct val="0"/>
      </a:spcAft>
      <a:defRPr sz="3200" kern="1200">
        <a:solidFill>
          <a:schemeClr val="tx1"/>
        </a:solidFill>
        <a:latin typeface="Verdana" pitchFamily="34" charset="0"/>
        <a:ea typeface="+mn-ea"/>
        <a:cs typeface="Arial" charset="0"/>
      </a:defRPr>
    </a:lvl3pPr>
    <a:lvl4pPr marL="1371600" algn="l" rtl="0" fontAlgn="base">
      <a:spcBef>
        <a:spcPct val="0"/>
      </a:spcBef>
      <a:spcAft>
        <a:spcPct val="0"/>
      </a:spcAft>
      <a:defRPr sz="3200" kern="1200">
        <a:solidFill>
          <a:schemeClr val="tx1"/>
        </a:solidFill>
        <a:latin typeface="Verdana" pitchFamily="34" charset="0"/>
        <a:ea typeface="+mn-ea"/>
        <a:cs typeface="Arial" charset="0"/>
      </a:defRPr>
    </a:lvl4pPr>
    <a:lvl5pPr marL="1828800" algn="l" rtl="0" fontAlgn="base">
      <a:spcBef>
        <a:spcPct val="0"/>
      </a:spcBef>
      <a:spcAft>
        <a:spcPct val="0"/>
      </a:spcAft>
      <a:defRPr sz="3200" kern="1200">
        <a:solidFill>
          <a:schemeClr val="tx1"/>
        </a:solidFill>
        <a:latin typeface="Verdana" pitchFamily="34" charset="0"/>
        <a:ea typeface="+mn-ea"/>
        <a:cs typeface="Arial" charset="0"/>
      </a:defRPr>
    </a:lvl5pPr>
    <a:lvl6pPr marL="2286000" algn="l" defTabSz="914400" rtl="0" eaLnBrk="1" latinLnBrk="0" hangingPunct="1">
      <a:defRPr sz="3200" kern="1200">
        <a:solidFill>
          <a:schemeClr val="tx1"/>
        </a:solidFill>
        <a:latin typeface="Verdana" pitchFamily="34" charset="0"/>
        <a:ea typeface="+mn-ea"/>
        <a:cs typeface="Arial" charset="0"/>
      </a:defRPr>
    </a:lvl6pPr>
    <a:lvl7pPr marL="2743200" algn="l" defTabSz="914400" rtl="0" eaLnBrk="1" latinLnBrk="0" hangingPunct="1">
      <a:defRPr sz="3200" kern="1200">
        <a:solidFill>
          <a:schemeClr val="tx1"/>
        </a:solidFill>
        <a:latin typeface="Verdana" pitchFamily="34" charset="0"/>
        <a:ea typeface="+mn-ea"/>
        <a:cs typeface="Arial" charset="0"/>
      </a:defRPr>
    </a:lvl7pPr>
    <a:lvl8pPr marL="3200400" algn="l" defTabSz="914400" rtl="0" eaLnBrk="1" latinLnBrk="0" hangingPunct="1">
      <a:defRPr sz="3200" kern="1200">
        <a:solidFill>
          <a:schemeClr val="tx1"/>
        </a:solidFill>
        <a:latin typeface="Verdana" pitchFamily="34" charset="0"/>
        <a:ea typeface="+mn-ea"/>
        <a:cs typeface="Arial" charset="0"/>
      </a:defRPr>
    </a:lvl8pPr>
    <a:lvl9pPr marL="3657600" algn="l" defTabSz="914400" rtl="0" eaLnBrk="1" latinLnBrk="0" hangingPunct="1">
      <a:defRPr sz="3200"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0C0C"/>
    <a:srgbClr val="FF9933"/>
    <a:srgbClr val="953735"/>
    <a:srgbClr val="000000"/>
    <a:srgbClr val="FF0000"/>
    <a:srgbClr val="00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334" autoAdjust="0"/>
    <p:restoredTop sz="97531" autoAdjust="0"/>
  </p:normalViewPr>
  <p:slideViewPr>
    <p:cSldViewPr>
      <p:cViewPr>
        <p:scale>
          <a:sx n="70" d="100"/>
          <a:sy n="70" d="100"/>
        </p:scale>
        <p:origin x="-984" y="-24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lineChart>
        <c:grouping val="standard"/>
        <c:ser>
          <c:idx val="0"/>
          <c:order val="0"/>
          <c:tx>
            <c:strRef>
              <c:f>Sheet1!$B$1</c:f>
              <c:strCache>
                <c:ptCount val="1"/>
                <c:pt idx="0">
                  <c:v>Agriculture</c:v>
                </c:pt>
              </c:strCache>
            </c:strRef>
          </c:tx>
          <c:spPr>
            <a:ln w="50792">
              <a:solidFill>
                <a:srgbClr val="0099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Sheet1!$B$2:$B$12</c:f>
              <c:numCache>
                <c:formatCode>0%</c:formatCode>
                <c:ptCount val="11"/>
                <c:pt idx="0">
                  <c:v>0.37500000000000061</c:v>
                </c:pt>
                <c:pt idx="1">
                  <c:v>0.30900000000000061</c:v>
                </c:pt>
                <c:pt idx="2">
                  <c:v>0.27</c:v>
                </c:pt>
                <c:pt idx="3">
                  <c:v>0.21200000000000024</c:v>
                </c:pt>
                <c:pt idx="4">
                  <c:v>0.17400000000000004</c:v>
                </c:pt>
                <c:pt idx="5">
                  <c:v>0.11900000000000018</c:v>
                </c:pt>
                <c:pt idx="6">
                  <c:v>6.1000000000000033E-2</c:v>
                </c:pt>
                <c:pt idx="7">
                  <c:v>3.1000000000000059E-2</c:v>
                </c:pt>
                <c:pt idx="8">
                  <c:v>2.8000000000000011E-2</c:v>
                </c:pt>
                <c:pt idx="9">
                  <c:v>3.0000000000000058E-2</c:v>
                </c:pt>
                <c:pt idx="10">
                  <c:v>4.0000000000000096E-3</c:v>
                </c:pt>
              </c:numCache>
            </c:numRef>
          </c:val>
        </c:ser>
        <c:ser>
          <c:idx val="1"/>
          <c:order val="1"/>
          <c:tx>
            <c:strRef>
              <c:f>Sheet1!$C$1</c:f>
              <c:strCache>
                <c:ptCount val="1"/>
                <c:pt idx="0">
                  <c:v>Working</c:v>
                </c:pt>
              </c:strCache>
            </c:strRef>
          </c:tx>
          <c:spPr>
            <a:ln w="50792">
              <a:solidFill>
                <a:srgbClr val="CC00FF"/>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Sheet1!$C$2:$C$12</c:f>
              <c:numCache>
                <c:formatCode>0%</c:formatCode>
                <c:ptCount val="11"/>
                <c:pt idx="0">
                  <c:v>0.35800000000000032</c:v>
                </c:pt>
                <c:pt idx="1">
                  <c:v>0.38200000000000067</c:v>
                </c:pt>
                <c:pt idx="2">
                  <c:v>0.40200000000000002</c:v>
                </c:pt>
                <c:pt idx="3">
                  <c:v>0.39600000000000085</c:v>
                </c:pt>
                <c:pt idx="4">
                  <c:v>0.39800000000000085</c:v>
                </c:pt>
                <c:pt idx="5">
                  <c:v>0.41100000000000031</c:v>
                </c:pt>
                <c:pt idx="6">
                  <c:v>0.37700000000000061</c:v>
                </c:pt>
                <c:pt idx="7">
                  <c:v>0.35900000000000032</c:v>
                </c:pt>
                <c:pt idx="8">
                  <c:v>0.31700000000000067</c:v>
                </c:pt>
                <c:pt idx="9">
                  <c:v>0.26</c:v>
                </c:pt>
                <c:pt idx="10">
                  <c:v>0.26100000000000001</c:v>
                </c:pt>
              </c:numCache>
            </c:numRef>
          </c:val>
        </c:ser>
        <c:ser>
          <c:idx val="2"/>
          <c:order val="2"/>
          <c:tx>
            <c:strRef>
              <c:f>Sheet1!$D$1</c:f>
              <c:strCache>
                <c:ptCount val="1"/>
                <c:pt idx="0">
                  <c:v>Service</c:v>
                </c:pt>
              </c:strCache>
            </c:strRef>
          </c:tx>
          <c:spPr>
            <a:ln w="50792">
              <a:solidFill>
                <a:srgbClr val="FF66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Sheet1!$D$2:$D$12</c:f>
              <c:numCache>
                <c:formatCode>0%</c:formatCode>
                <c:ptCount val="11"/>
                <c:pt idx="0">
                  <c:v>0.16700000000000029</c:v>
                </c:pt>
                <c:pt idx="1">
                  <c:v>0.19800000000000026</c:v>
                </c:pt>
                <c:pt idx="2">
                  <c:v>0.21100000000000024</c:v>
                </c:pt>
                <c:pt idx="3">
                  <c:v>0.252</c:v>
                </c:pt>
                <c:pt idx="4">
                  <c:v>0.28600000000000031</c:v>
                </c:pt>
                <c:pt idx="5">
                  <c:v>0.30500000000000038</c:v>
                </c:pt>
                <c:pt idx="6">
                  <c:v>0.33300000000000085</c:v>
                </c:pt>
                <c:pt idx="7">
                  <c:v>0.38800000000000068</c:v>
                </c:pt>
                <c:pt idx="8">
                  <c:v>0.46200000000000002</c:v>
                </c:pt>
                <c:pt idx="9">
                  <c:v>0.45700000000000002</c:v>
                </c:pt>
                <c:pt idx="10">
                  <c:v>0.43400000000000061</c:v>
                </c:pt>
              </c:numCache>
            </c:numRef>
          </c:val>
        </c:ser>
        <c:ser>
          <c:idx val="3"/>
          <c:order val="3"/>
          <c:tx>
            <c:strRef>
              <c:f>Sheet1!$E$1</c:f>
              <c:strCache>
                <c:ptCount val="1"/>
                <c:pt idx="0">
                  <c:v>Creative</c:v>
                </c:pt>
              </c:strCache>
            </c:strRef>
          </c:tx>
          <c:spPr>
            <a:ln w="76186">
              <a:solidFill>
                <a:srgbClr val="FF00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Sheet1!$E$2:$E$12</c:f>
              <c:numCache>
                <c:formatCode>0%</c:formatCode>
                <c:ptCount val="11"/>
                <c:pt idx="0">
                  <c:v>0.1</c:v>
                </c:pt>
                <c:pt idx="1">
                  <c:v>0.1110000000000001</c:v>
                </c:pt>
                <c:pt idx="2">
                  <c:v>0.11699999999999999</c:v>
                </c:pt>
                <c:pt idx="3">
                  <c:v>0.13900000000000001</c:v>
                </c:pt>
                <c:pt idx="4">
                  <c:v>0.14200000000000004</c:v>
                </c:pt>
                <c:pt idx="5">
                  <c:v>0.16600000000000026</c:v>
                </c:pt>
                <c:pt idx="6">
                  <c:v>0.17900000000000021</c:v>
                </c:pt>
                <c:pt idx="7">
                  <c:v>0.19800000000000026</c:v>
                </c:pt>
                <c:pt idx="8">
                  <c:v>0.18700000000000033</c:v>
                </c:pt>
                <c:pt idx="9">
                  <c:v>0.254</c:v>
                </c:pt>
                <c:pt idx="10">
                  <c:v>0.30100000000000032</c:v>
                </c:pt>
              </c:numCache>
            </c:numRef>
          </c:val>
        </c:ser>
        <c:marker val="1"/>
        <c:axId val="112026752"/>
        <c:axId val="112028288"/>
      </c:lineChart>
      <c:catAx>
        <c:axId val="112026752"/>
        <c:scaling>
          <c:orientation val="minMax"/>
        </c:scaling>
        <c:axPos val="b"/>
        <c:numFmt formatCode="General" sourceLinked="1"/>
        <c:majorTickMark val="none"/>
        <c:tickLblPos val="nextTo"/>
        <c:spPr>
          <a:ln>
            <a:noFill/>
          </a:ln>
        </c:spPr>
        <c:txPr>
          <a:bodyPr/>
          <a:lstStyle/>
          <a:p>
            <a:pPr>
              <a:defRPr sz="1400"/>
            </a:pPr>
            <a:endParaRPr lang="en-US"/>
          </a:p>
        </c:txPr>
        <c:crossAx val="112028288"/>
        <c:crosses val="autoZero"/>
        <c:auto val="1"/>
        <c:lblAlgn val="ctr"/>
        <c:lblOffset val="100"/>
      </c:catAx>
      <c:valAx>
        <c:axId val="112028288"/>
        <c:scaling>
          <c:orientation val="minMax"/>
        </c:scaling>
        <c:axPos val="l"/>
        <c:numFmt formatCode="0%" sourceLinked="1"/>
        <c:majorTickMark val="none"/>
        <c:tickLblPos val="nextTo"/>
        <c:spPr>
          <a:ln>
            <a:noFill/>
          </a:ln>
        </c:spPr>
        <c:txPr>
          <a:bodyPr/>
          <a:lstStyle/>
          <a:p>
            <a:pPr>
              <a:defRPr sz="1400"/>
            </a:pPr>
            <a:endParaRPr lang="en-US"/>
          </a:p>
        </c:txPr>
        <c:crossAx val="112026752"/>
        <c:crosses val="autoZero"/>
        <c:crossBetween val="between"/>
      </c:valAx>
    </c:plotArea>
    <c:legend>
      <c:legendPos val="b"/>
      <c:layout/>
    </c:legend>
    <c:plotVisOnly val="1"/>
    <c:dispBlanksAs val="gap"/>
  </c:chart>
  <c:txPr>
    <a:bodyPr/>
    <a:lstStyle/>
    <a:p>
      <a:pPr>
        <a:defRPr sz="1800"/>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hdr" sz="quarter"/>
          </p:nvPr>
        </p:nvSpPr>
        <p:spPr bwMode="auto">
          <a:xfrm>
            <a:off x="0" y="0"/>
            <a:ext cx="3169920" cy="479488"/>
          </a:xfrm>
          <a:prstGeom prst="rect">
            <a:avLst/>
          </a:prstGeom>
          <a:noFill/>
          <a:ln w="9525">
            <a:noFill/>
            <a:miter lim="800000"/>
            <a:headEnd/>
            <a:tailEnd/>
          </a:ln>
          <a:effectLst/>
        </p:spPr>
        <p:txBody>
          <a:bodyPr vert="horz" wrap="square" lIns="96643" tIns="48322" rIns="96643" bIns="48322" numCol="1" anchor="t"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315395" name="Rectangle 3"/>
          <p:cNvSpPr>
            <a:spLocks noGrp="1" noChangeArrowheads="1"/>
          </p:cNvSpPr>
          <p:nvPr>
            <p:ph type="dt" sz="quarter" idx="1"/>
          </p:nvPr>
        </p:nvSpPr>
        <p:spPr bwMode="auto">
          <a:xfrm>
            <a:off x="4143587" y="0"/>
            <a:ext cx="3169920" cy="479488"/>
          </a:xfrm>
          <a:prstGeom prst="rect">
            <a:avLst/>
          </a:prstGeom>
          <a:noFill/>
          <a:ln w="9525">
            <a:noFill/>
            <a:miter lim="800000"/>
            <a:headEnd/>
            <a:tailEnd/>
          </a:ln>
          <a:effectLst/>
        </p:spPr>
        <p:txBody>
          <a:bodyPr vert="horz" wrap="square" lIns="96643" tIns="48322" rIns="96643" bIns="48322" numCol="1" anchor="t"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endParaRPr lang="en-US"/>
          </a:p>
        </p:txBody>
      </p:sp>
      <p:sp>
        <p:nvSpPr>
          <p:cNvPr id="315396" name="Rectangle 4"/>
          <p:cNvSpPr>
            <a:spLocks noGrp="1" noChangeArrowheads="1"/>
          </p:cNvSpPr>
          <p:nvPr>
            <p:ph type="ftr" sz="quarter" idx="2"/>
          </p:nvPr>
        </p:nvSpPr>
        <p:spPr bwMode="auto">
          <a:xfrm>
            <a:off x="0" y="9120077"/>
            <a:ext cx="3169920" cy="479487"/>
          </a:xfrm>
          <a:prstGeom prst="rect">
            <a:avLst/>
          </a:prstGeom>
          <a:noFill/>
          <a:ln w="9525">
            <a:noFill/>
            <a:miter lim="800000"/>
            <a:headEnd/>
            <a:tailEnd/>
          </a:ln>
          <a:effectLst/>
        </p:spPr>
        <p:txBody>
          <a:bodyPr vert="horz" wrap="square" lIns="96643" tIns="48322" rIns="96643" bIns="48322" numCol="1" anchor="b"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315397" name="Rectangle 5"/>
          <p:cNvSpPr>
            <a:spLocks noGrp="1" noChangeArrowheads="1"/>
          </p:cNvSpPr>
          <p:nvPr>
            <p:ph type="sldNum" sz="quarter" idx="3"/>
          </p:nvPr>
        </p:nvSpPr>
        <p:spPr bwMode="auto">
          <a:xfrm>
            <a:off x="4143587" y="9120077"/>
            <a:ext cx="3169920" cy="479487"/>
          </a:xfrm>
          <a:prstGeom prst="rect">
            <a:avLst/>
          </a:prstGeom>
          <a:noFill/>
          <a:ln w="9525">
            <a:noFill/>
            <a:miter lim="800000"/>
            <a:headEnd/>
            <a:tailEnd/>
          </a:ln>
          <a:effectLst/>
        </p:spPr>
        <p:txBody>
          <a:bodyPr vert="horz" wrap="square" lIns="96643" tIns="48322" rIns="96643" bIns="48322" numCol="1" anchor="b"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fld id="{8F434486-2459-42FE-9CA8-4150EBC4EFC6}"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169920" cy="479488"/>
          </a:xfrm>
          <a:prstGeom prst="rect">
            <a:avLst/>
          </a:prstGeom>
          <a:noFill/>
          <a:ln w="9525">
            <a:noFill/>
            <a:miter lim="800000"/>
            <a:headEnd/>
            <a:tailEnd/>
          </a:ln>
          <a:effectLst/>
        </p:spPr>
        <p:txBody>
          <a:bodyPr vert="horz" wrap="square" lIns="96639" tIns="48320" rIns="96639" bIns="48320" numCol="1" anchor="t"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7171" name="Rectangle 3"/>
          <p:cNvSpPr>
            <a:spLocks noGrp="1" noChangeArrowheads="1"/>
          </p:cNvSpPr>
          <p:nvPr>
            <p:ph type="dt" idx="1"/>
          </p:nvPr>
        </p:nvSpPr>
        <p:spPr bwMode="auto">
          <a:xfrm>
            <a:off x="4143587" y="0"/>
            <a:ext cx="3169920" cy="479488"/>
          </a:xfrm>
          <a:prstGeom prst="rect">
            <a:avLst/>
          </a:prstGeom>
          <a:noFill/>
          <a:ln w="9525">
            <a:noFill/>
            <a:miter lim="800000"/>
            <a:headEnd/>
            <a:tailEnd/>
          </a:ln>
          <a:effectLst/>
        </p:spPr>
        <p:txBody>
          <a:bodyPr vert="horz" wrap="square" lIns="96639" tIns="48320" rIns="96639" bIns="48320" numCol="1" anchor="t"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endParaRPr lang="en-US"/>
          </a:p>
        </p:txBody>
      </p:sp>
      <p:sp>
        <p:nvSpPr>
          <p:cNvPr id="19460" name="Rectangle 4"/>
          <p:cNvSpPr>
            <a:spLocks noGrp="1" noRot="1" noChangeAspect="1" noChangeArrowheads="1" noTextEdit="1"/>
          </p:cNvSpPr>
          <p:nvPr>
            <p:ph type="sldImg" idx="2"/>
          </p:nvPr>
        </p:nvSpPr>
        <p:spPr bwMode="auto">
          <a:xfrm>
            <a:off x="1257300" y="720725"/>
            <a:ext cx="4802188" cy="360045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731520" y="4560857"/>
            <a:ext cx="5852160" cy="4320294"/>
          </a:xfrm>
          <a:prstGeom prst="rect">
            <a:avLst/>
          </a:prstGeom>
          <a:noFill/>
          <a:ln w="9525">
            <a:noFill/>
            <a:miter lim="800000"/>
            <a:headEnd/>
            <a:tailEnd/>
          </a:ln>
          <a:effectLst/>
        </p:spPr>
        <p:txBody>
          <a:bodyPr vert="horz" wrap="square" lIns="96639" tIns="48320" rIns="96639" bIns="483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9120077"/>
            <a:ext cx="3169920" cy="479487"/>
          </a:xfrm>
          <a:prstGeom prst="rect">
            <a:avLst/>
          </a:prstGeom>
          <a:noFill/>
          <a:ln w="9525">
            <a:noFill/>
            <a:miter lim="800000"/>
            <a:headEnd/>
            <a:tailEnd/>
          </a:ln>
          <a:effectLst/>
        </p:spPr>
        <p:txBody>
          <a:bodyPr vert="horz" wrap="square" lIns="96639" tIns="48320" rIns="96639" bIns="48320" numCol="1" anchor="b"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7175" name="Rectangle 7"/>
          <p:cNvSpPr>
            <a:spLocks noGrp="1" noChangeArrowheads="1"/>
          </p:cNvSpPr>
          <p:nvPr>
            <p:ph type="sldNum" sz="quarter" idx="5"/>
          </p:nvPr>
        </p:nvSpPr>
        <p:spPr bwMode="auto">
          <a:xfrm>
            <a:off x="4143587" y="9120077"/>
            <a:ext cx="3169920" cy="479487"/>
          </a:xfrm>
          <a:prstGeom prst="rect">
            <a:avLst/>
          </a:prstGeom>
          <a:noFill/>
          <a:ln w="9525">
            <a:noFill/>
            <a:miter lim="800000"/>
            <a:headEnd/>
            <a:tailEnd/>
          </a:ln>
          <a:effectLst/>
        </p:spPr>
        <p:txBody>
          <a:bodyPr vert="horz" wrap="square" lIns="96639" tIns="48320" rIns="96639" bIns="48320" numCol="1" anchor="b"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fld id="{85FCB138-3568-46A3-9E9F-BCD455147CB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skillscommission.org/index.ht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flickr.com/photos/theklan/307037098/" TargetMode="External"/><Relationship Id="rId2" Type="http://schemas.openxmlformats.org/officeDocument/2006/relationships/slide" Target="../slides/slide58.xml"/><Relationship Id="rId1" Type="http://schemas.openxmlformats.org/officeDocument/2006/relationships/notesMaster" Target="../notesMasters/notesMaster1.xml"/><Relationship Id="rId5" Type="http://schemas.openxmlformats.org/officeDocument/2006/relationships/hyperlink" Target="http://remoteaccess.typepad.com/remote_access/2006/06/literacy_as_bat.html" TargetMode="External"/><Relationship Id="rId4" Type="http://schemas.openxmlformats.org/officeDocument/2006/relationships/hyperlink" Target="http://www.flickr.com/photos/midnight-digital/3086238863/in/pool-jumping"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EBF1D62B-C029-498D-9BE3-AB36532D4A22}" type="slidenum">
              <a:rPr lang="en-US" smtClean="0"/>
              <a:pPr>
                <a:defRPr/>
              </a:pPr>
              <a:t>2</a:t>
            </a:fld>
            <a:endParaRPr lang="en-US" smtClean="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p:spPr>
        <p:txBody>
          <a:bodyPr/>
          <a:lstStyle/>
          <a:p>
            <a:pPr eaLnBrk="1" hangingPunct="1"/>
            <a:r>
              <a:rPr lang="en-US" smtClean="0"/>
              <a:t>Good morning. My name is Dr. Scott McLeod. I’m coordinator of the educational administration at Iowa State University. I used to be at the University of Minnesota. I’m also the Director of CASTLE, the only university center in the country dedicated to the technology leadership needs of school administrators.</a:t>
            </a:r>
          </a:p>
          <a:p>
            <a:pPr eaLnBrk="1" hangingPunct="1"/>
            <a:endParaRPr lang="en-US" smtClean="0"/>
          </a:p>
          <a:p>
            <a:pPr eaLnBrk="1" hangingPunct="1"/>
            <a:r>
              <a:rPr lang="en-US" smtClean="0"/>
              <a:t>Today I’m going to talk to you about schools.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2CA21819-9EE4-462A-9794-50F54ADCA47C}" type="slidenum">
              <a:rPr lang="en-US" smtClean="0"/>
              <a:pPr>
                <a:defRPr/>
              </a:pPr>
              <a:t>19</a:t>
            </a:fld>
            <a:endParaRPr lang="en-US" smtClean="0"/>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p:spPr>
        <p:txBody>
          <a:bodyPr/>
          <a:lstStyle/>
          <a:p>
            <a:pPr eaLnBrk="1" hangingPunct="1"/>
            <a:r>
              <a:rPr lang="en-US" u="sng" smtClean="0"/>
              <a:t>New Commission on the Skills of the American Workforce </a:t>
            </a:r>
          </a:p>
          <a:p>
            <a:pPr eaLnBrk="1" hangingPunct="1"/>
            <a:endParaRPr lang="en-US" u="sng" smtClean="0"/>
          </a:p>
          <a:p>
            <a:pPr eaLnBrk="1" hangingPunct="1"/>
            <a:r>
              <a:rPr lang="en-US" smtClean="0"/>
              <a:t>Today Indian engineers make $7,500 a year against $45,000 for a similarly-qualified American engineer. Why would the world’s employers pay our engineers more? They would be willing to do that only if we could offer something the Indian engineers cannot.</a:t>
            </a:r>
          </a:p>
          <a:p>
            <a:pPr eaLnBrk="1" hangingPunct="1"/>
            <a:endParaRPr lang="en-US" smtClean="0"/>
          </a:p>
          <a:p>
            <a:pPr eaLnBrk="1" hangingPunct="1"/>
            <a:r>
              <a:rPr lang="en-US" smtClean="0"/>
              <a:t>Producing the most important new products and services depends on a deep vein of creativity that is constantly renewing itself, and on a myriad of people who can imagine how people can use things that have never been available before</a:t>
            </a:r>
          </a:p>
          <a:p>
            <a:pPr eaLnBrk="1" hangingPunct="1"/>
            <a:endParaRPr lang="en-US" smtClean="0"/>
          </a:p>
          <a:p>
            <a:pPr eaLnBrk="1" hangingPunct="1"/>
            <a:r>
              <a:rPr lang="en-US" smtClean="0"/>
              <a:t>Creativity and innovation, facility with the use of ideas and abstractions, the self-discipline and organization needed to manage one’s work and drive it through to a successful conclusion, the ability to function well as a member of a team, the ability to use digital technologies to do everything just mentioned…</a:t>
            </a:r>
          </a:p>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Since 1950…</a:t>
            </a:r>
          </a:p>
          <a:p>
            <a:pPr>
              <a:defRPr/>
            </a:pPr>
            <a:endParaRPr lang="en-US" dirty="0" smtClean="0"/>
          </a:p>
          <a:p>
            <a:pPr>
              <a:defRPr/>
            </a:pPr>
            <a:r>
              <a:rPr lang="en-US" dirty="0" smtClean="0"/>
              <a:t>agriculture = less than 2%</a:t>
            </a:r>
          </a:p>
          <a:p>
            <a:pPr>
              <a:defRPr/>
            </a:pPr>
            <a:endParaRPr lang="en-US" dirty="0" smtClean="0"/>
          </a:p>
          <a:p>
            <a:pPr>
              <a:defRPr/>
            </a:pPr>
            <a:r>
              <a:rPr lang="en-US" dirty="0" smtClean="0"/>
              <a:t>working = primarily high school diploma, some have a little bit of college - factory workers, construction workers, food service workers, custodians, truck drivers – low levels of education, highly manual labor</a:t>
            </a:r>
          </a:p>
          <a:p>
            <a:pPr>
              <a:defRPr/>
            </a:pPr>
            <a:endParaRPr lang="en-US" dirty="0" smtClean="0"/>
          </a:p>
          <a:p>
            <a:pPr>
              <a:defRPr/>
            </a:pPr>
            <a:r>
              <a:rPr lang="en-US" dirty="0" smtClean="0"/>
              <a:t>service = beauticians, secretaries, paralegals, workers in retail stores, tourism and hotel workers, personal health care assistants</a:t>
            </a:r>
          </a:p>
          <a:p>
            <a:pPr>
              <a:defRPr/>
            </a:pPr>
            <a:endParaRPr lang="en-US" dirty="0" smtClean="0"/>
          </a:p>
          <a:p>
            <a:pPr>
              <a:defRPr/>
            </a:pPr>
            <a:r>
              <a:rPr lang="en-US" dirty="0" smtClean="0"/>
              <a:t>creative = scientists, engineers, technology workers, architects, lawyers, doctors, nurses, K-12 educators, university professors, poets, musicians, and entertainers - from 5% in 1900 to 14% in 1945 to 33% in 2008</a:t>
            </a:r>
          </a:p>
          <a:p>
            <a:pPr>
              <a:defRPr/>
            </a:pPr>
            <a:endParaRPr lang="en-US" dirty="0" smtClean="0"/>
          </a:p>
          <a:p>
            <a:pPr>
              <a:defRPr/>
            </a:pPr>
            <a:r>
              <a:rPr lang="en-US" dirty="0" smtClean="0"/>
              <a:t>2005 – Bill Gates - Today, only one-third of our students graduate from high school ready for college, work, and citizenship. . . . 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94C05DC0-64EE-474D-AC51-8E50D9DE5AE9}" type="slidenum">
              <a:rPr lang="en-US" smtClean="0"/>
              <a:pPr>
                <a:defRPr/>
              </a:pPr>
              <a:t>20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833B6ED7-B460-476D-A857-96FEAC03F6D5}" type="slidenum">
              <a:rPr lang="en-US" smtClean="0"/>
              <a:pPr>
                <a:defRPr/>
              </a:pPr>
              <a:t>21</a:t>
            </a:fld>
            <a:endParaRPr lang="en-US" smtClean="0"/>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p:spPr>
        <p:txBody>
          <a:bodyPr/>
          <a:lstStyle/>
          <a:p>
            <a:pPr eaLnBrk="1" hangingPunct="1"/>
            <a:r>
              <a:rPr lang="en-US" smtClean="0"/>
              <a:t>A number of high-powered organizations, task forces, and committees have looked around the world as it is today and have asked a simple question: are schools doing what they need to do to prepare students for this new reality?</a:t>
            </a:r>
          </a:p>
          <a:p>
            <a:pPr eaLnBrk="1" hangingPunct="1"/>
            <a:endParaRPr lang="en-US" smtClean="0"/>
          </a:p>
          <a:p>
            <a:pPr eaLnBrk="1" hangingPunct="1"/>
            <a:r>
              <a:rPr lang="en-US" smtClean="0"/>
              <a:t>And report…</a:t>
            </a:r>
          </a:p>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p:txBody>
          <a:bodyPr/>
          <a:lstStyle/>
          <a:p>
            <a:pPr>
              <a:defRPr/>
            </a:pPr>
            <a:fld id="{CFD2602F-0816-4893-A528-644A09263140}" type="slidenum">
              <a:rPr lang="en-US" smtClean="0"/>
              <a:pPr>
                <a:defRPr/>
              </a:pPr>
              <a:t>22</a:t>
            </a:fld>
            <a:endParaRPr lang="en-US" smtClean="0"/>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p>
            <a:pPr>
              <a:defRPr/>
            </a:pPr>
            <a:fld id="{7B378A43-A2A8-4129-A153-BCD818046772}" type="slidenum">
              <a:rPr lang="en-US" smtClean="0"/>
              <a:pPr>
                <a:defRPr/>
              </a:pPr>
              <a:t>23</a:t>
            </a:fld>
            <a:endParaRPr lang="en-US" smtClean="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p:txBody>
          <a:bodyPr/>
          <a:lstStyle/>
          <a:p>
            <a:pPr>
              <a:defRPr/>
            </a:pPr>
            <a:fld id="{2A713568-1077-4F9C-80D0-F78AFF2E5202}" type="slidenum">
              <a:rPr lang="en-US" smtClean="0"/>
              <a:pPr>
                <a:defRPr/>
              </a:pPr>
              <a:t>24</a:t>
            </a:fld>
            <a:endParaRPr lang="en-US" smtClean="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p:spPr>
        <p:txBody>
          <a:bodyPr/>
          <a:lstStyle/>
          <a:p>
            <a:pPr eaLnBrk="1" hangingPunct="1"/>
            <a:r>
              <a:rPr lang="en-US" smtClean="0">
                <a:hlinkClick r:id="rId3"/>
              </a:rPr>
              <a:t>New Commission on the Skills of the American Workforce</a:t>
            </a:r>
            <a:r>
              <a:rPr lang="en-US" smtClean="0"/>
              <a:t> </a:t>
            </a:r>
          </a:p>
          <a:p>
            <a:pPr eaLnBrk="1" hangingPunct="1"/>
            <a:endParaRPr lang="en-US" smtClean="0"/>
          </a:p>
          <a:p>
            <a:pPr eaLnBrk="1" hangingPunct="1"/>
            <a:r>
              <a:rPr lang="en-US"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p:txBody>
          <a:bodyPr/>
          <a:lstStyle/>
          <a:p>
            <a:pPr>
              <a:defRPr/>
            </a:pPr>
            <a:fld id="{2D53E7F8-EB35-4B3C-8514-962951EDC73A}" type="slidenum">
              <a:rPr lang="en-US" smtClean="0"/>
              <a:pPr>
                <a:defRPr/>
              </a:pPr>
              <a:t>25</a:t>
            </a:fld>
            <a:endParaRPr lang="en-US" smtClean="0"/>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p:txBody>
          <a:bodyPr/>
          <a:lstStyle/>
          <a:p>
            <a:pPr>
              <a:defRPr/>
            </a:pPr>
            <a:fld id="{18FD2A48-CDDE-4BFB-9019-322546ECB041}" type="slidenum">
              <a:rPr lang="en-US" smtClean="0"/>
              <a:pPr>
                <a:defRPr/>
              </a:pPr>
              <a:t>26</a:t>
            </a:fld>
            <a:endParaRPr lang="en-US" smtClean="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p:txBody>
          <a:bodyPr/>
          <a:lstStyle/>
          <a:p>
            <a:pPr>
              <a:defRPr/>
            </a:pPr>
            <a:fld id="{83ACD82E-FBA7-4756-930F-E0B946BB80E3}" type="slidenum">
              <a:rPr lang="en-US" smtClean="0"/>
              <a:pPr>
                <a:defRPr/>
              </a:pPr>
              <a:t>27</a:t>
            </a:fld>
            <a:endParaRPr lang="en-US" smtClean="0"/>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p:txBody>
          <a:bodyPr/>
          <a:lstStyle/>
          <a:p>
            <a:pPr>
              <a:defRPr/>
            </a:pPr>
            <a:fld id="{C2846E14-A12C-4C64-B744-11264A0303B3}" type="slidenum">
              <a:rPr lang="en-US" smtClean="0"/>
              <a:pPr>
                <a:defRPr/>
              </a:pPr>
              <a:t>28</a:t>
            </a:fld>
            <a:endParaRPr lang="en-US" smtClean="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9CD38E38-2DEE-48C7-A266-424F67C9BAAF}" type="slidenum">
              <a:rPr lang="en-US" sz="1300">
                <a:latin typeface="Arial" charset="0"/>
                <a:cs typeface="+mn-cs"/>
              </a:rPr>
              <a:pPr algn="r" defTabSz="966664">
                <a:defRPr/>
              </a:pPr>
              <a:t>7</a:t>
            </a:fld>
            <a:endParaRPr lang="en-US" sz="1300" dirty="0">
              <a:latin typeface="Arial" charset="0"/>
              <a:cs typeface="+mn-cs"/>
            </a:endParaRPr>
          </a:p>
        </p:txBody>
      </p:sp>
      <p:sp>
        <p:nvSpPr>
          <p:cNvPr id="81922" name="Rectangle 2"/>
          <p:cNvSpPr>
            <a:spLocks noGrp="1" noRot="1" noChangeAspect="1" noChangeArrowheads="1" noTextEdit="1"/>
          </p:cNvSpPr>
          <p:nvPr>
            <p:ph type="sldImg"/>
          </p:nvPr>
        </p:nvSpPr>
        <p:spPr>
          <a:xfrm>
            <a:off x="1257300" y="717550"/>
            <a:ext cx="4802188" cy="3602038"/>
          </a:xfrm>
          <a:ln/>
        </p:spPr>
      </p:sp>
      <p:sp>
        <p:nvSpPr>
          <p:cNvPr id="81923" name="Rectangle 3"/>
          <p:cNvSpPr>
            <a:spLocks noGrp="1" noChangeArrowheads="1"/>
          </p:cNvSpPr>
          <p:nvPr>
            <p:ph type="body" idx="1"/>
          </p:nvPr>
        </p:nvSpPr>
        <p:spPr>
          <a:xfrm>
            <a:off x="731520" y="4560857"/>
            <a:ext cx="5852160" cy="4323567"/>
          </a:xfrm>
          <a:noFill/>
          <a:ln/>
        </p:spPr>
        <p:txBody>
          <a:bodyPr/>
          <a:lstStyle/>
          <a:p>
            <a:pPr lvl="1" eaLnBrk="1" hangingPunct="1"/>
            <a:r>
              <a:rPr lang="en-US" sz="900" dirty="0" smtClean="0"/>
              <a:t>If you haven’t noticed, our world has flattened around us. Geography, and time, are disappearing as barriers. Technology lets us communicate and work with people halfway around the world about as easily as we can with people on the other side of town. After we go to bed, businesses in other countries are working away during their daylight hours, ready to interact with us when we wake up again in the morning. The global economy never sleeps.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p:txBody>
          <a:bodyPr/>
          <a:lstStyle/>
          <a:p>
            <a:pPr>
              <a:defRPr/>
            </a:pPr>
            <a:fld id="{90E777F7-740B-41CF-BA2D-4840C5D26557}" type="slidenum">
              <a:rPr lang="en-US" smtClean="0"/>
              <a:pPr>
                <a:defRPr/>
              </a:pPr>
              <a:t>29</a:t>
            </a:fld>
            <a:endParaRPr lang="en-US" smtClean="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p:txBody>
          <a:bodyPr/>
          <a:lstStyle/>
          <a:p>
            <a:pPr>
              <a:defRPr/>
            </a:pPr>
            <a:fld id="{20A98652-633B-491E-B9FA-0FA2E71327EF}" type="slidenum">
              <a:rPr lang="en-US" smtClean="0"/>
              <a:pPr>
                <a:defRPr/>
              </a:pPr>
              <a:t>30</a:t>
            </a:fld>
            <a:endParaRPr lang="en-US" smtClean="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p:spPr>
        <p:txBody>
          <a:bodyPr/>
          <a:lstStyle/>
          <a:p>
            <a:pPr eaLnBrk="1" hangingPunct="1"/>
            <a:r>
              <a:rPr lang="en-US" smtClean="0"/>
              <a:t>After report…</a:t>
            </a:r>
          </a:p>
          <a:p>
            <a:pPr eaLnBrk="1" hangingPunct="1"/>
            <a:endParaRPr lang="en-US" smtClean="0"/>
          </a:p>
          <a:p>
            <a:pPr eaLnBrk="1" hangingPunct="1"/>
            <a:r>
              <a:rPr lang="en-US" smtClean="0"/>
              <a:t>have come to the same conclusion: our schools are not up to snuff. </a:t>
            </a:r>
          </a:p>
          <a:p>
            <a:pPr eaLnBrk="1" hangingPunct="1"/>
            <a:endParaRPr lang="en-US" smtClean="0"/>
          </a:p>
          <a:p>
            <a:r>
              <a:rPr lang="en-US" smtClean="0"/>
              <a:t>2005 – Bill Gates - America's high schools are obsolete. By obsolete, I don't just mean that our high schools are broken, flawed, and under-funded--though a case could be made for every one of those points. By obsolete, I mean that our high schools--even when they're working exactly as designed--cannot teach our kids what they need to know today. This isn't an accident or a flaw in the system; it is the system.</a:t>
            </a:r>
          </a:p>
          <a:p>
            <a:pPr eaLnBrk="1" hangingPunct="1"/>
            <a:endParaRPr lang="en-US" smtClean="0"/>
          </a:p>
          <a:p>
            <a:pPr eaLnBrk="1" hangingPunct="1"/>
            <a:r>
              <a:rPr lang="en-US" smtClean="0"/>
              <a:t>Today, most jobs that allow you to support a family require some postsecondary education. This could mean a four-year college, a community college, or technical school. Unfortunately, only half of all students who enter high school ever enroll in a postsecondary institution.  That means that half of all students starting high school today are unlikely to get a job that allows them to support a family. </a:t>
            </a:r>
          </a:p>
          <a:p>
            <a:pPr eaLnBrk="1" hangingPunct="1"/>
            <a:endParaRPr lang="en-US" smtClean="0"/>
          </a:p>
          <a:p>
            <a:pPr eaLnBrk="1" hangingPunct="1"/>
            <a:r>
              <a:rPr lang="en-US" smtClean="0"/>
              <a:t>Our high schools were designed fifty years ago to meet the needs of another age. Until we design them to meet the needs of this century, we will keep limiting--even ruining--the lives of millions of Americans every year.</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noTextEdit="1"/>
          </p:cNvSpPr>
          <p:nvPr>
            <p:ph type="sldImg"/>
          </p:nvPr>
        </p:nvSpPr>
        <p:spPr>
          <a:ln/>
        </p:spPr>
      </p:sp>
      <p:sp>
        <p:nvSpPr>
          <p:cNvPr id="125954" name="Notes Placeholder 2"/>
          <p:cNvSpPr>
            <a:spLocks noGrp="1"/>
          </p:cNvSpPr>
          <p:nvPr>
            <p:ph type="body" idx="1"/>
          </p:nvPr>
        </p:nvSpPr>
        <p:spPr>
          <a:noFill/>
          <a:ln/>
        </p:spPr>
        <p:txBody>
          <a:bodyPr/>
          <a:lstStyle/>
          <a:p>
            <a:pPr>
              <a:spcBef>
                <a:spcPct val="0"/>
              </a:spcBef>
            </a:pPr>
            <a:endParaRPr lang="en-US" smtClean="0"/>
          </a:p>
        </p:txBody>
      </p:sp>
      <p:sp>
        <p:nvSpPr>
          <p:cNvPr id="5124" name="Slide Number Placeholder 3"/>
          <p:cNvSpPr txBox="1">
            <a:spLocks noGrp="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E9BF5849-C5DC-41BF-AA64-0C65356E6A49}" type="slidenum">
              <a:rPr lang="en-US" sz="1300">
                <a:latin typeface="Arial" charset="0"/>
                <a:cs typeface="+mn-cs"/>
              </a:rPr>
              <a:pPr algn="r" defTabSz="966664">
                <a:defRPr/>
              </a:pPr>
              <a:t>31</a:t>
            </a:fld>
            <a:endParaRPr lang="en-US" sz="1300" dirty="0">
              <a:latin typeface="Arial" charset="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noTextEdit="1"/>
          </p:cNvSpPr>
          <p:nvPr>
            <p:ph type="sldImg"/>
          </p:nvPr>
        </p:nvSpPr>
        <p:spPr>
          <a:ln/>
        </p:spPr>
      </p:sp>
      <p:sp>
        <p:nvSpPr>
          <p:cNvPr id="128002" name="Notes Placeholder 2"/>
          <p:cNvSpPr>
            <a:spLocks noGrp="1"/>
          </p:cNvSpPr>
          <p:nvPr>
            <p:ph type="body" idx="1"/>
          </p:nvPr>
        </p:nvSpPr>
        <p:spPr>
          <a:noFill/>
          <a:ln/>
        </p:spPr>
        <p:txBody>
          <a:bodyPr lIns="96626" tIns="48314" rIns="96626" bIns="48314"/>
          <a:lstStyle/>
          <a:p>
            <a:endParaRPr lang="en-US" smtClean="0"/>
          </a:p>
        </p:txBody>
      </p:sp>
      <p:sp>
        <p:nvSpPr>
          <p:cNvPr id="4" name="Slide Number Placeholder 3"/>
          <p:cNvSpPr txBox="1">
            <a:spLocks noGrp="1"/>
          </p:cNvSpPr>
          <p:nvPr/>
        </p:nvSpPr>
        <p:spPr bwMode="auto">
          <a:xfrm>
            <a:off x="4143587" y="9120077"/>
            <a:ext cx="3169920" cy="479487"/>
          </a:xfrm>
          <a:prstGeom prst="rect">
            <a:avLst/>
          </a:prstGeom>
          <a:noFill/>
          <a:ln>
            <a:miter lim="800000"/>
            <a:headEnd/>
            <a:tailEnd/>
          </a:ln>
        </p:spPr>
        <p:txBody>
          <a:bodyPr lIns="96626" tIns="48314" rIns="96626" bIns="48314" anchor="b"/>
          <a:lstStyle/>
          <a:p>
            <a:pPr algn="r" defTabSz="966540">
              <a:defRPr/>
            </a:pPr>
            <a:fld id="{39065057-4A36-4CFA-A171-CE7B9C22E2CA}" type="slidenum">
              <a:rPr lang="en-US" sz="1300">
                <a:latin typeface="Arial" charset="0"/>
                <a:cs typeface="+mn-cs"/>
              </a:rPr>
              <a:pPr algn="r" defTabSz="966540">
                <a:defRPr/>
              </a:pPr>
              <a:t>32</a:t>
            </a:fld>
            <a:endParaRPr lang="en-US" sz="1300" dirty="0">
              <a:latin typeface="Arial" charset="0"/>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E3062BF0-5AF9-4FDA-945A-DBD6A5CE39D7}" type="slidenum">
              <a:rPr lang="en-US" sz="1300">
                <a:latin typeface="Arial" charset="0"/>
                <a:cs typeface="+mn-cs"/>
              </a:rPr>
              <a:pPr algn="r" defTabSz="966664">
                <a:defRPr/>
              </a:pPr>
              <a:t>34</a:t>
            </a:fld>
            <a:endParaRPr lang="en-US" sz="1300" dirty="0">
              <a:latin typeface="Arial" charset="0"/>
              <a:cs typeface="+mn-cs"/>
            </a:endParaRPr>
          </a:p>
        </p:txBody>
      </p:sp>
      <p:sp>
        <p:nvSpPr>
          <p:cNvPr id="131074" name="Rectangle 2"/>
          <p:cNvSpPr>
            <a:spLocks noGrp="1" noRot="1" noChangeAspect="1" noChangeArrowheads="1" noTextEdit="1"/>
          </p:cNvSpPr>
          <p:nvPr>
            <p:ph type="sldImg"/>
          </p:nvPr>
        </p:nvSpPr>
        <p:spPr>
          <a:xfrm>
            <a:off x="1257300" y="719138"/>
            <a:ext cx="4802188" cy="3600450"/>
          </a:xfrm>
          <a:ln/>
        </p:spPr>
      </p:sp>
      <p:sp>
        <p:nvSpPr>
          <p:cNvPr id="131075" name="Rectangle 3"/>
          <p:cNvSpPr>
            <a:spLocks noGrp="1" noChangeArrowheads="1"/>
          </p:cNvSpPr>
          <p:nvPr>
            <p:ph type="body" idx="1"/>
          </p:nvPr>
        </p:nvSpPr>
        <p:spPr>
          <a:xfrm>
            <a:off x="731520" y="4560857"/>
            <a:ext cx="5852160" cy="4321930"/>
          </a:xfrm>
          <a:noFill/>
          <a:ln/>
        </p:spPr>
        <p:txBody>
          <a:bodyPr/>
          <a:lstStyle/>
          <a:p>
            <a:pPr eaLnBrk="1" hangingPunct="1"/>
            <a:r>
              <a:rPr lang="en-US" smtClean="0"/>
              <a:t> - not entirely educators’ fault – the system is the issue – governed by an essential 19th century paradigm – one that was appropriate for our grandparents but not our children and grandchildren</a:t>
            </a:r>
          </a:p>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37D986D5-B570-4598-A837-D41A4C1FFF90}" type="slidenum">
              <a:rPr lang="en-US" sz="1300">
                <a:latin typeface="Arial" charset="0"/>
                <a:cs typeface="+mn-cs"/>
              </a:rPr>
              <a:pPr algn="r" defTabSz="966664">
                <a:defRPr/>
              </a:pPr>
              <a:t>35</a:t>
            </a:fld>
            <a:endParaRPr lang="en-US" sz="1300" dirty="0">
              <a:latin typeface="Arial" charset="0"/>
              <a:cs typeface="+mn-cs"/>
            </a:endParaRPr>
          </a:p>
        </p:txBody>
      </p:sp>
      <p:sp>
        <p:nvSpPr>
          <p:cNvPr id="133122" name="Rectangle 2"/>
          <p:cNvSpPr>
            <a:spLocks noGrp="1" noRot="1" noChangeAspect="1" noChangeArrowheads="1" noTextEdit="1"/>
          </p:cNvSpPr>
          <p:nvPr>
            <p:ph type="sldImg"/>
          </p:nvPr>
        </p:nvSpPr>
        <p:spPr>
          <a:xfrm>
            <a:off x="1257300" y="719138"/>
            <a:ext cx="4802188" cy="3600450"/>
          </a:xfrm>
          <a:ln/>
        </p:spPr>
      </p:sp>
      <p:sp>
        <p:nvSpPr>
          <p:cNvPr id="133123" name="Rectangle 3"/>
          <p:cNvSpPr>
            <a:spLocks noGrp="1" noChangeArrowheads="1"/>
          </p:cNvSpPr>
          <p:nvPr>
            <p:ph type="body" idx="1"/>
          </p:nvPr>
        </p:nvSpPr>
        <p:spPr>
          <a:xfrm>
            <a:off x="731520" y="4560857"/>
            <a:ext cx="5852160" cy="4321930"/>
          </a:xfrm>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p:txBody>
          <a:bodyPr/>
          <a:lstStyle/>
          <a:p>
            <a:pPr>
              <a:defRPr/>
            </a:pPr>
            <a:fld id="{59E1C740-4B4A-4755-B599-59572D469B2A}" type="slidenum">
              <a:rPr lang="en-US" smtClean="0"/>
              <a:pPr>
                <a:defRPr/>
              </a:pPr>
              <a:t>36</a:t>
            </a:fld>
            <a:endParaRPr lang="en-US" smtClean="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p:spPr>
        <p:txBody>
          <a:bodyPr/>
          <a:lstStyle/>
          <a:p>
            <a:pPr eaLnBrk="1" hangingPunct="1"/>
            <a:r>
              <a:rPr lang="en-US" smtClean="0"/>
              <a:t>For the past five years, the national conversation on education has focused on reading scores, math tests and closing the "achievement gap" between social classes. This is not a story about that conversation.</a:t>
            </a:r>
          </a:p>
          <a:p>
            <a:pPr eaLnBrk="1" hangingPunct="1"/>
            <a:r>
              <a:rPr lang="en-US" smtClean="0"/>
              <a:t>This is a story about the big public conversation the nation is </a:t>
            </a:r>
            <a:r>
              <a:rPr lang="en-US" i="1" smtClean="0"/>
              <a:t>not</a:t>
            </a:r>
            <a:r>
              <a:rPr lang="en-US" smtClean="0"/>
              <a:t> having about education, the one that will ultimately determine not merely whether some fraction of our children get "left behind" but also whether an entire generation of kids will fail to make the grade in the global economy because they can't think their way through abstract problems, work in teams, distinguish good information from bad or speak a language other than English.</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p:spPr>
        <p:txBody>
          <a:bodyPr/>
          <a:lstStyle/>
          <a:p>
            <a:pPr eaLnBrk="1" hangingPunct="1"/>
            <a:r>
              <a:rPr lang="en-US" i="1" dirty="0" smtClean="0"/>
              <a:t>As a result…</a:t>
            </a:r>
          </a:p>
          <a:p>
            <a:pPr eaLnBrk="1" hangingPunct="1"/>
            <a:endParaRPr lang="en-US" i="1" dirty="0" smtClean="0"/>
          </a:p>
          <a:p>
            <a:pPr eaLnBrk="1" hangingPunct="1"/>
            <a:r>
              <a:rPr lang="en-US" i="1" dirty="0" smtClean="0"/>
              <a:t>http://remoteaccess.typepad.com/remote_access/2005/11/educational_lea.html</a:t>
            </a:r>
          </a:p>
          <a:p>
            <a:pPr eaLnBrk="1" hangingPunct="1"/>
            <a:endParaRPr lang="en-US" dirty="0" smtClean="0"/>
          </a:p>
          <a:p>
            <a:pPr eaLnBrk="1" hangingPunct="1"/>
            <a:r>
              <a:rPr lang="en-US" dirty="0" smtClean="0"/>
              <a:t>Incrementally changing our teaching methods, slowly bringing people up to speed . . . worked fine when ideas of literacy and education were not rapidly changing; but they are. We need to be able to leapfrog in our understandings, in our methods, and in our tools, allowing us to move to where the kids are. If we do not become leaders to our students, we will be followers, seen as irrelevant, and left to cry in our books.</a:t>
            </a:r>
          </a:p>
          <a:p>
            <a:endParaRPr lang="en-US" dirty="0" smtClean="0"/>
          </a:p>
        </p:txBody>
      </p:sp>
      <p:sp>
        <p:nvSpPr>
          <p:cNvPr id="4" name="Slide Number Placeholder 3"/>
          <p:cNvSpPr>
            <a:spLocks noGrp="1"/>
          </p:cNvSpPr>
          <p:nvPr>
            <p:ph type="sldNum" sz="quarter" idx="5"/>
          </p:nvPr>
        </p:nvSpPr>
        <p:spPr/>
        <p:txBody>
          <a:bodyPr/>
          <a:lstStyle/>
          <a:p>
            <a:pPr>
              <a:defRPr/>
            </a:pPr>
            <a:fld id="{1FE2D22B-416D-4F47-AABF-2BFA936CFB43}" type="slidenum">
              <a:rPr lang="en-US" smtClean="0"/>
              <a:pPr>
                <a:defRPr/>
              </a:pPr>
              <a:t>37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ln/>
        </p:spPr>
      </p:sp>
      <p:sp>
        <p:nvSpPr>
          <p:cNvPr id="139266" name="Notes Placeholder 2"/>
          <p:cNvSpPr>
            <a:spLocks noGrp="1"/>
          </p:cNvSpPr>
          <p:nvPr>
            <p:ph type="body" idx="1"/>
          </p:nvPr>
        </p:nvSpPr>
        <p:spPr>
          <a:noFill/>
          <a:ln/>
        </p:spPr>
        <p:txBody>
          <a:bodyPr/>
          <a:lstStyle/>
          <a:p>
            <a:pPr eaLnBrk="1" hangingPunct="1"/>
            <a:r>
              <a:rPr lang="en-US" smtClean="0"/>
              <a:t>We desperately need . . . we may not survive without . . . a generation of young people who are imaginative, inventive, fearless learners, and compassionate leaders. Yet, what can we say, as educators, about the students we are producing? We can prove that they can read, do basic math on paper, and they are able to sit for hours filling in bubble sheets.</a:t>
            </a:r>
          </a:p>
          <a:p>
            <a:pPr eaLnBrk="1" hangingPunct="1"/>
            <a:endParaRPr lang="en-US" smtClean="0"/>
          </a:p>
          <a:p>
            <a:pPr eaLnBrk="1" hangingPunct="1">
              <a:spcBef>
                <a:spcPct val="0"/>
              </a:spcBef>
            </a:pPr>
            <a:r>
              <a:rPr lang="en-US" smtClean="0"/>
              <a:t>http://davidwarlick.com/2cents/?p=298</a:t>
            </a:r>
          </a:p>
          <a:p>
            <a:endParaRPr lang="en-US" smtClean="0"/>
          </a:p>
          <a:p>
            <a:endParaRPr lang="en-US" smtClean="0"/>
          </a:p>
          <a:p>
            <a:endParaRPr lang="en-US" smtClean="0"/>
          </a:p>
          <a:p>
            <a:endParaRPr lang="en-US" smtClean="0"/>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924A6A96-865F-4496-80E1-7DC3F2691540}" type="slidenum">
              <a:rPr lang="en-US" smtClean="0"/>
              <a:pPr>
                <a:defRPr/>
              </a:pPr>
              <a:t>38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39</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a:ln/>
        </p:spPr>
      </p:sp>
      <p:sp>
        <p:nvSpPr>
          <p:cNvPr id="8397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13850BD-B605-4F03-82F6-EB9153EF48A9}" type="slidenum">
              <a:rPr lang="en-US" smtClean="0"/>
              <a:pPr>
                <a:defRPr/>
              </a:pPr>
              <a:t>12</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defTabSz="914164">
              <a:defRPr/>
            </a:pPr>
            <a:r>
              <a:rPr lang="en-US" dirty="0" smtClean="0"/>
              <a:t>1. critical thinking and problem solving in networks of cross-functional teams</a:t>
            </a:r>
          </a:p>
          <a:p>
            <a:pPr>
              <a:defRPr/>
            </a:pPr>
            <a:r>
              <a:rPr lang="en-US" dirty="0" smtClean="0"/>
              <a:t>world is complex and answers are not in the books</a:t>
            </a:r>
          </a:p>
          <a:p>
            <a:pPr>
              <a:defRPr/>
            </a:pPr>
            <a:r>
              <a:rPr lang="en-US" dirty="0" smtClean="0"/>
              <a:t>world is moving too fast for inflexible, hierarchical organizations</a:t>
            </a:r>
          </a:p>
          <a:p>
            <a:pPr>
              <a:defRPr/>
            </a:pPr>
            <a:endParaRPr lang="en-US" dirty="0" smtClean="0"/>
          </a:p>
          <a:p>
            <a:pPr>
              <a:defRPr/>
            </a:pPr>
            <a:r>
              <a:rPr lang="en-US" dirty="0" smtClean="0"/>
              <a:t>2. collaboration across networks and leadership by influence rather than positional authority</a:t>
            </a:r>
          </a:p>
          <a:p>
            <a:pPr>
              <a:defRPr/>
            </a:pPr>
            <a:r>
              <a:rPr lang="en-US" dirty="0" smtClean="0"/>
              <a:t>command and control increasingly less valued in organizations</a:t>
            </a:r>
          </a:p>
          <a:p>
            <a:pPr>
              <a:defRPr/>
            </a:pPr>
            <a:r>
              <a:rPr lang="en-US" dirty="0" smtClean="0"/>
              <a:t>schools are very much command and control institutions</a:t>
            </a:r>
          </a:p>
          <a:p>
            <a:pPr>
              <a:buFontTx/>
              <a:buChar char="-"/>
              <a:defRPr/>
            </a:pPr>
            <a:endParaRPr lang="en-US" dirty="0" smtClean="0"/>
          </a:p>
          <a:p>
            <a:pPr>
              <a:defRPr/>
            </a:pPr>
            <a:r>
              <a:rPr lang="en-US" dirty="0" smtClean="0"/>
              <a:t>3. agility and adaptability</a:t>
            </a:r>
          </a:p>
          <a:p>
            <a:pPr>
              <a:defRPr/>
            </a:pPr>
            <a:r>
              <a:rPr lang="en-US" dirty="0" smtClean="0"/>
              <a:t>intensifying rate of change, overwhelming amount of data, increasing complexity of problems</a:t>
            </a:r>
          </a:p>
          <a:p>
            <a:pPr>
              <a:buFontTx/>
              <a:buChar char="-"/>
              <a:defRPr/>
            </a:pPr>
            <a:endParaRPr lang="en-US" dirty="0" smtClean="0"/>
          </a:p>
          <a:p>
            <a:pPr>
              <a:defRPr/>
            </a:pPr>
            <a:r>
              <a:rPr lang="en-US" dirty="0" smtClean="0"/>
              <a:t>4. initiative and </a:t>
            </a:r>
            <a:r>
              <a:rPr lang="en-US" dirty="0" err="1" smtClean="0"/>
              <a:t>entrepeneurialism</a:t>
            </a:r>
            <a:endParaRPr lang="en-US" dirty="0" smtClean="0"/>
          </a:p>
          <a:p>
            <a:pPr>
              <a:defRPr/>
            </a:pPr>
            <a:r>
              <a:rPr lang="en-US" dirty="0" smtClean="0"/>
              <a:t>people who can seek out new opportunities, ideas, and strategies</a:t>
            </a:r>
          </a:p>
          <a:p>
            <a:pPr>
              <a:defRPr/>
            </a:pPr>
            <a:r>
              <a:rPr lang="en-US" dirty="0" smtClean="0"/>
              <a:t>don’t want students or workers who are apathetic about their experiences</a:t>
            </a:r>
          </a:p>
          <a:p>
            <a:pPr>
              <a:defRPr/>
            </a:pPr>
            <a:r>
              <a:rPr lang="en-US" dirty="0" smtClean="0"/>
              <a:t>achievement orientation, drive for results, self-starters</a:t>
            </a:r>
          </a:p>
          <a:p>
            <a:pPr>
              <a:defRPr/>
            </a:pPr>
            <a:endParaRPr lang="en-US" dirty="0" smtClean="0"/>
          </a:p>
          <a:p>
            <a:pPr>
              <a:defRPr/>
            </a:pPr>
            <a:r>
              <a:rPr lang="en-US" dirty="0" smtClean="0"/>
              <a:t>5. effective written and oral communication</a:t>
            </a:r>
          </a:p>
          <a:p>
            <a:pPr>
              <a:defRPr/>
            </a:pPr>
            <a:r>
              <a:rPr lang="en-US" dirty="0" smtClean="0"/>
              <a:t>presentation skills, being clear and concise; creating focus, energy, and passion around the points they want to make</a:t>
            </a:r>
          </a:p>
          <a:p>
            <a:pPr>
              <a:defRPr/>
            </a:pPr>
            <a:endParaRPr lang="en-US" dirty="0" smtClean="0"/>
          </a:p>
          <a:p>
            <a:pPr>
              <a:defRPr/>
            </a:pPr>
            <a:r>
              <a:rPr lang="en-US" dirty="0" smtClean="0"/>
              <a:t>6. accessing and analyzing information</a:t>
            </a:r>
          </a:p>
          <a:p>
            <a:pPr>
              <a:defRPr/>
            </a:pPr>
            <a:r>
              <a:rPr lang="en-US" dirty="0" smtClean="0"/>
              <a:t>people who can access, evaluate, conceptualize, and synthesize multiple and large streams of incoming information to make meaningful decisions</a:t>
            </a:r>
          </a:p>
          <a:p>
            <a:pPr>
              <a:defRPr/>
            </a:pPr>
            <a:endParaRPr lang="en-US" dirty="0" smtClean="0"/>
          </a:p>
          <a:p>
            <a:pPr>
              <a:defRPr/>
            </a:pPr>
            <a:r>
              <a:rPr lang="en-US" dirty="0" smtClean="0"/>
              <a:t>7. curiosity and imagination</a:t>
            </a:r>
          </a:p>
          <a:p>
            <a:pPr>
              <a:defRPr/>
            </a:pPr>
            <a:r>
              <a:rPr lang="en-US" dirty="0" smtClean="0"/>
              <a:t>inquisitiveness, analytical skills that are more ‘out of the box’ than in the past, asking great questions is more important than knowing the ‘right answer’</a:t>
            </a:r>
          </a:p>
          <a:p>
            <a:pPr>
              <a:defRPr/>
            </a:pPr>
            <a:endParaRPr lang="en-US" dirty="0"/>
          </a:p>
        </p:txBody>
      </p:sp>
      <p:sp>
        <p:nvSpPr>
          <p:cNvPr id="4" name="Slide Number Placeholder 3"/>
          <p:cNvSpPr>
            <a:spLocks noGrp="1"/>
          </p:cNvSpPr>
          <p:nvPr>
            <p:ph type="sldNum" sz="quarter" idx="5"/>
          </p:nvPr>
        </p:nvSpPr>
        <p:spPr/>
        <p:txBody>
          <a:bodyPr/>
          <a:lstStyle/>
          <a:p>
            <a:pPr>
              <a:defRPr/>
            </a:pPr>
            <a:fld id="{07AD77AF-7184-4E5D-AFEB-D245B2926BFA}" type="slidenum">
              <a:rPr lang="en-US" smtClean="0"/>
              <a:pPr>
                <a:defRPr/>
              </a:pPr>
              <a:t>40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41</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a:ln/>
        </p:spPr>
      </p:sp>
      <p:sp>
        <p:nvSpPr>
          <p:cNvPr id="155650" name="Notes Placeholder 2"/>
          <p:cNvSpPr>
            <a:spLocks noGrp="1"/>
          </p:cNvSpPr>
          <p:nvPr>
            <p:ph type="body" idx="1"/>
          </p:nvPr>
        </p:nvSpPr>
        <p:spPr>
          <a:noFill/>
          <a:ln/>
        </p:spPr>
        <p:txBody>
          <a:bodyPr/>
          <a:lstStyle/>
          <a:p>
            <a:r>
              <a:rPr lang="en-US" dirty="0" smtClean="0">
                <a:solidFill>
                  <a:schemeClr val="bg2"/>
                </a:solidFill>
              </a:rPr>
              <a:t>Student learning curiosity / engagement with content</a:t>
            </a:r>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51EB5670-2D9C-4390-BCD3-B67BE7551214}" type="slidenum">
              <a:rPr lang="en-US" smtClean="0"/>
              <a:pPr>
                <a:defRPr/>
              </a:pPr>
              <a:t>42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r>
              <a:rPr lang="en-US" sz="1300" dirty="0" smtClean="0">
                <a:latin typeface="+mn-lt"/>
              </a:rPr>
              <a:t>Our kids have tasted the honey.</a:t>
            </a:r>
            <a:endParaRPr lang="en-US" dirty="0" smtClean="0"/>
          </a:p>
          <a:p>
            <a:endParaRPr lang="en-US" dirty="0" smtClean="0"/>
          </a:p>
          <a:p>
            <a:r>
              <a:rPr lang="en-US" dirty="0" smtClean="0"/>
              <a:t>www.flickr.com/photos/jahansell/251755048</a:t>
            </a:r>
            <a:endParaRPr lang="en-US" dirty="0"/>
          </a:p>
        </p:txBody>
      </p:sp>
      <p:sp>
        <p:nvSpPr>
          <p:cNvPr id="4" name="Slide Number Placeholder 3"/>
          <p:cNvSpPr>
            <a:spLocks noGrp="1"/>
          </p:cNvSpPr>
          <p:nvPr>
            <p:ph type="sldNum" sz="quarter" idx="10"/>
          </p:nvPr>
        </p:nvSpPr>
        <p:spPr/>
        <p:txBody>
          <a:bodyPr/>
          <a:lstStyle/>
          <a:p>
            <a:fld id="{C431404F-B1DA-48D9-AD5B-F99DA6EED035}" type="slidenum">
              <a:rPr lang="en-US" smtClean="0"/>
              <a:pPr/>
              <a:t>43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44</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46</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Image Placeholder 1"/>
          <p:cNvSpPr>
            <a:spLocks noGrp="1" noRot="1" noChangeAspect="1"/>
          </p:cNvSpPr>
          <p:nvPr>
            <p:ph type="sldImg"/>
          </p:nvPr>
        </p:nvSpPr>
        <p:spPr>
          <a:ln/>
        </p:spPr>
      </p:sp>
      <p:sp>
        <p:nvSpPr>
          <p:cNvPr id="164866" name="Notes Placeholder 2"/>
          <p:cNvSpPr>
            <a:spLocks noGrp="1"/>
          </p:cNvSpPr>
          <p:nvPr>
            <p:ph type="body" idx="1"/>
          </p:nvPr>
        </p:nvSpPr>
        <p:spPr>
          <a:noFill/>
          <a:ln/>
        </p:spPr>
        <p:txBody>
          <a:bodyPr/>
          <a:lstStyle/>
          <a:p>
            <a:r>
              <a:rPr lang="en-US" smtClean="0"/>
              <a:t>Technology needs to be like oxygen. Ubiquitous, necessary, and invisible.</a:t>
            </a:r>
          </a:p>
          <a:p>
            <a:r>
              <a:rPr lang="en-US" smtClean="0"/>
              <a:t>- Chris Lehmann</a:t>
            </a:r>
          </a:p>
        </p:txBody>
      </p:sp>
      <p:sp>
        <p:nvSpPr>
          <p:cNvPr id="4" name="Slide Number Placeholder 3"/>
          <p:cNvSpPr>
            <a:spLocks noGrp="1"/>
          </p:cNvSpPr>
          <p:nvPr>
            <p:ph type="sldNum" sz="quarter" idx="5"/>
          </p:nvPr>
        </p:nvSpPr>
        <p:spPr/>
        <p:txBody>
          <a:bodyPr/>
          <a:lstStyle/>
          <a:p>
            <a:pPr>
              <a:defRPr/>
            </a:pPr>
            <a:fld id="{4CA997F6-BA54-42BA-A351-90B408C77877}" type="slidenum">
              <a:rPr lang="en-US" smtClean="0"/>
              <a:pPr>
                <a:defRPr/>
              </a:pPr>
              <a:t>47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Rot="1" noChangeAspect="1" noChangeArrowheads="1" noTextEdit="1"/>
          </p:cNvSpPr>
          <p:nvPr>
            <p:ph type="sldImg"/>
          </p:nvPr>
        </p:nvSpPr>
        <p:spPr>
          <a:ln/>
        </p:spPr>
      </p:sp>
      <p:sp>
        <p:nvSpPr>
          <p:cNvPr id="16896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51</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a:ln/>
        </p:spPr>
      </p:sp>
      <p:sp>
        <p:nvSpPr>
          <p:cNvPr id="177154" name="Notes Placeholder 2"/>
          <p:cNvSpPr>
            <a:spLocks noGrp="1"/>
          </p:cNvSpPr>
          <p:nvPr>
            <p:ph type="body" idx="1"/>
          </p:nvPr>
        </p:nvSpPr>
        <p:spPr>
          <a:noFill/>
          <a:ln/>
        </p:spPr>
        <p:txBody>
          <a:bodyPr/>
          <a:lstStyle/>
          <a:p>
            <a:r>
              <a:rPr lang="en-US" smtClean="0"/>
              <a:t>Anticipatory v. reactionary</a:t>
            </a:r>
          </a:p>
        </p:txBody>
      </p:sp>
      <p:sp>
        <p:nvSpPr>
          <p:cNvPr id="4" name="Slide Number Placeholder 3"/>
          <p:cNvSpPr>
            <a:spLocks noGrp="1"/>
          </p:cNvSpPr>
          <p:nvPr>
            <p:ph type="sldNum" sz="quarter" idx="5"/>
          </p:nvPr>
        </p:nvSpPr>
        <p:spPr/>
        <p:txBody>
          <a:bodyPr/>
          <a:lstStyle/>
          <a:p>
            <a:pPr>
              <a:defRPr/>
            </a:pPr>
            <a:fld id="{4BA8BBB8-170C-4AA1-9BBD-D6D5B4ADC41C}" type="slidenum">
              <a:rPr lang="en-US" smtClean="0"/>
              <a:pPr>
                <a:defRPr/>
              </a:pPr>
              <a:t>52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Since 1950…</a:t>
            </a:r>
          </a:p>
          <a:p>
            <a:pPr>
              <a:defRPr/>
            </a:pPr>
            <a:endParaRPr lang="en-US" dirty="0" smtClean="0"/>
          </a:p>
          <a:p>
            <a:pPr>
              <a:defRPr/>
            </a:pPr>
            <a:r>
              <a:rPr lang="en-US" dirty="0" smtClean="0"/>
              <a:t>agriculture = less than 2%</a:t>
            </a:r>
          </a:p>
          <a:p>
            <a:pPr>
              <a:defRPr/>
            </a:pPr>
            <a:endParaRPr lang="en-US" dirty="0" smtClean="0"/>
          </a:p>
          <a:p>
            <a:pPr>
              <a:defRPr/>
            </a:pPr>
            <a:r>
              <a:rPr lang="en-US" dirty="0" smtClean="0"/>
              <a:t>working = primarily high school diploma, some have a little bit of college - factory workers, construction workers, food service workers, custodians, truck drivers – low levels of education, highly manual labor</a:t>
            </a:r>
          </a:p>
          <a:p>
            <a:pPr>
              <a:defRPr/>
            </a:pPr>
            <a:endParaRPr lang="en-US" dirty="0" smtClean="0"/>
          </a:p>
          <a:p>
            <a:pPr>
              <a:defRPr/>
            </a:pPr>
            <a:r>
              <a:rPr lang="en-US" dirty="0" smtClean="0"/>
              <a:t>service = beauticians, secretaries, paralegals, workers in retail stores, tourism and hotel workers, personal health care assistants</a:t>
            </a:r>
          </a:p>
          <a:p>
            <a:pPr>
              <a:defRPr/>
            </a:pPr>
            <a:endParaRPr lang="en-US" dirty="0" smtClean="0"/>
          </a:p>
          <a:p>
            <a:pPr>
              <a:defRPr/>
            </a:pPr>
            <a:r>
              <a:rPr lang="en-US" dirty="0" smtClean="0"/>
              <a:t>creative = scientists, engineers, technology workers, architects, lawyers, doctors, nurses, K-12 educators, university professors, poets, musicians, and entertainers - from 5% in 1900 to 14% in 1945 to 33% in 2008</a:t>
            </a:r>
          </a:p>
          <a:p>
            <a:pPr>
              <a:defRPr/>
            </a:pPr>
            <a:endParaRPr lang="en-US" dirty="0" smtClean="0"/>
          </a:p>
          <a:p>
            <a:pPr>
              <a:defRPr/>
            </a:pPr>
            <a:r>
              <a:rPr lang="en-US" dirty="0" smtClean="0"/>
              <a:t>2005 – Bill Gates - Today, only one-third of our students graduate from high school ready for college, work, and citizenship. . . . 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085D6206-E7D8-44A4-9F2F-91B0146BB303}" type="slidenum">
              <a:rPr lang="en-US" smtClean="0"/>
              <a:pPr>
                <a:defRPr/>
              </a:pPr>
              <a:t>13</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a:ln/>
        </p:spPr>
      </p:sp>
      <p:sp>
        <p:nvSpPr>
          <p:cNvPr id="179202" name="Notes Placeholder 2"/>
          <p:cNvSpPr>
            <a:spLocks noGrp="1"/>
          </p:cNvSpPr>
          <p:nvPr>
            <p:ph type="body" idx="1"/>
          </p:nvPr>
        </p:nvSpPr>
        <p:spPr>
          <a:noFill/>
          <a:ln/>
        </p:spPr>
        <p:txBody>
          <a:bodyPr/>
          <a:lstStyle/>
          <a:p>
            <a:r>
              <a:rPr lang="en-US" smtClean="0"/>
              <a:t>Future oriented v. compliance oriented</a:t>
            </a:r>
          </a:p>
        </p:txBody>
      </p:sp>
      <p:sp>
        <p:nvSpPr>
          <p:cNvPr id="4" name="Slide Number Placeholder 3"/>
          <p:cNvSpPr>
            <a:spLocks noGrp="1"/>
          </p:cNvSpPr>
          <p:nvPr>
            <p:ph type="sldNum" sz="quarter" idx="5"/>
          </p:nvPr>
        </p:nvSpPr>
        <p:spPr/>
        <p:txBody>
          <a:bodyPr/>
          <a:lstStyle/>
          <a:p>
            <a:pPr>
              <a:defRPr/>
            </a:pPr>
            <a:fld id="{00E1530F-E8C9-473D-9799-6662E59043EB}" type="slidenum">
              <a:rPr lang="en-US" smtClean="0"/>
              <a:pPr>
                <a:defRPr/>
              </a:pPr>
              <a:t>53</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p:cNvSpPr>
          <p:nvPr>
            <p:ph type="sldImg"/>
          </p:nvPr>
        </p:nvSpPr>
        <p:spPr>
          <a:ln/>
        </p:spPr>
      </p:sp>
      <p:sp>
        <p:nvSpPr>
          <p:cNvPr id="173058" name="Notes Placeholder 2"/>
          <p:cNvSpPr>
            <a:spLocks noGrp="1"/>
          </p:cNvSpPr>
          <p:nvPr>
            <p:ph type="body" idx="1"/>
          </p:nvPr>
        </p:nvSpPr>
        <p:spPr>
          <a:noFill/>
          <a:ln/>
        </p:spPr>
        <p:txBody>
          <a:bodyPr/>
          <a:lstStyle/>
          <a:p>
            <a:pPr>
              <a:spcBef>
                <a:spcPct val="0"/>
              </a:spcBef>
            </a:pPr>
            <a:r>
              <a:rPr lang="en-US" smtClean="0"/>
              <a:t>Licensed under a Creative Commons attribution-share alike license.</a:t>
            </a:r>
          </a:p>
          <a:p>
            <a:pPr>
              <a:spcBef>
                <a:spcPct val="0"/>
              </a:spcBef>
            </a:pPr>
            <a:r>
              <a:rPr lang="en-US" smtClean="0"/>
              <a:t>http://creativecommons.org/licenses/by-sa/3.0</a:t>
            </a:r>
          </a:p>
          <a:p>
            <a:pPr>
              <a:spcBef>
                <a:spcPct val="0"/>
              </a:spcBef>
            </a:pPr>
            <a:endParaRPr lang="en-US" b="1" smtClean="0"/>
          </a:p>
          <a:p>
            <a:pPr>
              <a:spcBef>
                <a:spcPct val="0"/>
              </a:spcBef>
            </a:pPr>
            <a:r>
              <a:rPr lang="en-US" b="1" smtClean="0"/>
              <a:t>Scott McLeod, J.D., Ph.D.</a:t>
            </a:r>
          </a:p>
          <a:p>
            <a:pPr>
              <a:spcBef>
                <a:spcPct val="0"/>
              </a:spcBef>
            </a:pPr>
            <a:r>
              <a:rPr lang="en-US" smtClean="0"/>
              <a:t/>
            </a:r>
            <a:br>
              <a:rPr lang="en-US" smtClean="0"/>
            </a:br>
            <a:r>
              <a:rPr lang="en-US" smtClean="0"/>
              <a:t>scottmcleod.net/contact</a:t>
            </a:r>
          </a:p>
          <a:p>
            <a:pPr>
              <a:spcBef>
                <a:spcPct val="0"/>
              </a:spcBef>
            </a:pPr>
            <a:r>
              <a:rPr lang="en-US" smtClean="0"/>
              <a:t>dangerouslyirrelevant.org</a:t>
            </a:r>
          </a:p>
          <a:p>
            <a:pPr>
              <a:spcBef>
                <a:spcPct val="0"/>
              </a:spcBef>
            </a:pPr>
            <a:r>
              <a:rPr lang="en-US" smtClean="0"/>
              <a:t>schooltechleadership.org</a:t>
            </a:r>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2E3858FC-1059-4116-B738-B6C049906AD3}" type="slidenum">
              <a:rPr lang="en-US" smtClean="0"/>
              <a:pPr>
                <a:defRPr/>
              </a:pPr>
              <a:t>54</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BC1D712-E54E-4EFA-B333-118B8C36F579}" type="slidenum">
              <a:rPr lang="en-US" smtClean="0"/>
              <a:pPr/>
              <a:t>55</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56</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6504EA31-90F7-4B58-B0D4-73A29CC42F38}" type="slidenum">
              <a:rPr lang="en-US" smtClean="0"/>
              <a:pPr>
                <a:defRPr/>
              </a:pPr>
              <a:t>57</a:t>
            </a:fld>
            <a:endParaRPr lang="en-US" smtClean="0"/>
          </a:p>
        </p:txBody>
      </p:sp>
      <p:sp>
        <p:nvSpPr>
          <p:cNvPr id="18125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p:txBody>
          <a:bodyPr/>
          <a:lstStyle/>
          <a:p>
            <a:pPr algn="ctr" defTabSz="914282" eaLnBrk="1" hangingPunct="1">
              <a:spcBef>
                <a:spcPct val="20000"/>
              </a:spcBef>
              <a:buClr>
                <a:schemeClr val="hlink"/>
              </a:buClr>
              <a:buSzPct val="60000"/>
              <a:defRPr/>
            </a:pPr>
            <a:r>
              <a:rPr lang="en-US" sz="900" dirty="0" smtClean="0">
                <a:solidFill>
                  <a:schemeClr val="bg1"/>
                </a:solidFill>
              </a:rPr>
              <a:t>We need to somehow </a:t>
            </a:r>
            <a:br>
              <a:rPr lang="en-US" sz="900" dirty="0" smtClean="0">
                <a:solidFill>
                  <a:schemeClr val="bg1"/>
                </a:solidFill>
              </a:rPr>
            </a:br>
            <a:r>
              <a:rPr lang="en-US" sz="900" dirty="0" smtClean="0">
                <a:solidFill>
                  <a:schemeClr val="bg1"/>
                </a:solidFill>
              </a:rPr>
              <a:t>change faster</a:t>
            </a:r>
            <a:endParaRPr lang="en-US" sz="900" kern="0" dirty="0" smtClean="0">
              <a:solidFill>
                <a:schemeClr val="bg1"/>
              </a:solidFill>
            </a:endParaRPr>
          </a:p>
          <a:p>
            <a:pPr algn="ctr" defTabSz="914282" eaLnBrk="1" hangingPunct="1">
              <a:spcBef>
                <a:spcPct val="20000"/>
              </a:spcBef>
              <a:buClr>
                <a:schemeClr val="hlink"/>
              </a:buClr>
              <a:buSzPct val="60000"/>
              <a:defRPr/>
            </a:pPr>
            <a:r>
              <a:rPr lang="en-US" sz="900" kern="0" dirty="0" smtClean="0">
                <a:solidFill>
                  <a:schemeClr val="bg1"/>
                </a:solidFill>
              </a:rPr>
              <a:t>No one jumps a 20 foot chasm in two</a:t>
            </a:r>
          </a:p>
          <a:p>
            <a:pPr algn="ctr" defTabSz="914282" eaLnBrk="1" hangingPunct="1">
              <a:spcBef>
                <a:spcPct val="20000"/>
              </a:spcBef>
              <a:buClr>
                <a:schemeClr val="hlink"/>
              </a:buClr>
              <a:buSzPct val="60000"/>
              <a:defRPr/>
            </a:pPr>
            <a:r>
              <a:rPr lang="en-US" sz="900" kern="0" dirty="0" smtClean="0">
                <a:solidFill>
                  <a:schemeClr val="bg1"/>
                </a:solidFill>
              </a:rPr>
              <a:t>10 foot jumps. </a:t>
            </a:r>
            <a:r>
              <a:rPr lang="en-US" sz="900" kern="0" dirty="0" smtClean="0">
                <a:solidFill>
                  <a:srgbClr val="C00000"/>
                </a:solidFill>
              </a:rPr>
              <a:t>– Miguel </a:t>
            </a:r>
            <a:r>
              <a:rPr lang="en-US" sz="900" kern="0" dirty="0" err="1" smtClean="0">
                <a:solidFill>
                  <a:srgbClr val="C00000"/>
                </a:solidFill>
              </a:rPr>
              <a:t>Guhlin</a:t>
            </a:r>
            <a:endParaRPr lang="en-US" sz="800" kern="0" dirty="0" smtClean="0">
              <a:solidFill>
                <a:srgbClr val="C00000"/>
              </a:solidFill>
            </a:endParaRPr>
          </a:p>
          <a:p>
            <a:pPr eaLnBrk="1" hangingPunct="1">
              <a:defRPr/>
            </a:pPr>
            <a:endParaRPr lang="en-US" sz="900" dirty="0" smtClean="0"/>
          </a:p>
          <a:p>
            <a:pPr eaLnBrk="1" hangingPunct="1">
              <a:defRPr/>
            </a:pPr>
            <a:endParaRPr lang="en-US" sz="900" dirty="0" smtClean="0"/>
          </a:p>
          <a:p>
            <a:pPr eaLnBrk="1" hangingPunct="1">
              <a:defRPr/>
            </a:pPr>
            <a:r>
              <a:rPr lang="en-US" sz="900" dirty="0" smtClean="0"/>
              <a:t>When the world changes so fast that we have no reasonable way to forecast what it will look like in a mere decade or two, all we can do is teach kids how to be adaptive – to be learners in the truest sense of the word – </a:t>
            </a:r>
          </a:p>
          <a:p>
            <a:pPr eaLnBrk="1" hangingPunct="1">
              <a:defRPr/>
            </a:pPr>
            <a:endParaRPr lang="en-US" sz="900" dirty="0" smtClean="0"/>
          </a:p>
          <a:p>
            <a:pPr eaLnBrk="1" hangingPunct="1">
              <a:defRPr/>
            </a:pPr>
            <a:r>
              <a:rPr lang="en-US" sz="900" dirty="0" smtClean="0"/>
              <a:t>We’ve always talked about preparing lifelong learners in schools, but our practices typically haven’t matched our rhetoric. It’s time to put some bite into our toothless vision statements and recognize that we have to teach kids how to learn to learn if they want to be successful in this new technology-suffused, globally-interconnected world</a:t>
            </a:r>
          </a:p>
          <a:p>
            <a:pPr eaLnBrk="1" hangingPunct="1">
              <a:defRPr/>
            </a:pPr>
            <a:endParaRPr lang="en-US" sz="900" dirty="0" smtClean="0"/>
          </a:p>
          <a:p>
            <a:pPr eaLnBrk="1" hangingPunct="1">
              <a:defRPr/>
            </a:pPr>
            <a:r>
              <a:rPr lang="en-US" sz="900" u="sng" dirty="0" smtClean="0">
                <a:effectLst>
                  <a:outerShdw blurRad="38100" dist="38100" dir="2700000" algn="tl">
                    <a:srgbClr val="C0C0C0"/>
                  </a:outerShdw>
                </a:effectLst>
              </a:rPr>
              <a:t>Credits</a:t>
            </a:r>
            <a:r>
              <a:rPr lang="en-US" sz="900" dirty="0" smtClean="0">
                <a:effectLst>
                  <a:outerShdw blurRad="38100" dist="38100" dir="2700000" algn="tl">
                    <a:srgbClr val="C0C0C0"/>
                  </a:outerShdw>
                </a:effectLst>
              </a:rPr>
              <a:t>: http://tinyurl.com/2urbsm and http://tinyurl.com/37em64 (see </a:t>
            </a:r>
            <a:r>
              <a:rPr lang="en-US" sz="900" dirty="0" err="1" smtClean="0">
                <a:effectLst>
                  <a:outerShdw blurRad="38100" dist="38100" dir="2700000" algn="tl">
                    <a:srgbClr val="C0C0C0"/>
                  </a:outerShdw>
                </a:effectLst>
              </a:rPr>
              <a:t>Guhlin</a:t>
            </a:r>
            <a:r>
              <a:rPr lang="en-US" sz="900" dirty="0" smtClean="0">
                <a:effectLst>
                  <a:outerShdw blurRad="38100" dist="38100" dir="2700000" algn="tl">
                    <a:srgbClr val="C0C0C0"/>
                  </a:outerShdw>
                </a:effectLst>
              </a:rPr>
              <a:t> comment)</a:t>
            </a:r>
            <a:endParaRPr lang="en-US" sz="900" dirty="0" smtClean="0"/>
          </a:p>
          <a:p>
            <a:pPr eaLnBrk="1" hangingPunct="1">
              <a:defRPr/>
            </a:pPr>
            <a:endParaRPr lang="en-US" sz="900" dirty="0" smtClean="0"/>
          </a:p>
          <a:p>
            <a:pPr eaLnBrk="1" hangingPunct="1">
              <a:defRPr/>
            </a:pPr>
            <a:endParaRPr lang="en-US" sz="900" i="1" dirty="0" smtClean="0"/>
          </a:p>
          <a:p>
            <a:pPr eaLnBrk="1" hangingPunct="1">
              <a:defRPr/>
            </a:pPr>
            <a:r>
              <a:rPr lang="en-US" sz="900" i="1" dirty="0" smtClean="0"/>
              <a:t>http://remoteaccess.typepad.com/remote_access/</a:t>
            </a:r>
            <a:br>
              <a:rPr lang="en-US" sz="900" i="1" dirty="0" smtClean="0"/>
            </a:br>
            <a:r>
              <a:rPr lang="en-US" sz="900" i="1" dirty="0" smtClean="0"/>
              <a:t>2006/06/literacy_as_bat.html </a:t>
            </a:r>
            <a:r>
              <a:rPr lang="en-US" sz="900" dirty="0" smtClean="0"/>
              <a:t>(see </a:t>
            </a:r>
            <a:r>
              <a:rPr lang="en-US" sz="900" dirty="0" err="1" smtClean="0"/>
              <a:t>Guhlin</a:t>
            </a:r>
            <a:r>
              <a:rPr lang="en-US" sz="900" dirty="0" smtClean="0"/>
              <a:t> comment)</a:t>
            </a:r>
            <a:endParaRPr lang="en-US" sz="900" i="1" dirty="0" smtClean="0"/>
          </a:p>
          <a:p>
            <a:pPr eaLnBrk="1" hangingPunct="1">
              <a:defRPr/>
            </a:pPr>
            <a:r>
              <a:rPr lang="en-US" sz="900" i="1" dirty="0" smtClean="0"/>
              <a:t>http://headrush.typepad.com/creating_passionate_users/2005/03/incremental_vs_.html</a:t>
            </a:r>
          </a:p>
          <a:p>
            <a:pPr eaLnBrk="1" hangingPunct="1">
              <a:defRPr/>
            </a:pPr>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p:cNvSpPr>
            <a:spLocks noGrp="1" noRot="1" noChangeAspect="1"/>
          </p:cNvSpPr>
          <p:nvPr>
            <p:ph type="sldImg"/>
          </p:nvPr>
        </p:nvSpPr>
        <p:spPr>
          <a:ln/>
        </p:spPr>
      </p:sp>
      <p:sp>
        <p:nvSpPr>
          <p:cNvPr id="183298" name="Notes Placeholder 2"/>
          <p:cNvSpPr>
            <a:spLocks noGrp="1"/>
          </p:cNvSpPr>
          <p:nvPr>
            <p:ph type="body" idx="1"/>
          </p:nvPr>
        </p:nvSpPr>
        <p:spPr>
          <a:noFill/>
          <a:ln/>
        </p:spPr>
        <p:txBody>
          <a:bodyPr/>
          <a:lstStyle/>
          <a:p>
            <a:pPr>
              <a:spcBef>
                <a:spcPct val="0"/>
              </a:spcBef>
            </a:pPr>
            <a:r>
              <a:rPr lang="en-US" smtClean="0"/>
              <a:t>Licensed under a Creative Commons attribution-share alike license.</a:t>
            </a:r>
          </a:p>
          <a:p>
            <a:pPr>
              <a:spcBef>
                <a:spcPct val="0"/>
              </a:spcBef>
            </a:pPr>
            <a:r>
              <a:rPr lang="en-US" smtClean="0"/>
              <a:t>http://creativecommons.org/licenses/by-sa/3.0 </a:t>
            </a:r>
          </a:p>
          <a:p>
            <a:pPr>
              <a:spcBef>
                <a:spcPct val="0"/>
              </a:spcBef>
            </a:pPr>
            <a:endParaRPr lang="en-US" b="1" smtClean="0"/>
          </a:p>
          <a:p>
            <a:pPr>
              <a:spcBef>
                <a:spcPct val="0"/>
              </a:spcBef>
            </a:pPr>
            <a:r>
              <a:rPr lang="en-US" b="1" smtClean="0"/>
              <a:t>Scott McLeod, J.D., Ph.D.</a:t>
            </a:r>
          </a:p>
          <a:p>
            <a:pPr>
              <a:spcBef>
                <a:spcPct val="0"/>
              </a:spcBef>
            </a:pPr>
            <a:r>
              <a:rPr lang="en-US" smtClean="0"/>
              <a:t/>
            </a:r>
            <a:br>
              <a:rPr lang="en-US" smtClean="0"/>
            </a:br>
            <a:r>
              <a:rPr lang="en-US" smtClean="0"/>
              <a:t>scottmcleod.net/contact</a:t>
            </a:r>
          </a:p>
          <a:p>
            <a:pPr>
              <a:spcBef>
                <a:spcPct val="0"/>
              </a:spcBef>
            </a:pPr>
            <a:r>
              <a:rPr lang="en-US" smtClean="0"/>
              <a:t>dangerouslyirrelevant.org</a:t>
            </a:r>
          </a:p>
          <a:p>
            <a:pPr>
              <a:spcBef>
                <a:spcPct val="0"/>
              </a:spcBef>
            </a:pPr>
            <a:r>
              <a:rPr lang="en-US" smtClean="0"/>
              <a:t>schooltechleadership.org</a:t>
            </a:r>
            <a:endParaRPr lang="en-US" smtClean="0">
              <a:hlinkClick r:id="rId3"/>
            </a:endParaRPr>
          </a:p>
          <a:p>
            <a:endParaRPr lang="en-US" smtClean="0">
              <a:hlinkClick r:id="rId4"/>
            </a:endParaRPr>
          </a:p>
          <a:p>
            <a:r>
              <a:rPr lang="en-US" smtClean="0">
                <a:hlinkClick r:id="rId4"/>
              </a:rPr>
              <a:t>http://www.flickr.com/photos/midnight-digital/3086238863/in/pool-jumping</a:t>
            </a:r>
            <a:r>
              <a:rPr lang="en-US" smtClean="0"/>
              <a:t> </a:t>
            </a:r>
          </a:p>
          <a:p>
            <a:endParaRPr lang="en-US" smtClean="0"/>
          </a:p>
          <a:p>
            <a:pPr eaLnBrk="1" hangingPunct="1">
              <a:spcBef>
                <a:spcPct val="0"/>
              </a:spcBef>
            </a:pPr>
            <a:r>
              <a:rPr lang="en-US" smtClean="0">
                <a:hlinkClick r:id="rId5"/>
              </a:rPr>
              <a:t>http://remoteaccess.typepad.com/remote_access/2006/06/literacy_as_bat.html</a:t>
            </a:r>
            <a:r>
              <a:rPr lang="en-US" smtClean="0"/>
              <a:t> </a:t>
            </a:r>
          </a:p>
        </p:txBody>
      </p:sp>
      <p:sp>
        <p:nvSpPr>
          <p:cNvPr id="4" name="Slide Number Placeholder 3"/>
          <p:cNvSpPr>
            <a:spLocks noGrp="1"/>
          </p:cNvSpPr>
          <p:nvPr>
            <p:ph type="sldNum" sz="quarter" idx="5"/>
          </p:nvPr>
        </p:nvSpPr>
        <p:spPr/>
        <p:txBody>
          <a:bodyPr/>
          <a:lstStyle/>
          <a:p>
            <a:pPr>
              <a:defRPr/>
            </a:pPr>
            <a:fld id="{C8D69567-802E-402D-B39E-B4CCE94F7E61}" type="slidenum">
              <a:rPr lang="en-US" smtClean="0"/>
              <a:pPr>
                <a:defRPr/>
              </a:pPr>
              <a:t>58</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59</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61</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496D65E8-E740-4CD3-8479-F1B7661E048D}" type="slidenum">
              <a:rPr lang="en-US" sz="1300">
                <a:latin typeface="Arial" charset="0"/>
                <a:cs typeface="+mn-cs"/>
              </a:rPr>
              <a:pPr algn="r" defTabSz="966664">
                <a:defRPr/>
              </a:pPr>
              <a:t>65</a:t>
            </a:fld>
            <a:endParaRPr lang="en-US" sz="1300" dirty="0">
              <a:latin typeface="Arial" charset="0"/>
              <a:cs typeface="+mn-cs"/>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p:spPr>
        <p:txBody>
          <a:bodyPr/>
          <a:lstStyle/>
          <a:p>
            <a:pPr eaLnBrk="1" hangingPunct="1"/>
            <a:r>
              <a:rPr lang="en-US" smtClean="0"/>
              <a:t>We can’t be refugees</a:t>
            </a:r>
          </a:p>
          <a:p>
            <a:pPr eaLnBrk="1" hangingPunct="1"/>
            <a:endParaRPr lang="en-US" smtClean="0"/>
          </a:p>
          <a:p>
            <a:pPr eaLnBrk="1" hangingPunct="1"/>
            <a:r>
              <a:rPr lang="en-US" smtClean="0"/>
              <a:t>We have to be honest with ourselves</a:t>
            </a:r>
          </a:p>
          <a:p>
            <a:pPr eaLnBrk="1" hangingPunct="1"/>
            <a:r>
              <a:rPr lang="en-US" smtClean="0"/>
              <a:t> - most teachers and administrators (and professors) are refugees when it comes to most of this</a:t>
            </a:r>
          </a:p>
          <a:p>
            <a:pPr eaLnBrk="1" hangingPunct="1"/>
            <a:r>
              <a:rPr lang="en-US" smtClean="0"/>
              <a:t> - not worth the time investment to learn</a:t>
            </a:r>
          </a:p>
          <a:p>
            <a:pPr eaLnBrk="1" hangingPunct="1"/>
            <a:r>
              <a:rPr lang="en-US" smtClean="0"/>
              <a:t> - satisfied with the status quo</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66</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Since 1950…</a:t>
            </a:r>
          </a:p>
          <a:p>
            <a:pPr>
              <a:defRPr/>
            </a:pPr>
            <a:endParaRPr lang="en-US" dirty="0" smtClean="0"/>
          </a:p>
          <a:p>
            <a:pPr>
              <a:defRPr/>
            </a:pPr>
            <a:r>
              <a:rPr lang="en-US" dirty="0" smtClean="0"/>
              <a:t>agriculture = less than 2%</a:t>
            </a:r>
          </a:p>
          <a:p>
            <a:pPr>
              <a:defRPr/>
            </a:pPr>
            <a:endParaRPr lang="en-US" dirty="0" smtClean="0"/>
          </a:p>
          <a:p>
            <a:pPr>
              <a:defRPr/>
            </a:pPr>
            <a:r>
              <a:rPr lang="en-US" dirty="0" smtClean="0"/>
              <a:t>working = primarily high school diploma, some have a little bit of college - factory workers, construction workers, food service workers, custodians, truck drivers – low levels of education, highly manual labor</a:t>
            </a:r>
          </a:p>
          <a:p>
            <a:pPr>
              <a:defRPr/>
            </a:pPr>
            <a:endParaRPr lang="en-US" dirty="0" smtClean="0"/>
          </a:p>
          <a:p>
            <a:pPr>
              <a:defRPr/>
            </a:pPr>
            <a:r>
              <a:rPr lang="en-US" dirty="0" smtClean="0"/>
              <a:t>service = beauticians, secretaries, paralegals, workers in retail stores, tourism and hotel workers, personal health care assistants</a:t>
            </a:r>
          </a:p>
          <a:p>
            <a:pPr>
              <a:defRPr/>
            </a:pPr>
            <a:endParaRPr lang="en-US" dirty="0" smtClean="0"/>
          </a:p>
          <a:p>
            <a:pPr>
              <a:defRPr/>
            </a:pPr>
            <a:r>
              <a:rPr lang="en-US" dirty="0" smtClean="0"/>
              <a:t>creative = scientists, engineers, technology workers, architects, lawyers, doctors, nurses, K-12 educators, university professors, poets, musicians, and entertainers - from 5% in 1900 to 14% in 1945 to 33% in 2008</a:t>
            </a:r>
          </a:p>
          <a:p>
            <a:pPr>
              <a:defRPr/>
            </a:pPr>
            <a:endParaRPr lang="en-US" dirty="0" smtClean="0"/>
          </a:p>
          <a:p>
            <a:pPr>
              <a:defRPr/>
            </a:pPr>
            <a:r>
              <a:rPr lang="en-US" dirty="0" smtClean="0"/>
              <a:t>2005 – Bill Gates - Today, only one-third of our students graduate from high school ready for college, work, and citizenship. . . . 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10C12E90-8BC6-462D-AA1D-E09446D91E2D}" type="slidenum">
              <a:rPr lang="en-US" smtClean="0"/>
              <a:pPr>
                <a:defRPr/>
              </a:pPr>
              <a:t>14</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noTextEdit="1"/>
          </p:cNvSpPr>
          <p:nvPr>
            <p:ph type="sldImg"/>
          </p:nvPr>
        </p:nvSpPr>
        <p:spPr>
          <a:ln/>
        </p:spPr>
      </p:sp>
      <p:sp>
        <p:nvSpPr>
          <p:cNvPr id="149506" name="Notes Placeholder 2"/>
          <p:cNvSpPr>
            <a:spLocks noGrp="1"/>
          </p:cNvSpPr>
          <p:nvPr>
            <p:ph type="body" idx="1"/>
          </p:nvPr>
        </p:nvSpPr>
        <p:spPr>
          <a:noFill/>
          <a:ln/>
        </p:spPr>
        <p:txBody>
          <a:bodyPr lIns="96626" tIns="48314" rIns="96626" bIns="48314"/>
          <a:lstStyle/>
          <a:p>
            <a:endParaRPr lang="en-US" smtClean="0"/>
          </a:p>
        </p:txBody>
      </p:sp>
      <p:sp>
        <p:nvSpPr>
          <p:cNvPr id="4" name="Slide Number Placeholder 3"/>
          <p:cNvSpPr txBox="1">
            <a:spLocks noGrp="1"/>
          </p:cNvSpPr>
          <p:nvPr/>
        </p:nvSpPr>
        <p:spPr bwMode="auto">
          <a:xfrm>
            <a:off x="4143587" y="9120077"/>
            <a:ext cx="3169920" cy="479487"/>
          </a:xfrm>
          <a:prstGeom prst="rect">
            <a:avLst/>
          </a:prstGeom>
          <a:noFill/>
          <a:ln>
            <a:miter lim="800000"/>
            <a:headEnd/>
            <a:tailEnd/>
          </a:ln>
        </p:spPr>
        <p:txBody>
          <a:bodyPr lIns="96626" tIns="48314" rIns="96626" bIns="48314" anchor="b"/>
          <a:lstStyle/>
          <a:p>
            <a:pPr algn="r" defTabSz="966540">
              <a:defRPr/>
            </a:pPr>
            <a:fld id="{9295BE36-641F-4082-AC37-6F3999BBE5DA}" type="slidenum">
              <a:rPr lang="en-US" sz="1300">
                <a:latin typeface="Arial" charset="0"/>
                <a:cs typeface="+mn-cs"/>
              </a:rPr>
              <a:pPr algn="r" defTabSz="966540">
                <a:defRPr/>
              </a:pPr>
              <a:t>68</a:t>
            </a:fld>
            <a:endParaRPr lang="en-US" sz="1300" dirty="0">
              <a:latin typeface="Arial" charset="0"/>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26" tIns="48314" rIns="96626" bIns="48314" anchor="b"/>
          <a:lstStyle/>
          <a:p>
            <a:pPr algn="r" defTabSz="966540">
              <a:defRPr/>
            </a:pPr>
            <a:fld id="{D8289A28-512F-4545-8828-256448168EB4}" type="slidenum">
              <a:rPr lang="en-US" sz="1300">
                <a:latin typeface="Arial" charset="0"/>
                <a:cs typeface="+mn-cs"/>
              </a:rPr>
              <a:pPr algn="r" defTabSz="966540">
                <a:defRPr/>
              </a:pPr>
              <a:t>69</a:t>
            </a:fld>
            <a:endParaRPr lang="en-US" sz="1300" dirty="0">
              <a:latin typeface="Arial" charset="0"/>
              <a:cs typeface="+mn-cs"/>
            </a:endParaRPr>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p:spPr>
        <p:txBody>
          <a:bodyPr lIns="96626" tIns="48314" rIns="96626" bIns="48314"/>
          <a:lstStyle/>
          <a:p>
            <a:pPr eaLnBrk="1" hangingPunct="1"/>
            <a:r>
              <a:rPr lang="en-US" dirty="0" smtClean="0"/>
              <a:t>URL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15</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a:ln/>
        </p:spPr>
      </p:sp>
      <p:sp>
        <p:nvSpPr>
          <p:cNvPr id="9216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6039142-C34E-4392-B954-7C5877E6F918}" type="slidenum">
              <a:rPr lang="en-US" smtClean="0"/>
              <a:pPr>
                <a:defRPr/>
              </a:pPr>
              <a:t>16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a:ln/>
        </p:spPr>
      </p:sp>
      <p:sp>
        <p:nvSpPr>
          <p:cNvPr id="9421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B9F23AD7-6D4C-4E03-8968-B3A896A58DB2}" type="slidenum">
              <a:rPr lang="en-US" smtClean="0"/>
              <a:pPr>
                <a:defRPr/>
              </a:pPr>
              <a:t>17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7D60B41-784F-45D9-846C-4D9C32E8E0C0}" type="slidenum">
              <a:rPr lang="en-US" smtClean="0"/>
              <a:pPr>
                <a:defRPr/>
              </a:pPr>
              <a:t>18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503"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625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F00331B5-0423-40F0-A3D8-3118A210D5E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E311C9F9-DA35-4410-9FA2-DECDE425AA8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7F25B20D-850C-4569-87BA-02464BAFC94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2D71AA9B-D563-4F62-9F5B-C30AFEAD2A02}"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A4C82397-5C71-49A3-A747-5C676460D69D}"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1D9F6C7E-0923-4E8C-9F67-E80293DB782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A6046325-45A1-41D9-B925-0B4B3569065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76E5BB82-EA3F-4E4B-AB19-91228827217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35A6A867-BEE3-47B8-88AB-17972A7ADFA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51DA3BB4-1152-4932-A3B7-C194788FB3D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3ADA7AFF-A14D-4FC7-9FC0-58EF8EE65F5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382D3254-F955-489A-A65C-7CE07C3076B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910E547B-D0A4-4FAF-8BDA-30040DF3ED3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79"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148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effectLst>
                  <a:outerShdw blurRad="38100" dist="38100" dir="2700000" algn="tl">
                    <a:srgbClr val="000000"/>
                  </a:outerShdw>
                </a:effectLst>
                <a:cs typeface="+mn-cs"/>
              </a:defRPr>
            </a:lvl1pPr>
          </a:lstStyle>
          <a:p>
            <a:pPr>
              <a:defRPr/>
            </a:pPr>
            <a:fld id="{049D57F7-7F2E-4FAE-9222-E36592A293A6}" type="slidenum">
              <a:rPr lang="en-US"/>
              <a:pPr>
                <a:defRPr/>
              </a:pPr>
              <a:t>‹#›</a:t>
            </a:fld>
            <a:endParaRPr lang="en-US"/>
          </a:p>
        </p:txBody>
      </p:sp>
      <p:sp>
        <p:nvSpPr>
          <p:cNvPr id="6148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Microsoft_Office_Excel_97-2003_Worksheet3.xls"/></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2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17.xml"/><Relationship Id="rId4" Type="http://schemas.openxmlformats.org/officeDocument/2006/relationships/image" Target="../media/image26.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18.xml"/><Relationship Id="rId4" Type="http://schemas.openxmlformats.org/officeDocument/2006/relationships/image" Target="../media/image27.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28.jpeg"/></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41.jpeg"/></Relationships>
</file>

<file path=ppt/slides/_rels/slide5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xml"/><Relationship Id="rId1" Type="http://schemas.openxmlformats.org/officeDocument/2006/relationships/tags" Target="../tags/tag29.xml"/><Relationship Id="rId4" Type="http://schemas.openxmlformats.org/officeDocument/2006/relationships/image" Target="../media/image44.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xml"/><Relationship Id="rId1" Type="http://schemas.openxmlformats.org/officeDocument/2006/relationships/tags" Target="../tags/tag31.xml"/><Relationship Id="rId4" Type="http://schemas.openxmlformats.org/officeDocument/2006/relationships/image" Target="../media/image47.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3.jpe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3657" y="6320135"/>
            <a:ext cx="6191118" cy="400110"/>
          </a:xfrm>
          <a:prstGeom prst="rect">
            <a:avLst/>
          </a:prstGeom>
          <a:noFill/>
        </p:spPr>
        <p:txBody>
          <a:bodyPr wrap="none" rtlCol="0">
            <a:spAutoFit/>
          </a:bodyPr>
          <a:lstStyle/>
          <a:p>
            <a:r>
              <a:rPr lang="en-US" sz="1000" dirty="0" smtClean="0">
                <a:solidFill>
                  <a:srgbClr val="0C0C0C"/>
                </a:solidFill>
              </a:rPr>
              <a:t>Iowa Workforce Development. (2009, </a:t>
            </a:r>
            <a:r>
              <a:rPr lang="en-US" sz="1000" dirty="0" smtClean="0">
                <a:solidFill>
                  <a:srgbClr val="0C0C0C"/>
                </a:solidFill>
              </a:rPr>
              <a:t>May). </a:t>
            </a:r>
            <a:r>
              <a:rPr lang="en-US" sz="1000" i="1" dirty="0" smtClean="0">
                <a:solidFill>
                  <a:srgbClr val="0C0C0C"/>
                </a:solidFill>
              </a:rPr>
              <a:t>Iowa Unemployment Rate </a:t>
            </a:r>
            <a:r>
              <a:rPr lang="en-US" sz="1000" i="1" dirty="0" smtClean="0">
                <a:solidFill>
                  <a:srgbClr val="0C0C0C"/>
                </a:solidFill>
              </a:rPr>
              <a:t>Drops to 5.1 </a:t>
            </a:r>
            <a:r>
              <a:rPr lang="en-US" sz="1000" i="1" dirty="0" smtClean="0">
                <a:solidFill>
                  <a:srgbClr val="0C0C0C"/>
                </a:solidFill>
              </a:rPr>
              <a:t>Percent.</a:t>
            </a:r>
            <a:br>
              <a:rPr lang="en-US" sz="1000" i="1" dirty="0" smtClean="0">
                <a:solidFill>
                  <a:srgbClr val="0C0C0C"/>
                </a:solidFill>
              </a:rPr>
            </a:br>
            <a:r>
              <a:rPr lang="en-US" sz="1000" dirty="0" smtClean="0">
                <a:solidFill>
                  <a:srgbClr val="0C0C0C"/>
                </a:solidFill>
              </a:rPr>
              <a:t>www.iowaworkforce.org/news/XcNewsPlus.asp?cmd=view&amp;articleid=81 </a:t>
            </a:r>
            <a:endParaRPr lang="en-US" sz="1000" dirty="0">
              <a:solidFill>
                <a:srgbClr val="0C0C0C"/>
              </a:solidFill>
            </a:endParaRPr>
          </a:p>
        </p:txBody>
      </p:sp>
      <p:pic>
        <p:nvPicPr>
          <p:cNvPr id="6" name="Picture 5" descr="apr09b.png"/>
          <p:cNvPicPr>
            <a:picLocks noChangeAspect="1"/>
          </p:cNvPicPr>
          <p:nvPr/>
        </p:nvPicPr>
        <p:blipFill>
          <a:blip r:embed="rId2"/>
          <a:stretch>
            <a:fillRect/>
          </a:stretch>
        </p:blipFill>
        <p:spPr>
          <a:xfrm>
            <a:off x="0" y="1340069"/>
            <a:ext cx="9144000" cy="4177862"/>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3657" y="6320135"/>
            <a:ext cx="6191118" cy="400110"/>
          </a:xfrm>
          <a:prstGeom prst="rect">
            <a:avLst/>
          </a:prstGeom>
          <a:noFill/>
        </p:spPr>
        <p:txBody>
          <a:bodyPr wrap="none" rtlCol="0">
            <a:spAutoFit/>
          </a:bodyPr>
          <a:lstStyle/>
          <a:p>
            <a:r>
              <a:rPr lang="en-US" sz="1000" dirty="0" smtClean="0">
                <a:solidFill>
                  <a:srgbClr val="0C0C0C"/>
                </a:solidFill>
              </a:rPr>
              <a:t>Iowa Workforce Development. (2009, </a:t>
            </a:r>
            <a:r>
              <a:rPr lang="en-US" sz="1000" dirty="0" smtClean="0">
                <a:solidFill>
                  <a:srgbClr val="0C0C0C"/>
                </a:solidFill>
              </a:rPr>
              <a:t>May). </a:t>
            </a:r>
            <a:r>
              <a:rPr lang="en-US" sz="1000" i="1" dirty="0" smtClean="0">
                <a:solidFill>
                  <a:srgbClr val="0C0C0C"/>
                </a:solidFill>
              </a:rPr>
              <a:t>Iowa Unemployment Rate </a:t>
            </a:r>
            <a:r>
              <a:rPr lang="en-US" sz="1000" i="1" dirty="0" smtClean="0">
                <a:solidFill>
                  <a:srgbClr val="0C0C0C"/>
                </a:solidFill>
              </a:rPr>
              <a:t>Drops to 5.1 </a:t>
            </a:r>
            <a:r>
              <a:rPr lang="en-US" sz="1000" i="1" dirty="0" smtClean="0">
                <a:solidFill>
                  <a:srgbClr val="0C0C0C"/>
                </a:solidFill>
              </a:rPr>
              <a:t>Percent.</a:t>
            </a:r>
            <a:br>
              <a:rPr lang="en-US" sz="1000" i="1" dirty="0" smtClean="0">
                <a:solidFill>
                  <a:srgbClr val="0C0C0C"/>
                </a:solidFill>
              </a:rPr>
            </a:br>
            <a:r>
              <a:rPr lang="en-US" sz="1000" dirty="0" smtClean="0">
                <a:solidFill>
                  <a:srgbClr val="0C0C0C"/>
                </a:solidFill>
              </a:rPr>
              <a:t>www.iowaworkforce.org/news/XcNewsPlus.asp?cmd=view&amp;articleid=81 </a:t>
            </a:r>
            <a:endParaRPr lang="en-US" sz="1000" dirty="0">
              <a:solidFill>
                <a:srgbClr val="0C0C0C"/>
              </a:solidFill>
            </a:endParaRPr>
          </a:p>
        </p:txBody>
      </p:sp>
      <p:pic>
        <p:nvPicPr>
          <p:cNvPr id="5" name="Picture 4" descr="apr09c.png"/>
          <p:cNvPicPr>
            <a:picLocks noChangeAspect="1"/>
          </p:cNvPicPr>
          <p:nvPr/>
        </p:nvPicPr>
        <p:blipFill>
          <a:blip r:embed="rId2"/>
          <a:stretch>
            <a:fillRect/>
          </a:stretch>
        </p:blipFill>
        <p:spPr>
          <a:xfrm>
            <a:off x="0" y="1340069"/>
            <a:ext cx="9144000" cy="4177862"/>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945" name="Chart 1"/>
          <p:cNvGraphicFramePr>
            <a:graphicFrameLocks/>
          </p:cNvGraphicFramePr>
          <p:nvPr/>
        </p:nvGraphicFramePr>
        <p:xfrm>
          <a:off x="0" y="228600"/>
          <a:ext cx="9144000" cy="5943600"/>
        </p:xfrm>
        <a:graphic>
          <a:graphicData uri="http://schemas.openxmlformats.org/presentationml/2006/ole">
            <p:oleObj spid="_x0000_s82945" name="Worksheet" r:id="rId4" imgW="9144793" imgH="5944115" progId="Excel.Sheet.8">
              <p:embed/>
            </p:oleObj>
          </a:graphicData>
        </a:graphic>
      </p:graphicFrame>
      <p:sp>
        <p:nvSpPr>
          <p:cNvPr id="82946" name="TextBox 1"/>
          <p:cNvSpPr txBox="1">
            <a:spLocks noChangeArrowheads="1"/>
          </p:cNvSpPr>
          <p:nvPr/>
        </p:nvSpPr>
        <p:spPr bwMode="auto">
          <a:xfrm>
            <a:off x="1905000" y="381000"/>
            <a:ext cx="2971800" cy="1219200"/>
          </a:xfrm>
          <a:prstGeom prst="rect">
            <a:avLst/>
          </a:prstGeom>
          <a:noFill/>
          <a:ln w="9525">
            <a:noFill/>
            <a:miter lim="800000"/>
            <a:headEnd/>
            <a:tailEnd/>
          </a:ln>
        </p:spPr>
        <p:txBody>
          <a:bodyPr wrap="none"/>
          <a:lstStyle/>
          <a:p>
            <a:pPr algn="ctr"/>
            <a:r>
              <a:rPr lang="en-US">
                <a:solidFill>
                  <a:srgbClr val="0070C0"/>
                </a:solidFill>
                <a:latin typeface="Impact" pitchFamily="34" charset="0"/>
              </a:rPr>
              <a:t>Percentile change in </a:t>
            </a:r>
            <a:br>
              <a:rPr lang="en-US">
                <a:solidFill>
                  <a:srgbClr val="0070C0"/>
                </a:solidFill>
                <a:latin typeface="Impact" pitchFamily="34" charset="0"/>
              </a:rPr>
            </a:br>
            <a:r>
              <a:rPr lang="en-US">
                <a:solidFill>
                  <a:srgbClr val="0070C0"/>
                </a:solidFill>
                <a:latin typeface="Impact" pitchFamily="34" charset="0"/>
              </a:rPr>
              <a:t>importance of task type </a:t>
            </a:r>
            <a:br>
              <a:rPr lang="en-US">
                <a:solidFill>
                  <a:srgbClr val="0070C0"/>
                </a:solidFill>
                <a:latin typeface="Impact" pitchFamily="34" charset="0"/>
              </a:rPr>
            </a:br>
            <a:r>
              <a:rPr lang="en-US">
                <a:solidFill>
                  <a:srgbClr val="0070C0"/>
                </a:solidFill>
                <a:latin typeface="Impact" pitchFamily="34" charset="0"/>
              </a:rPr>
              <a:t>in U.S. economy</a:t>
            </a:r>
            <a:endParaRPr lang="en-US"/>
          </a:p>
        </p:txBody>
      </p:sp>
      <p:sp>
        <p:nvSpPr>
          <p:cNvPr id="4" name="TextBox 3"/>
          <p:cNvSpPr txBox="1"/>
          <p:nvPr/>
        </p:nvSpPr>
        <p:spPr>
          <a:xfrm>
            <a:off x="846138" y="6324600"/>
            <a:ext cx="7451725" cy="461963"/>
          </a:xfrm>
          <a:prstGeom prst="rect">
            <a:avLst/>
          </a:prstGeom>
          <a:noFill/>
        </p:spPr>
        <p:txBody>
          <a:bodyPr wrap="none">
            <a:spAutoFit/>
          </a:bodyPr>
          <a:lstStyle/>
          <a:p>
            <a:pPr>
              <a:defRPr/>
            </a:pPr>
            <a:r>
              <a:rPr lang="en-US" sz="1200" dirty="0" err="1">
                <a:solidFill>
                  <a:schemeClr val="accent5">
                    <a:lumMod val="75000"/>
                  </a:schemeClr>
                </a:solidFill>
              </a:rPr>
              <a:t>Autor</a:t>
            </a:r>
            <a:r>
              <a:rPr lang="en-US" sz="1200" dirty="0">
                <a:solidFill>
                  <a:schemeClr val="accent5">
                    <a:lumMod val="75000"/>
                  </a:schemeClr>
                </a:solidFill>
              </a:rPr>
              <a:t>, D., Levy, F., &amp; </a:t>
            </a:r>
            <a:r>
              <a:rPr lang="en-US" sz="1200" dirty="0" err="1">
                <a:solidFill>
                  <a:schemeClr val="accent5">
                    <a:lumMod val="75000"/>
                  </a:schemeClr>
                </a:solidFill>
              </a:rPr>
              <a:t>Murnane</a:t>
            </a:r>
            <a:r>
              <a:rPr lang="en-US" sz="1200" dirty="0">
                <a:solidFill>
                  <a:schemeClr val="accent5">
                    <a:lumMod val="75000"/>
                  </a:schemeClr>
                </a:solidFill>
              </a:rPr>
              <a:t>, R. J. (2003). The skill content of recent technological change: </a:t>
            </a:r>
            <a:br>
              <a:rPr lang="en-US" sz="1200" dirty="0">
                <a:solidFill>
                  <a:schemeClr val="accent5">
                    <a:lumMod val="75000"/>
                  </a:schemeClr>
                </a:solidFill>
              </a:rPr>
            </a:br>
            <a:r>
              <a:rPr lang="en-US" sz="1200" dirty="0">
                <a:solidFill>
                  <a:schemeClr val="accent5">
                    <a:lumMod val="75000"/>
                  </a:schemeClr>
                </a:solidFill>
              </a:rPr>
              <a:t>An empirical exploration. </a:t>
            </a:r>
            <a:r>
              <a:rPr lang="en-US" sz="1200" i="1" dirty="0">
                <a:solidFill>
                  <a:schemeClr val="accent5">
                    <a:lumMod val="75000"/>
                  </a:schemeClr>
                </a:solidFill>
              </a:rPr>
              <a:t>Quarterly Journal of Economics 188</a:t>
            </a:r>
            <a:r>
              <a:rPr lang="en-US" sz="1200" dirty="0">
                <a:solidFill>
                  <a:schemeClr val="accent5">
                    <a:lumMod val="75000"/>
                  </a:schemeClr>
                </a:solidFill>
              </a:rPr>
              <a:t>, 4. [updated, D. </a:t>
            </a:r>
            <a:r>
              <a:rPr lang="en-US" sz="1200" dirty="0" err="1">
                <a:solidFill>
                  <a:schemeClr val="accent5">
                    <a:lumMod val="75000"/>
                  </a:schemeClr>
                </a:solidFill>
              </a:rPr>
              <a:t>Autor</a:t>
            </a:r>
            <a:r>
              <a:rPr lang="en-US" sz="1200" dirty="0">
                <a:solidFill>
                  <a:schemeClr val="accent5">
                    <a:lumMod val="75000"/>
                  </a:schemeClr>
                </a:solidFill>
              </a:rPr>
              <a:t>, 2008]</a:t>
            </a:r>
          </a:p>
        </p:txBody>
      </p:sp>
      <p:sp>
        <p:nvSpPr>
          <p:cNvPr id="82948" name="TextBox 4"/>
          <p:cNvSpPr txBox="1">
            <a:spLocks noChangeArrowheads="1"/>
          </p:cNvSpPr>
          <p:nvPr/>
        </p:nvSpPr>
        <p:spPr bwMode="auto">
          <a:xfrm rot="-1705438">
            <a:off x="6640513" y="1069975"/>
            <a:ext cx="1246187" cy="400050"/>
          </a:xfrm>
          <a:prstGeom prst="rect">
            <a:avLst/>
          </a:prstGeom>
          <a:noFill/>
          <a:ln w="9525">
            <a:noFill/>
            <a:miter lim="800000"/>
            <a:headEnd/>
            <a:tailEnd/>
          </a:ln>
        </p:spPr>
        <p:txBody>
          <a:bodyPr wrap="none">
            <a:spAutoFit/>
          </a:bodyPr>
          <a:lstStyle/>
          <a:p>
            <a:r>
              <a:rPr lang="en-US" sz="2000">
                <a:solidFill>
                  <a:srgbClr val="00B050"/>
                </a:solidFill>
              </a:rPr>
              <a:t>Abstract</a:t>
            </a:r>
          </a:p>
        </p:txBody>
      </p:sp>
      <p:sp>
        <p:nvSpPr>
          <p:cNvPr id="82949" name="TextBox 5"/>
          <p:cNvSpPr txBox="1">
            <a:spLocks noChangeArrowheads="1"/>
          </p:cNvSpPr>
          <p:nvPr/>
        </p:nvSpPr>
        <p:spPr bwMode="auto">
          <a:xfrm rot="2182383">
            <a:off x="6559550" y="3962400"/>
            <a:ext cx="1158875" cy="400050"/>
          </a:xfrm>
          <a:prstGeom prst="rect">
            <a:avLst/>
          </a:prstGeom>
          <a:noFill/>
          <a:ln w="9525">
            <a:noFill/>
            <a:miter lim="800000"/>
            <a:headEnd/>
            <a:tailEnd/>
          </a:ln>
        </p:spPr>
        <p:txBody>
          <a:bodyPr wrap="none">
            <a:spAutoFit/>
          </a:bodyPr>
          <a:lstStyle/>
          <a:p>
            <a:r>
              <a:rPr lang="en-US" sz="2000">
                <a:solidFill>
                  <a:srgbClr val="FFFF00"/>
                </a:solidFill>
              </a:rPr>
              <a:t>Routine</a:t>
            </a:r>
          </a:p>
        </p:txBody>
      </p:sp>
      <p:sp>
        <p:nvSpPr>
          <p:cNvPr id="82950" name="TextBox 6"/>
          <p:cNvSpPr txBox="1">
            <a:spLocks noChangeArrowheads="1"/>
          </p:cNvSpPr>
          <p:nvPr/>
        </p:nvSpPr>
        <p:spPr bwMode="auto">
          <a:xfrm rot="160345">
            <a:off x="6889750" y="4749800"/>
            <a:ext cx="1103313" cy="400050"/>
          </a:xfrm>
          <a:prstGeom prst="rect">
            <a:avLst/>
          </a:prstGeom>
          <a:noFill/>
          <a:ln w="9525">
            <a:noFill/>
            <a:miter lim="800000"/>
            <a:headEnd/>
            <a:tailEnd/>
          </a:ln>
        </p:spPr>
        <p:txBody>
          <a:bodyPr wrap="none">
            <a:spAutoFit/>
          </a:bodyPr>
          <a:lstStyle/>
          <a:p>
            <a:r>
              <a:rPr lang="en-US" sz="2000">
                <a:solidFill>
                  <a:srgbClr val="FF0000"/>
                </a:solidFill>
              </a:rPr>
              <a:t>Manual</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533400" y="1371600"/>
          <a:ext cx="79248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84994" name="TextBox 5"/>
          <p:cNvSpPr txBox="1">
            <a:spLocks noChangeArrowheads="1"/>
          </p:cNvSpPr>
          <p:nvPr/>
        </p:nvSpPr>
        <p:spPr bwMode="auto">
          <a:xfrm>
            <a:off x="609600" y="204788"/>
            <a:ext cx="8212138" cy="938212"/>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
        <p:nvSpPr>
          <p:cNvPr id="4" name="TextBox 3"/>
          <p:cNvSpPr txBox="1"/>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graphicEl>
                                              <a:chart seriesIdx="0" categoryIdx="-4" bldStep="series"/>
                                            </p:graphicEl>
                                          </p:spTgt>
                                        </p:tgtEl>
                                        <p:attrNameLst>
                                          <p:attrName>style.visibility</p:attrName>
                                        </p:attrNameLst>
                                      </p:cBhvr>
                                      <p:to>
                                        <p:strVal val="visible"/>
                                      </p:to>
                                    </p:set>
                                    <p:anim calcmode="lin" valueType="num">
                                      <p:cBhvr additive="base">
                                        <p:cTn id="11" dur="500" fill="hold"/>
                                        <p:tgtEl>
                                          <p:spTgt spid="5">
                                            <p:graphicEl>
                                              <a:chart seriesIdx="0" categoryIdx="-4" bldStep="series"/>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graphicEl>
                                              <a:chart seriesIdx="0"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graphicEl>
                                              <a:chart seriesIdx="1" categoryIdx="-4" bldStep="series"/>
                                            </p:graphicEl>
                                          </p:spTgt>
                                        </p:tgtEl>
                                        <p:attrNameLst>
                                          <p:attrName>style.visibility</p:attrName>
                                        </p:attrNameLst>
                                      </p:cBhvr>
                                      <p:to>
                                        <p:strVal val="visible"/>
                                      </p:to>
                                    </p:set>
                                    <p:anim calcmode="lin" valueType="num">
                                      <p:cBhvr additive="base">
                                        <p:cTn id="17" dur="500" fill="hold"/>
                                        <p:tgtEl>
                                          <p:spTgt spid="5">
                                            <p:graphicEl>
                                              <a:chart seriesIdx="1" categoryIdx="-4" bldStep="series"/>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graphicEl>
                                              <a:chart seriesIdx="1"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graphicEl>
                                              <a:chart seriesIdx="2" categoryIdx="-4" bldStep="series"/>
                                            </p:graphicEl>
                                          </p:spTgt>
                                        </p:tgtEl>
                                        <p:attrNameLst>
                                          <p:attrName>style.visibility</p:attrName>
                                        </p:attrNameLst>
                                      </p:cBhvr>
                                      <p:to>
                                        <p:strVal val="visible"/>
                                      </p:to>
                                    </p:set>
                                    <p:anim calcmode="lin" valueType="num">
                                      <p:cBhvr additive="base">
                                        <p:cTn id="23" dur="500" fill="hold"/>
                                        <p:tgtEl>
                                          <p:spTgt spid="5">
                                            <p:graphicEl>
                                              <a:chart seriesIdx="2" categoryIdx="-4" bldStep="series"/>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graphicEl>
                                              <a:chart seriesIdx="2"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graphicEl>
                                              <a:chart seriesIdx="3" categoryIdx="-4" bldStep="series"/>
                                            </p:graphicEl>
                                          </p:spTgt>
                                        </p:tgtEl>
                                        <p:attrNameLst>
                                          <p:attrName>style.visibility</p:attrName>
                                        </p:attrNameLst>
                                      </p:cBhvr>
                                      <p:to>
                                        <p:strVal val="visible"/>
                                      </p:to>
                                    </p:set>
                                    <p:anim calcmode="lin" valueType="num">
                                      <p:cBhvr additive="base">
                                        <p:cTn id="29" dur="500" fill="hold"/>
                                        <p:tgtEl>
                                          <p:spTgt spid="5">
                                            <p:graphicEl>
                                              <a:chart seriesIdx="3" categoryIdx="-4" bldStep="series"/>
                                            </p:graphic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graphicEl>
                                              <a:chart seriesIdx="3"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7041" name="Chart 4"/>
          <p:cNvGraphicFramePr>
            <a:graphicFrameLocks/>
          </p:cNvGraphicFramePr>
          <p:nvPr/>
        </p:nvGraphicFramePr>
        <p:xfrm>
          <a:off x="533400" y="1676400"/>
          <a:ext cx="8077200" cy="5181600"/>
        </p:xfrm>
        <a:graphic>
          <a:graphicData uri="http://schemas.openxmlformats.org/presentationml/2006/ole">
            <p:oleObj spid="_x0000_s87041" r:id="rId4" imgW="8077900" imgH="5182049" progId="Excel.Sheet.8">
              <p:embed/>
            </p:oleObj>
          </a:graphicData>
        </a:graphic>
      </p:graphicFrame>
      <p:sp>
        <p:nvSpPr>
          <p:cNvPr id="87042" name="TextBox 5"/>
          <p:cNvSpPr txBox="1">
            <a:spLocks noChangeArrowheads="1"/>
          </p:cNvSpPr>
          <p:nvPr/>
        </p:nvSpPr>
        <p:spPr bwMode="auto">
          <a:xfrm>
            <a:off x="609600" y="381000"/>
            <a:ext cx="8212138" cy="938213"/>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990600" lvl="1" indent="-533400" eaLnBrk="1" hangingPunct="1">
              <a:buClr>
                <a:srgbClr val="00B050"/>
              </a:buClr>
              <a:buFontTx/>
              <a:buAutoNum type="arabicPeriod"/>
              <a:defRPr/>
            </a:pPr>
            <a:r>
              <a:rPr lang="en-US" sz="4000" dirty="0" smtClean="0">
                <a:solidFill>
                  <a:srgbClr val="00B050"/>
                </a:solidFill>
                <a:effectLst/>
                <a:latin typeface="Impact" pitchFamily="34" charset="0"/>
              </a:rPr>
              <a:t>Can someone overseas </a:t>
            </a:r>
            <a:br>
              <a:rPr lang="en-US" sz="4000" dirty="0" smtClean="0">
                <a:solidFill>
                  <a:srgbClr val="00B050"/>
                </a:solidFill>
                <a:effectLst/>
                <a:latin typeface="Impact" pitchFamily="34" charset="0"/>
              </a:rPr>
            </a:br>
            <a:r>
              <a:rPr lang="en-US" sz="4000" dirty="0" smtClean="0">
                <a:solidFill>
                  <a:srgbClr val="00B050"/>
                </a:solidFill>
                <a:effectLst/>
                <a:latin typeface="Impact" pitchFamily="34" charset="0"/>
              </a:rPr>
              <a:t>do it cheaper?</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a:defRPr/>
            </a:pPr>
            <a:r>
              <a:rPr lang="en-US" sz="4000" dirty="0" smtClean="0">
                <a:solidFill>
                  <a:srgbClr val="CC00FF"/>
                </a:solidFill>
                <a:effectLst/>
                <a:latin typeface="Impact" pitchFamily="34" charset="0"/>
              </a:rPr>
              <a:t>Can a computer </a:t>
            </a:r>
            <a:br>
              <a:rPr lang="en-US" sz="4000" dirty="0" smtClean="0">
                <a:solidFill>
                  <a:srgbClr val="CC00FF"/>
                </a:solidFill>
                <a:effectLst/>
                <a:latin typeface="Impact" pitchFamily="34" charset="0"/>
              </a:rPr>
            </a:br>
            <a:r>
              <a:rPr lang="en-US" sz="4000" dirty="0" smtClean="0">
                <a:solidFill>
                  <a:srgbClr val="CC00FF"/>
                </a:solidFill>
                <a:effectLst/>
                <a:latin typeface="Impact" pitchFamily="34" charset="0"/>
              </a:rPr>
              <a:t>do it faster?</a:t>
            </a:r>
            <a:br>
              <a:rPr lang="en-US" sz="4000" dirty="0" smtClean="0">
                <a:solidFill>
                  <a:srgbClr val="CC00FF"/>
                </a:solidFill>
                <a:effectLst/>
                <a:latin typeface="Impact" pitchFamily="34" charset="0"/>
              </a:rPr>
            </a:br>
            <a:endParaRPr lang="en-US" sz="4000" dirty="0" smtClean="0">
              <a:solidFill>
                <a:srgbClr val="CC00FF"/>
              </a:solidFill>
              <a:effectLst/>
              <a:latin typeface="Impact" pitchFamily="34" charset="0"/>
            </a:endParaRPr>
          </a:p>
          <a:p>
            <a:pPr marL="990600" lvl="1" indent="-533400" eaLnBrk="1" hangingPunct="1">
              <a:buClr>
                <a:srgbClr val="00B0F0"/>
              </a:buClr>
              <a:buFontTx/>
              <a:buAutoNum type="arabicPeriod"/>
              <a:defRPr/>
            </a:pPr>
            <a:r>
              <a:rPr lang="en-US" sz="4000" dirty="0" smtClean="0">
                <a:solidFill>
                  <a:schemeClr val="bg1">
                    <a:lumMod val="60000"/>
                    <a:lumOff val="40000"/>
                  </a:schemeClr>
                </a:solidFill>
                <a:effectLst/>
                <a:latin typeface="Impact" pitchFamily="34" charset="0"/>
              </a:rPr>
              <a:t>Is what </a:t>
            </a:r>
            <a:r>
              <a:rPr lang="en-US" sz="4000" dirty="0" smtClean="0">
                <a:solidFill>
                  <a:schemeClr val="bg1">
                    <a:lumMod val="60000"/>
                    <a:lumOff val="40000"/>
                  </a:schemeClr>
                </a:solidFill>
                <a:effectLst/>
                <a:latin typeface="Impact" pitchFamily="34" charset="0"/>
              </a:rPr>
              <a:t>we’re</a:t>
            </a:r>
            <a:r>
              <a:rPr lang="en-US" sz="4000" dirty="0" smtClean="0">
                <a:solidFill>
                  <a:schemeClr val="bg1">
                    <a:lumMod val="60000"/>
                    <a:lumOff val="40000"/>
                  </a:schemeClr>
                </a:solidFill>
                <a:effectLst/>
                <a:latin typeface="Impact" pitchFamily="34" charset="0"/>
              </a:rPr>
              <a:t> </a:t>
            </a:r>
            <a:r>
              <a:rPr lang="en-US" sz="4000" dirty="0" smtClean="0">
                <a:solidFill>
                  <a:schemeClr val="bg1">
                    <a:lumMod val="60000"/>
                    <a:lumOff val="40000"/>
                  </a:schemeClr>
                </a:solidFill>
                <a:effectLst/>
                <a:latin typeface="Impact" pitchFamily="34" charset="0"/>
              </a:rPr>
              <a:t>offering in demand </a:t>
            </a:r>
            <a:br>
              <a:rPr lang="en-US" sz="4000" dirty="0" smtClean="0">
                <a:solidFill>
                  <a:schemeClr val="bg1">
                    <a:lumMod val="60000"/>
                    <a:lumOff val="40000"/>
                  </a:schemeClr>
                </a:solidFill>
                <a:effectLst/>
                <a:latin typeface="Impact" pitchFamily="34" charset="0"/>
              </a:rPr>
            </a:br>
            <a:r>
              <a:rPr lang="en-US" sz="4000" dirty="0" smtClean="0">
                <a:solidFill>
                  <a:schemeClr val="bg1">
                    <a:lumMod val="60000"/>
                    <a:lumOff val="40000"/>
                  </a:schemeClr>
                </a:solidFill>
                <a:effectLst/>
                <a:latin typeface="Impact" pitchFamily="34" charset="0"/>
              </a:rPr>
              <a:t>in an age of abundance?</a:t>
            </a:r>
          </a:p>
        </p:txBody>
      </p:sp>
    </p:spTree>
    <p:custDataLst>
      <p:tags r:id="rId1"/>
    </p:custData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 descr="Shanghai.jpg"/>
          <p:cNvPicPr>
            <a:picLocks noChangeAspect="1"/>
          </p:cNvPicPr>
          <p:nvPr/>
        </p:nvPicPr>
        <p:blipFill>
          <a:blip r:embed="rId3"/>
          <a:srcRect/>
          <a:stretch>
            <a:fillRect/>
          </a:stretch>
        </p:blipFill>
        <p:spPr bwMode="auto">
          <a:xfrm>
            <a:off x="-533400" y="0"/>
            <a:ext cx="105441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1" descr="wipro2.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ctrTitle" sz="quarter"/>
          </p:nvPr>
        </p:nvSpPr>
        <p:spPr>
          <a:xfrm>
            <a:off x="685800" y="2560638"/>
            <a:ext cx="7772400" cy="1736725"/>
          </a:xfrm>
        </p:spPr>
        <p:txBody>
          <a:bodyPr/>
          <a:lstStyle/>
          <a:p>
            <a:pPr algn="l"/>
            <a:r>
              <a:rPr lang="en-US" sz="9600" smtClean="0">
                <a:solidFill>
                  <a:srgbClr val="5CB9E7"/>
                </a:solidFill>
                <a:effectLst/>
                <a:latin typeface="Arial Black" pitchFamily="34" charset="0"/>
              </a:rPr>
              <a:t>2.5 billion</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2006 - NCASW - Tough Choices or Tough Times 02"/>
          <p:cNvPicPr>
            <a:picLocks noChangeAspect="1" noChangeArrowheads="1"/>
          </p:cNvPicPr>
          <p:nvPr/>
        </p:nvPicPr>
        <p:blipFill>
          <a:blip r:embed="rId4"/>
          <a:srcRect/>
          <a:stretch>
            <a:fillRect/>
          </a:stretch>
        </p:blipFill>
        <p:spPr bwMode="auto">
          <a:xfrm>
            <a:off x="2284413" y="1243013"/>
            <a:ext cx="4575175" cy="43719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
        <p:cNvGrpSpPr/>
        <p:nvPr/>
      </p:nvGrpSpPr>
      <p:grpSpPr>
        <a:xfrm>
          <a:off x="0" y="0"/>
          <a:ext cx="0" cy="0"/>
          <a:chOff x="0" y="0"/>
          <a:chExt cx="0" cy="0"/>
        </a:xfrm>
      </p:grpSpPr>
      <p:pic>
        <p:nvPicPr>
          <p:cNvPr id="240642" name="Picture 2" descr="C:\Users\Scott\AppData\Local\Microsoft\Windows\Temporary Internet Files\Content.IE5\XKT7UR3Y\MPj04285700000[1].jpg"/>
          <p:cNvPicPr>
            <a:picLocks noChangeAspect="1" noChangeArrowheads="1"/>
          </p:cNvPicPr>
          <p:nvPr/>
        </p:nvPicPr>
        <p:blipFill>
          <a:blip r:embed="rId3"/>
          <a:srcRect/>
          <a:stretch>
            <a:fillRect/>
          </a:stretch>
        </p:blipFill>
        <p:spPr bwMode="auto">
          <a:xfrm>
            <a:off x="4824413" y="3810000"/>
            <a:ext cx="4319587" cy="5556250"/>
          </a:xfrm>
          <a:prstGeom prst="rect">
            <a:avLst/>
          </a:prstGeom>
          <a:solidFill>
            <a:schemeClr val="accent4">
              <a:lumMod val="10000"/>
            </a:schemeClr>
          </a:solidFill>
        </p:spPr>
      </p:pic>
      <p:sp>
        <p:nvSpPr>
          <p:cNvPr id="23555" name="TextBox 10"/>
          <p:cNvSpPr txBox="1">
            <a:spLocks noChangeArrowheads="1"/>
          </p:cNvSpPr>
          <p:nvPr/>
        </p:nvSpPr>
        <p:spPr bwMode="auto">
          <a:xfrm>
            <a:off x="1317625" y="304800"/>
            <a:ext cx="7497763" cy="2308324"/>
          </a:xfrm>
          <a:prstGeom prst="rect">
            <a:avLst/>
          </a:prstGeom>
          <a:noFill/>
          <a:ln w="9525">
            <a:noFill/>
            <a:miter lim="800000"/>
            <a:headEnd/>
            <a:tailEnd/>
          </a:ln>
        </p:spPr>
        <p:txBody>
          <a:bodyPr>
            <a:spAutoFit/>
          </a:bodyPr>
          <a:lstStyle/>
          <a:p>
            <a:pPr algn="r"/>
            <a:r>
              <a:rPr lang="en-US" sz="4800" b="1" dirty="0" smtClean="0">
                <a:latin typeface="Arial" charset="0"/>
              </a:rPr>
              <a:t>Helping Iowa schools</a:t>
            </a:r>
            <a:br>
              <a:rPr lang="en-US" sz="4800" b="1" dirty="0" smtClean="0">
                <a:latin typeface="Arial" charset="0"/>
              </a:rPr>
            </a:br>
            <a:r>
              <a:rPr lang="en-US" sz="4800" b="1" dirty="0" smtClean="0">
                <a:latin typeface="Arial" charset="0"/>
              </a:rPr>
              <a:t>transition into the</a:t>
            </a:r>
          </a:p>
          <a:p>
            <a:pPr algn="r"/>
            <a:r>
              <a:rPr lang="en-US" sz="4800" b="1" dirty="0" smtClean="0">
                <a:solidFill>
                  <a:srgbClr val="FFC000"/>
                </a:solidFill>
                <a:latin typeface="Arial" charset="0"/>
              </a:rPr>
              <a:t>digital, global age</a:t>
            </a:r>
            <a:endParaRPr lang="en-US" sz="4800" b="1" dirty="0">
              <a:solidFill>
                <a:srgbClr val="FFC000"/>
              </a:solidFill>
              <a:latin typeface="Arial" charset="0"/>
            </a:endParaRPr>
          </a:p>
        </p:txBody>
      </p:sp>
      <p:sp>
        <p:nvSpPr>
          <p:cNvPr id="23558" name="TextBox 19"/>
          <p:cNvSpPr txBox="1">
            <a:spLocks noChangeArrowheads="1"/>
          </p:cNvSpPr>
          <p:nvPr/>
        </p:nvSpPr>
        <p:spPr bwMode="auto">
          <a:xfrm>
            <a:off x="228600" y="6019800"/>
            <a:ext cx="2286000" cy="646113"/>
          </a:xfrm>
          <a:prstGeom prst="rect">
            <a:avLst/>
          </a:prstGeom>
          <a:noFill/>
          <a:ln w="9525">
            <a:noFill/>
            <a:miter lim="800000"/>
            <a:headEnd/>
            <a:tailEnd/>
          </a:ln>
        </p:spPr>
        <p:txBody>
          <a:bodyPr>
            <a:spAutoFit/>
          </a:bodyPr>
          <a:lstStyle/>
          <a:p>
            <a:r>
              <a:rPr lang="en-US" sz="1800"/>
              <a:t>Dr. Scott McLeod</a:t>
            </a:r>
          </a:p>
          <a:p>
            <a:r>
              <a:rPr lang="en-US" sz="1800"/>
              <a:t>CASTLE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01" name="Chart 4"/>
          <p:cNvGraphicFramePr>
            <a:graphicFrameLocks/>
          </p:cNvGraphicFramePr>
          <p:nvPr/>
        </p:nvGraphicFramePr>
        <p:xfrm>
          <a:off x="533400" y="1676400"/>
          <a:ext cx="8077200" cy="5181600"/>
        </p:xfrm>
        <a:graphic>
          <a:graphicData uri="http://schemas.openxmlformats.org/presentationml/2006/ole">
            <p:oleObj spid="_x0000_s102401" r:id="rId4" imgW="8077900" imgH="5182049" progId="Excel.Sheet.8">
              <p:embed/>
            </p:oleObj>
          </a:graphicData>
        </a:graphic>
      </p:graphicFrame>
      <p:sp>
        <p:nvSpPr>
          <p:cNvPr id="102402" name="TextBox 5"/>
          <p:cNvSpPr txBox="1">
            <a:spLocks noChangeArrowheads="1"/>
          </p:cNvSpPr>
          <p:nvPr/>
        </p:nvSpPr>
        <p:spPr bwMode="auto">
          <a:xfrm>
            <a:off x="609600" y="381000"/>
            <a:ext cx="7750175" cy="938213"/>
          </a:xfrm>
          <a:prstGeom prst="rect">
            <a:avLst/>
          </a:prstGeom>
          <a:noFill/>
          <a:ln w="9525">
            <a:noFill/>
            <a:miter lim="800000"/>
            <a:headEnd/>
            <a:tailEnd/>
          </a:ln>
        </p:spPr>
        <p:txBody>
          <a:bodyPr wrap="none">
            <a:spAutoFit/>
          </a:bodyPr>
          <a:lstStyle/>
          <a:p>
            <a:pPr algn="ctr"/>
            <a:r>
              <a:rPr lang="en-US" sz="5500">
                <a:solidFill>
                  <a:srgbClr val="0070C0"/>
                </a:solidFill>
                <a:latin typeface="Impact" pitchFamily="34" charset="0"/>
              </a:rPr>
              <a:t>The fundamental dilemma</a:t>
            </a:r>
          </a:p>
        </p:txBody>
      </p:sp>
      <p:sp>
        <p:nvSpPr>
          <p:cNvPr id="4" name="TextBox 3"/>
          <p:cNvSpPr txBox="1"/>
          <p:nvPr/>
        </p:nvSpPr>
        <p:spPr>
          <a:xfrm>
            <a:off x="2616200" y="3752850"/>
            <a:ext cx="2336800" cy="1200150"/>
          </a:xfrm>
          <a:prstGeom prst="rect">
            <a:avLst/>
          </a:prstGeom>
          <a:noFill/>
        </p:spPr>
        <p:txBody>
          <a:bodyPr wrap="none">
            <a:spAutoFit/>
          </a:bodyPr>
          <a:lstStyle/>
          <a:p>
            <a:pPr>
              <a:defRPr/>
            </a:pPr>
            <a:r>
              <a:rPr lang="en-US" sz="2400" dirty="0">
                <a:solidFill>
                  <a:schemeClr val="accent6"/>
                </a:solidFill>
              </a:rPr>
              <a:t>Schools were </a:t>
            </a:r>
            <a:br>
              <a:rPr lang="en-US" sz="2400" dirty="0">
                <a:solidFill>
                  <a:schemeClr val="accent6"/>
                </a:solidFill>
              </a:rPr>
            </a:br>
            <a:r>
              <a:rPr lang="en-US" sz="2400" dirty="0">
                <a:solidFill>
                  <a:schemeClr val="accent6"/>
                </a:solidFill>
              </a:rPr>
              <a:t>designed</a:t>
            </a:r>
            <a:br>
              <a:rPr lang="en-US" sz="2400" dirty="0">
                <a:solidFill>
                  <a:schemeClr val="accent6"/>
                </a:solidFill>
              </a:rPr>
            </a:br>
            <a:r>
              <a:rPr lang="en-US" sz="2400" dirty="0">
                <a:solidFill>
                  <a:schemeClr val="accent6"/>
                </a:solidFill>
              </a:rPr>
              <a:t>for this …</a:t>
            </a:r>
          </a:p>
        </p:txBody>
      </p:sp>
      <p:sp>
        <p:nvSpPr>
          <p:cNvPr id="102404" name="TextBox 6"/>
          <p:cNvSpPr txBox="1">
            <a:spLocks noChangeArrowheads="1"/>
          </p:cNvSpPr>
          <p:nvPr/>
        </p:nvSpPr>
        <p:spPr bwMode="auto">
          <a:xfrm>
            <a:off x="5097463" y="2743200"/>
            <a:ext cx="2065337" cy="1200150"/>
          </a:xfrm>
          <a:prstGeom prst="rect">
            <a:avLst/>
          </a:prstGeom>
          <a:noFill/>
          <a:ln w="9525">
            <a:noFill/>
            <a:miter lim="800000"/>
            <a:headEnd/>
            <a:tailEnd/>
          </a:ln>
        </p:spPr>
        <p:txBody>
          <a:bodyPr wrap="none">
            <a:spAutoFit/>
          </a:bodyPr>
          <a:lstStyle/>
          <a:p>
            <a:pPr algn="r"/>
            <a:r>
              <a:rPr lang="en-US" sz="2400">
                <a:solidFill>
                  <a:srgbClr val="009900"/>
                </a:solidFill>
              </a:rPr>
              <a:t>but now are</a:t>
            </a:r>
            <a:br>
              <a:rPr lang="en-US" sz="2400">
                <a:solidFill>
                  <a:srgbClr val="009900"/>
                </a:solidFill>
              </a:rPr>
            </a:br>
            <a:r>
              <a:rPr lang="en-US" sz="2400">
                <a:solidFill>
                  <a:srgbClr val="009900"/>
                </a:solidFill>
              </a:rPr>
              <a:t>expected to</a:t>
            </a:r>
          </a:p>
          <a:p>
            <a:pPr algn="r"/>
            <a:r>
              <a:rPr lang="en-US" sz="2400">
                <a:solidFill>
                  <a:srgbClr val="009900"/>
                </a:solidFill>
              </a:rPr>
              <a:t>do this</a:t>
            </a:r>
          </a:p>
        </p:txBody>
      </p:sp>
      <p:sp>
        <p:nvSpPr>
          <p:cNvPr id="8" name="Right Brace 7"/>
          <p:cNvSpPr/>
          <p:nvPr/>
        </p:nvSpPr>
        <p:spPr bwMode="auto">
          <a:xfrm>
            <a:off x="1981200" y="2971800"/>
            <a:ext cx="457200" cy="2895600"/>
          </a:xfrm>
          <a:prstGeom prst="rightBrace">
            <a:avLst/>
          </a:prstGeom>
          <a:noFill/>
          <a:ln w="38100" cap="flat" cmpd="sng" algn="ctr">
            <a:solidFill>
              <a:schemeClr val="accent6"/>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
        <p:nvSpPr>
          <p:cNvPr id="9" name="Right Brace 8"/>
          <p:cNvSpPr/>
          <p:nvPr/>
        </p:nvSpPr>
        <p:spPr bwMode="auto">
          <a:xfrm flipH="1">
            <a:off x="7315200" y="1828800"/>
            <a:ext cx="457200" cy="2971800"/>
          </a:xfrm>
          <a:prstGeom prst="rightBrace">
            <a:avLst/>
          </a:prstGeom>
          <a:noFill/>
          <a:ln w="38100" cap="flat" cmpd="sng" algn="ctr">
            <a:solidFill>
              <a:srgbClr val="009900"/>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Grp="1" noChangeArrowheads="1"/>
          </p:cNvSpPr>
          <p:nvPr>
            <p:ph type="title"/>
          </p:nvPr>
        </p:nvSpPr>
        <p:spPr/>
        <p:txBody>
          <a:bodyPr/>
          <a:lstStyle/>
          <a:p>
            <a:pPr eaLnBrk="1" hangingPunct="1">
              <a:defRPr/>
            </a:pPr>
            <a:endParaRPr lang="en-US" smtClean="0"/>
          </a:p>
        </p:txBody>
      </p:sp>
      <p:sp>
        <p:nvSpPr>
          <p:cNvPr id="590851" name="Rectangle 3"/>
          <p:cNvSpPr>
            <a:spLocks noGrp="1" noChangeArrowheads="1"/>
          </p:cNvSpPr>
          <p:nvPr>
            <p:ph idx="1"/>
          </p:nvPr>
        </p:nvSpPr>
        <p:spPr/>
        <p:txBody>
          <a:bodyPr/>
          <a:lstStyle/>
          <a:p>
            <a:pPr eaLnBrk="1" hangingPunct="1">
              <a:defRPr/>
            </a:pPr>
            <a:endParaRPr lang="en-US" smtClean="0"/>
          </a:p>
        </p:txBody>
      </p:sp>
      <p:pic>
        <p:nvPicPr>
          <p:cNvPr id="104451" name="Picture 4" descr="2005 - BR - Tapping America's Potential"/>
          <p:cNvPicPr>
            <a:picLocks noChangeAspect="1" noChangeArrowheads="1"/>
          </p:cNvPicPr>
          <p:nvPr/>
        </p:nvPicPr>
        <p:blipFill>
          <a:blip r:embed="rId4"/>
          <a:srcRect/>
          <a:stretch>
            <a:fillRect/>
          </a:stretch>
        </p:blipFill>
        <p:spPr bwMode="auto">
          <a:xfrm>
            <a:off x="2332038" y="236538"/>
            <a:ext cx="4479925"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p:txBody>
          <a:bodyPr/>
          <a:lstStyle/>
          <a:p>
            <a:pPr eaLnBrk="1" hangingPunct="1">
              <a:defRPr/>
            </a:pPr>
            <a:endParaRPr lang="en-US" smtClean="0"/>
          </a:p>
        </p:txBody>
      </p:sp>
      <p:sp>
        <p:nvSpPr>
          <p:cNvPr id="592899" name="Rectangle 3"/>
          <p:cNvSpPr>
            <a:spLocks noGrp="1" noChangeArrowheads="1"/>
          </p:cNvSpPr>
          <p:nvPr>
            <p:ph idx="1"/>
          </p:nvPr>
        </p:nvSpPr>
        <p:spPr/>
        <p:txBody>
          <a:bodyPr/>
          <a:lstStyle/>
          <a:p>
            <a:pPr eaLnBrk="1" hangingPunct="1">
              <a:defRPr/>
            </a:pPr>
            <a:endParaRPr lang="en-US" smtClean="0"/>
          </a:p>
        </p:txBody>
      </p:sp>
      <p:pic>
        <p:nvPicPr>
          <p:cNvPr id="106499" name="Picture 4" descr="2006 - CED - Education for Global Leadership"/>
          <p:cNvPicPr>
            <a:picLocks noChangeAspect="1" noChangeArrowheads="1"/>
          </p:cNvPicPr>
          <p:nvPr/>
        </p:nvPicPr>
        <p:blipFill>
          <a:blip r:embed="rId4"/>
          <a:srcRect/>
          <a:stretch>
            <a:fillRect/>
          </a:stretch>
        </p:blipFill>
        <p:spPr bwMode="auto">
          <a:xfrm>
            <a:off x="2101850" y="234950"/>
            <a:ext cx="4940300" cy="63992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2"/>
          <p:cNvSpPr>
            <a:spLocks noGrp="1" noChangeArrowheads="1"/>
          </p:cNvSpPr>
          <p:nvPr>
            <p:ph type="title"/>
          </p:nvPr>
        </p:nvSpPr>
        <p:spPr/>
        <p:txBody>
          <a:bodyPr/>
          <a:lstStyle/>
          <a:p>
            <a:pPr eaLnBrk="1" hangingPunct="1">
              <a:defRPr/>
            </a:pPr>
            <a:endParaRPr lang="en-US" smtClean="0"/>
          </a:p>
        </p:txBody>
      </p:sp>
      <p:sp>
        <p:nvSpPr>
          <p:cNvPr id="594947" name="Rectangle 3"/>
          <p:cNvSpPr>
            <a:spLocks noGrp="1" noChangeArrowheads="1"/>
          </p:cNvSpPr>
          <p:nvPr>
            <p:ph idx="1"/>
          </p:nvPr>
        </p:nvSpPr>
        <p:spPr/>
        <p:txBody>
          <a:bodyPr/>
          <a:lstStyle/>
          <a:p>
            <a:pPr eaLnBrk="1" hangingPunct="1">
              <a:defRPr/>
            </a:pPr>
            <a:endParaRPr lang="en-US" smtClean="0"/>
          </a:p>
        </p:txBody>
      </p:sp>
      <p:pic>
        <p:nvPicPr>
          <p:cNvPr id="108547" name="Picture 4" descr="2006 - CoC- Competitiveness Index"/>
          <p:cNvPicPr>
            <a:picLocks noChangeAspect="1" noChangeArrowheads="1"/>
          </p:cNvPicPr>
          <p:nvPr/>
        </p:nvPicPr>
        <p:blipFill>
          <a:blip r:embed="rId4"/>
          <a:srcRect/>
          <a:stretch>
            <a:fillRect/>
          </a:stretch>
        </p:blipFill>
        <p:spPr bwMode="auto">
          <a:xfrm>
            <a:off x="2098675" y="234950"/>
            <a:ext cx="4945063" cy="6397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Cover2006 - NCASW - Tough Choices or Tough Times"/>
          <p:cNvPicPr>
            <a:picLocks noChangeAspect="1" noChangeArrowheads="1"/>
          </p:cNvPicPr>
          <p:nvPr/>
        </p:nvPicPr>
        <p:blipFill>
          <a:blip r:embed="rId4"/>
          <a:srcRect/>
          <a:stretch>
            <a:fillRect/>
          </a:stretch>
        </p:blipFill>
        <p:spPr bwMode="auto">
          <a:xfrm>
            <a:off x="2030413" y="234950"/>
            <a:ext cx="5083175" cy="63992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Grp="1" noChangeArrowheads="1"/>
          </p:cNvSpPr>
          <p:nvPr>
            <p:ph type="title"/>
          </p:nvPr>
        </p:nvSpPr>
        <p:spPr/>
        <p:txBody>
          <a:bodyPr/>
          <a:lstStyle/>
          <a:p>
            <a:pPr eaLnBrk="1" hangingPunct="1">
              <a:defRPr/>
            </a:pPr>
            <a:endParaRPr lang="en-US" smtClean="0"/>
          </a:p>
        </p:txBody>
      </p:sp>
      <p:sp>
        <p:nvSpPr>
          <p:cNvPr id="599043" name="Rectangle 3"/>
          <p:cNvSpPr>
            <a:spLocks noGrp="1" noChangeArrowheads="1"/>
          </p:cNvSpPr>
          <p:nvPr>
            <p:ph idx="1"/>
          </p:nvPr>
        </p:nvSpPr>
        <p:spPr/>
        <p:txBody>
          <a:bodyPr/>
          <a:lstStyle/>
          <a:p>
            <a:pPr eaLnBrk="1" hangingPunct="1">
              <a:defRPr/>
            </a:pPr>
            <a:endParaRPr lang="en-US" smtClean="0"/>
          </a:p>
        </p:txBody>
      </p:sp>
      <p:pic>
        <p:nvPicPr>
          <p:cNvPr id="112643" name="Picture 4" descr="2006 - P21CS - Are They Really Ready To Work"/>
          <p:cNvPicPr>
            <a:picLocks noChangeAspect="1" noChangeArrowheads="1"/>
          </p:cNvPicPr>
          <p:nvPr/>
        </p:nvPicPr>
        <p:blipFill>
          <a:blip r:embed="rId4"/>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2"/>
          <p:cNvSpPr>
            <a:spLocks noGrp="1" noChangeArrowheads="1"/>
          </p:cNvSpPr>
          <p:nvPr>
            <p:ph type="title"/>
          </p:nvPr>
        </p:nvSpPr>
        <p:spPr/>
        <p:txBody>
          <a:bodyPr/>
          <a:lstStyle/>
          <a:p>
            <a:pPr eaLnBrk="1" hangingPunct="1">
              <a:defRPr/>
            </a:pPr>
            <a:endParaRPr lang="en-US" smtClean="0"/>
          </a:p>
        </p:txBody>
      </p:sp>
      <p:sp>
        <p:nvSpPr>
          <p:cNvPr id="601091" name="Rectangle 3"/>
          <p:cNvSpPr>
            <a:spLocks noGrp="1" noChangeArrowheads="1"/>
          </p:cNvSpPr>
          <p:nvPr>
            <p:ph idx="1"/>
          </p:nvPr>
        </p:nvSpPr>
        <p:spPr/>
        <p:txBody>
          <a:bodyPr/>
          <a:lstStyle/>
          <a:p>
            <a:pPr eaLnBrk="1" hangingPunct="1">
              <a:defRPr/>
            </a:pPr>
            <a:endParaRPr lang="en-US" smtClean="0"/>
          </a:p>
        </p:txBody>
      </p:sp>
      <p:pic>
        <p:nvPicPr>
          <p:cNvPr id="114691" name="Picture 4" descr="2006 - US Education - Meeting the Challenge of a Changing World"/>
          <p:cNvPicPr>
            <a:picLocks noChangeAspect="1" noChangeArrowheads="1"/>
          </p:cNvPicPr>
          <p:nvPr/>
        </p:nvPicPr>
        <p:blipFill>
          <a:blip r:embed="rId4"/>
          <a:srcRect/>
          <a:stretch>
            <a:fillRect/>
          </a:stretch>
        </p:blipFill>
        <p:spPr bwMode="auto">
          <a:xfrm>
            <a:off x="2497138" y="230188"/>
            <a:ext cx="4149725" cy="64071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p:cNvSpPr>
            <a:spLocks noGrp="1" noChangeArrowheads="1"/>
          </p:cNvSpPr>
          <p:nvPr>
            <p:ph type="title"/>
          </p:nvPr>
        </p:nvSpPr>
        <p:spPr/>
        <p:txBody>
          <a:bodyPr/>
          <a:lstStyle/>
          <a:p>
            <a:pPr eaLnBrk="1" hangingPunct="1">
              <a:defRPr/>
            </a:pPr>
            <a:endParaRPr lang="en-US" smtClean="0"/>
          </a:p>
        </p:txBody>
      </p:sp>
      <p:sp>
        <p:nvSpPr>
          <p:cNvPr id="603139" name="Rectangle 3"/>
          <p:cNvSpPr>
            <a:spLocks noGrp="1" noChangeArrowheads="1"/>
          </p:cNvSpPr>
          <p:nvPr>
            <p:ph idx="1"/>
          </p:nvPr>
        </p:nvSpPr>
        <p:spPr/>
        <p:txBody>
          <a:bodyPr/>
          <a:lstStyle/>
          <a:p>
            <a:pPr eaLnBrk="1" hangingPunct="1">
              <a:defRPr/>
            </a:pPr>
            <a:endParaRPr lang="en-US" smtClean="0"/>
          </a:p>
        </p:txBody>
      </p:sp>
      <p:pic>
        <p:nvPicPr>
          <p:cNvPr id="116739" name="Picture 4" descr="2006 - NAS - Rising Above the Gathering Storm"/>
          <p:cNvPicPr>
            <a:picLocks noChangeAspect="1" noChangeArrowheads="1"/>
          </p:cNvPicPr>
          <p:nvPr/>
        </p:nvPicPr>
        <p:blipFill>
          <a:blip r:embed="rId4"/>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2"/>
          <p:cNvSpPr>
            <a:spLocks noGrp="1" noChangeArrowheads="1"/>
          </p:cNvSpPr>
          <p:nvPr>
            <p:ph type="title"/>
          </p:nvPr>
        </p:nvSpPr>
        <p:spPr/>
        <p:txBody>
          <a:bodyPr/>
          <a:lstStyle/>
          <a:p>
            <a:pPr eaLnBrk="1" hangingPunct="1">
              <a:defRPr/>
            </a:pPr>
            <a:endParaRPr lang="en-US" smtClean="0"/>
          </a:p>
        </p:txBody>
      </p:sp>
      <p:sp>
        <p:nvSpPr>
          <p:cNvPr id="605187" name="Rectangle 3"/>
          <p:cNvSpPr>
            <a:spLocks noGrp="1" noChangeArrowheads="1"/>
          </p:cNvSpPr>
          <p:nvPr>
            <p:ph idx="1"/>
          </p:nvPr>
        </p:nvSpPr>
        <p:spPr/>
        <p:txBody>
          <a:bodyPr/>
          <a:lstStyle/>
          <a:p>
            <a:pPr eaLnBrk="1" hangingPunct="1">
              <a:defRPr/>
            </a:pPr>
            <a:endParaRPr lang="en-US" smtClean="0"/>
          </a:p>
        </p:txBody>
      </p:sp>
      <p:pic>
        <p:nvPicPr>
          <p:cNvPr id="118787" name="Picture 4" descr="2007 - ETS - America's Perfect Storm (Full Report)"/>
          <p:cNvPicPr>
            <a:picLocks noChangeAspect="1" noChangeArrowheads="1"/>
          </p:cNvPicPr>
          <p:nvPr/>
        </p:nvPicPr>
        <p:blipFill>
          <a:blip r:embed="rId4"/>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p:txBody>
          <a:bodyPr/>
          <a:lstStyle/>
          <a:p>
            <a:pPr eaLnBrk="1" hangingPunct="1">
              <a:defRPr/>
            </a:pPr>
            <a:endParaRPr lang="en-US" smtClean="0"/>
          </a:p>
        </p:txBody>
      </p:sp>
      <p:sp>
        <p:nvSpPr>
          <p:cNvPr id="607235" name="Rectangle 3"/>
          <p:cNvSpPr>
            <a:spLocks noGrp="1" noChangeArrowheads="1"/>
          </p:cNvSpPr>
          <p:nvPr>
            <p:ph idx="1"/>
          </p:nvPr>
        </p:nvSpPr>
        <p:spPr/>
        <p:txBody>
          <a:bodyPr/>
          <a:lstStyle/>
          <a:p>
            <a:pPr eaLnBrk="1" hangingPunct="1">
              <a:defRPr/>
            </a:pPr>
            <a:endParaRPr lang="en-US" smtClean="0"/>
          </a:p>
        </p:txBody>
      </p:sp>
      <p:pic>
        <p:nvPicPr>
          <p:cNvPr id="120835" name="Picture 4" descr="2007 - PDK - Education in a Flat World (EDGE)"/>
          <p:cNvPicPr>
            <a:picLocks noChangeAspect="1" noChangeArrowheads="1"/>
          </p:cNvPicPr>
          <p:nvPr/>
        </p:nvPicPr>
        <p:blipFill>
          <a:blip r:embed="rId4"/>
          <a:srcRect/>
          <a:stretch>
            <a:fillRect/>
          </a:stretch>
        </p:blipFill>
        <p:spPr bwMode="auto">
          <a:xfrm>
            <a:off x="2208213" y="234950"/>
            <a:ext cx="4725987" cy="63992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kumimoji="0" lang="en-US" sz="3600" b="0" i="0" u="none" strike="noStrike" kern="0" cap="none" spc="0" normalizeH="0" baseline="0" noProof="0" dirty="0" smtClean="0">
                <a:ln>
                  <a:noFill/>
                </a:ln>
                <a:effectLst/>
                <a:uLnTx/>
                <a:uFillTx/>
                <a:latin typeface="+mn-lt"/>
                <a:ea typeface="+mn-ea"/>
                <a:cs typeface="+mn-cs"/>
              </a:rPr>
              <a:t>dangerouslyirrelevant.org/abi.html</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Grp="1" noChangeArrowheads="1"/>
          </p:cNvSpPr>
          <p:nvPr>
            <p:ph type="title"/>
          </p:nvPr>
        </p:nvSpPr>
        <p:spPr/>
        <p:txBody>
          <a:bodyPr/>
          <a:lstStyle/>
          <a:p>
            <a:pPr eaLnBrk="1" hangingPunct="1">
              <a:defRPr/>
            </a:pPr>
            <a:endParaRPr lang="en-US" smtClean="0"/>
          </a:p>
        </p:txBody>
      </p:sp>
      <p:sp>
        <p:nvSpPr>
          <p:cNvPr id="609283" name="Rectangle 3"/>
          <p:cNvSpPr>
            <a:spLocks noGrp="1" noChangeArrowheads="1"/>
          </p:cNvSpPr>
          <p:nvPr>
            <p:ph idx="1"/>
          </p:nvPr>
        </p:nvSpPr>
        <p:spPr/>
        <p:txBody>
          <a:bodyPr/>
          <a:lstStyle/>
          <a:p>
            <a:pPr eaLnBrk="1" hangingPunct="1">
              <a:defRPr/>
            </a:pPr>
            <a:endParaRPr lang="en-US" smtClean="0"/>
          </a:p>
        </p:txBody>
      </p:sp>
      <p:pic>
        <p:nvPicPr>
          <p:cNvPr id="122883" name="Picture 4" descr="2007 - ICW - Leaders and Laggards"/>
          <p:cNvPicPr>
            <a:picLocks noChangeAspect="1" noChangeArrowheads="1"/>
          </p:cNvPicPr>
          <p:nvPr/>
        </p:nvPicPr>
        <p:blipFill>
          <a:blip r:embed="rId4"/>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extBox 11"/>
          <p:cNvSpPr txBox="1">
            <a:spLocks noChangeArrowheads="1"/>
          </p:cNvSpPr>
          <p:nvPr/>
        </p:nvSpPr>
        <p:spPr bwMode="auto">
          <a:xfrm>
            <a:off x="6477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sp>
        <p:nvSpPr>
          <p:cNvPr id="124930" name="TextBox 12"/>
          <p:cNvSpPr txBox="1">
            <a:spLocks noChangeArrowheads="1"/>
          </p:cNvSpPr>
          <p:nvPr/>
        </p:nvSpPr>
        <p:spPr bwMode="auto">
          <a:xfrm>
            <a:off x="381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grpSp>
        <p:nvGrpSpPr>
          <p:cNvPr id="124931" name="Group 16"/>
          <p:cNvGrpSpPr>
            <a:grpSpLocks/>
          </p:cNvGrpSpPr>
          <p:nvPr/>
        </p:nvGrpSpPr>
        <p:grpSpPr bwMode="auto">
          <a:xfrm>
            <a:off x="2768600" y="1600200"/>
            <a:ext cx="3683000" cy="4989513"/>
            <a:chOff x="2743200" y="1600200"/>
            <a:chExt cx="3683000" cy="4989731"/>
          </a:xfrm>
        </p:grpSpPr>
        <p:grpSp>
          <p:nvGrpSpPr>
            <p:cNvPr id="124934" name="Group 4"/>
            <p:cNvGrpSpPr>
              <a:grpSpLocks/>
            </p:cNvGrpSpPr>
            <p:nvPr/>
          </p:nvGrpSpPr>
          <p:grpSpPr bwMode="auto">
            <a:xfrm>
              <a:off x="2743200" y="1600200"/>
              <a:ext cx="3683000" cy="3098800"/>
              <a:chOff x="2794000" y="2006600"/>
              <a:chExt cx="3556000" cy="2844800"/>
            </a:xfrm>
          </p:grpSpPr>
          <p:sp>
            <p:nvSpPr>
              <p:cNvPr id="3" name="Oval 2"/>
              <p:cNvSpPr/>
              <p:nvPr/>
            </p:nvSpPr>
            <p:spPr>
              <a:xfrm>
                <a:off x="2928883" y="2146514"/>
                <a:ext cx="3277038" cy="1138262"/>
              </a:xfrm>
              <a:prstGeom prst="ellipse">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sp>
            <p:nvSpPr>
              <p:cNvPr id="4" name=" 4"/>
              <p:cNvSpPr/>
              <p:nvPr/>
            </p:nvSpPr>
            <p:spPr>
              <a:xfrm>
                <a:off x="2794000" y="2006600"/>
                <a:ext cx="3556000" cy="2844800"/>
              </a:xfrm>
              <a:prstGeom prst="funnel">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grpSp>
        <p:sp>
          <p:nvSpPr>
            <p:cNvPr id="18" name="Up Arrow 17"/>
            <p:cNvSpPr/>
            <p:nvPr/>
          </p:nvSpPr>
          <p:spPr>
            <a:xfrm rot="10800000">
              <a:off x="4191000" y="5029200"/>
              <a:ext cx="762000" cy="838200"/>
            </a:xfrm>
            <a:prstGeom prst="upArrow">
              <a:avLst/>
            </a:prstGeom>
            <a:gradFill>
              <a:gsLst>
                <a:gs pos="0">
                  <a:srgbClr val="7030A0"/>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p>
          </p:txBody>
        </p:sp>
        <p:sp>
          <p:nvSpPr>
            <p:cNvPr id="124938" name="TextBox 18"/>
            <p:cNvSpPr txBox="1">
              <a:spLocks noChangeArrowheads="1"/>
            </p:cNvSpPr>
            <p:nvPr/>
          </p:nvSpPr>
          <p:spPr bwMode="auto">
            <a:xfrm>
              <a:off x="2918924" y="5943600"/>
              <a:ext cx="3341620" cy="646331"/>
            </a:xfrm>
            <a:prstGeom prst="rect">
              <a:avLst/>
            </a:prstGeom>
            <a:noFill/>
            <a:ln w="9525">
              <a:noFill/>
              <a:miter lim="800000"/>
              <a:headEnd/>
              <a:tailEnd/>
            </a:ln>
          </p:spPr>
          <p:txBody>
            <a:bodyPr wrap="none">
              <a:spAutoFit/>
            </a:bodyPr>
            <a:lstStyle/>
            <a:p>
              <a:r>
                <a:rPr lang="en-US" sz="3600">
                  <a:latin typeface="Calibri" pitchFamily="34" charset="0"/>
                </a:rPr>
                <a:t>one right answer</a:t>
              </a:r>
            </a:p>
          </p:txBody>
        </p:sp>
      </p:grpSp>
      <p:grpSp>
        <p:nvGrpSpPr>
          <p:cNvPr id="6" name="Group 15"/>
          <p:cNvGrpSpPr>
            <a:grpSpLocks/>
          </p:cNvGrpSpPr>
          <p:nvPr/>
        </p:nvGrpSpPr>
        <p:grpSpPr bwMode="auto">
          <a:xfrm>
            <a:off x="1905000" y="1447800"/>
            <a:ext cx="5410200" cy="2057400"/>
            <a:chOff x="1905000" y="1447800"/>
            <a:chExt cx="5410200" cy="2057400"/>
          </a:xfrm>
          <a:gradFill>
            <a:gsLst>
              <a:gs pos="0">
                <a:srgbClr val="C00000"/>
              </a:gs>
              <a:gs pos="45000">
                <a:srgbClr val="FF7A00"/>
              </a:gs>
              <a:gs pos="70000">
                <a:srgbClr val="FF0300"/>
              </a:gs>
              <a:gs pos="100000">
                <a:srgbClr val="4D0808"/>
              </a:gs>
            </a:gsLst>
            <a:lin ang="16200000" scaled="0"/>
          </a:gradFill>
        </p:grpSpPr>
        <p:sp>
          <p:nvSpPr>
            <p:cNvPr id="14" name="Circular Arrow 13"/>
            <p:cNvSpPr/>
            <p:nvPr/>
          </p:nvSpPr>
          <p:spPr>
            <a:xfrm>
              <a:off x="1905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5" name="Circular Arrow 14"/>
            <p:cNvSpPr/>
            <p:nvPr/>
          </p:nvSpPr>
          <p:spPr>
            <a:xfrm flipH="1">
              <a:off x="5334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7" name="Group 16"/>
          <p:cNvGrpSpPr>
            <a:grpSpLocks/>
          </p:cNvGrpSpPr>
          <p:nvPr/>
        </p:nvGrpSpPr>
        <p:grpSpPr bwMode="auto">
          <a:xfrm>
            <a:off x="228600" y="228600"/>
            <a:ext cx="5105400" cy="704850"/>
            <a:chOff x="0" y="6160"/>
            <a:chExt cx="9776690" cy="695565"/>
          </a:xfrm>
          <a:solidFill>
            <a:schemeClr val="bg1">
              <a:lumMod val="50000"/>
            </a:schemeClr>
          </a:solidFill>
        </p:grpSpPr>
        <p:sp>
          <p:nvSpPr>
            <p:cNvPr id="20" name="Rounded Rectangle 19"/>
            <p:cNvSpPr/>
            <p:nvPr/>
          </p:nvSpPr>
          <p:spPr>
            <a:xfrm>
              <a:off x="0" y="6160"/>
              <a:ext cx="9776690" cy="695565"/>
            </a:xfrm>
            <a:prstGeom prst="roundRect">
              <a:avLst/>
            </a:prstGeom>
            <a:solidFill>
              <a:schemeClr val="bg1">
                <a:lumMod val="50000"/>
              </a:schemeClr>
            </a:solidFill>
          </p:spPr>
          <p:style>
            <a:lnRef idx="0">
              <a:schemeClr val="accent4"/>
            </a:lnRef>
            <a:fillRef idx="3">
              <a:schemeClr val="accent4"/>
            </a:fillRef>
            <a:effectRef idx="3">
              <a:schemeClr val="accent4"/>
            </a:effectRef>
            <a:fontRef idx="minor">
              <a:schemeClr val="lt1"/>
            </a:fontRef>
          </p:style>
        </p:sp>
        <p:sp>
          <p:nvSpPr>
            <p:cNvPr id="21" name="Rounded Rectangle 4"/>
            <p:cNvSpPr/>
            <p:nvPr/>
          </p:nvSpPr>
          <p:spPr>
            <a:xfrm>
              <a:off x="33441" y="40625"/>
              <a:ext cx="9086606" cy="626635"/>
            </a:xfrm>
            <a:prstGeom prst="rect">
              <a:avLst/>
            </a:prstGeom>
            <a:noFill/>
          </p:spPr>
          <p:style>
            <a:lnRef idx="0">
              <a:scrgbClr r="0" g="0" b="0"/>
            </a:lnRef>
            <a:fillRef idx="0">
              <a:scrgbClr r="0" g="0" b="0"/>
            </a:fillRef>
            <a:effectRef idx="0">
              <a:scrgbClr r="0" g="0" b="0"/>
            </a:effectRef>
            <a:fontRef idx="minor">
              <a:schemeClr val="lt1"/>
            </a:fontRef>
          </p:style>
          <p:txBody>
            <a:bodyPr lIns="110490" tIns="110490" rIns="110490" bIns="110490" spcCol="1270" anchor="ctr"/>
            <a:lstStyle/>
            <a:p>
              <a:pPr defTabSz="1289050" fontAlgn="auto">
                <a:lnSpc>
                  <a:spcPct val="90000"/>
                </a:lnSpc>
                <a:spcAft>
                  <a:spcPct val="35000"/>
                </a:spcAft>
                <a:defRPr/>
              </a:pPr>
              <a:r>
                <a:rPr lang="en-US" sz="2900" dirty="0"/>
                <a:t>What we have right now</a:t>
              </a:r>
            </a:p>
          </p:txBody>
        </p:sp>
      </p:grpSp>
    </p:spTree>
    <p:custDataLst>
      <p:tags r:id="rId1"/>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3" descr="F Minus.gif"/>
          <p:cNvPicPr>
            <a:picLocks noChangeAspect="1"/>
          </p:cNvPicPr>
          <p:nvPr/>
        </p:nvPicPr>
        <p:blipFill>
          <a:blip r:embed="rId4"/>
          <a:srcRect/>
          <a:stretch>
            <a:fillRect/>
          </a:stretch>
        </p:blipFill>
        <p:spPr bwMode="auto">
          <a:xfrm>
            <a:off x="0" y="2057400"/>
            <a:ext cx="9191625" cy="2971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4" descr="googleinyourpocket.pn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iStock_000001610547Small"/>
          <p:cNvPicPr>
            <a:picLocks noGrp="1" noChangeAspect="1" noChangeArrowheads="1"/>
          </p:cNvPicPr>
          <p:nvPr>
            <p:ph idx="4294967295"/>
          </p:nvPr>
        </p:nvPicPr>
        <p:blipFill>
          <a:blip r:embed="rId4"/>
          <a:srcRect/>
          <a:stretch>
            <a:fillRect/>
          </a:stretch>
        </p:blipFill>
        <p:spPr>
          <a:xfrm>
            <a:off x="0" y="0"/>
            <a:ext cx="9144000" cy="8556625"/>
          </a:xfrm>
        </p:spPr>
      </p:pic>
    </p:spTree>
    <p:custDataLst>
      <p:tags r:id="rId1"/>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sc1477-6293-0001"/>
          <p:cNvPicPr>
            <a:picLocks noGrp="1" noChangeAspect="1" noChangeArrowheads="1"/>
          </p:cNvPicPr>
          <p:nvPr>
            <p:ph idx="4294967295"/>
          </p:nvPr>
        </p:nvPicPr>
        <p:blipFill>
          <a:blip r:embed="rId4"/>
          <a:srcRect l="1891" t="2510" r="1620" b="4016"/>
          <a:stretch>
            <a:fillRect/>
          </a:stretch>
        </p:blipFill>
        <p:spPr>
          <a:xfrm>
            <a:off x="0" y="1046163"/>
            <a:ext cx="9144000" cy="4765675"/>
          </a:xfrm>
        </p:spPr>
      </p:pic>
    </p:spTree>
    <p:custDataLst>
      <p:tags r:id="rId1"/>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2006-12 TIME Cover"/>
          <p:cNvPicPr>
            <a:picLocks noGrp="1" noChangeAspect="1" noChangeArrowheads="1"/>
          </p:cNvPicPr>
          <p:nvPr>
            <p:ph idx="1"/>
          </p:nvPr>
        </p:nvPicPr>
        <p:blipFill>
          <a:blip r:embed="rId4"/>
          <a:srcRect/>
          <a:stretch>
            <a:fillRect/>
          </a:stretch>
        </p:blipFill>
        <p:spPr>
          <a:xfrm>
            <a:off x="2341563" y="461963"/>
            <a:ext cx="4460875" cy="5943600"/>
          </a:xfrm>
        </p:spPr>
      </p:pic>
    </p:spTree>
    <p:custDataLst>
      <p:tags r:id="rId1"/>
    </p:custData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3" descr="laptop02.jpg"/>
          <p:cNvPicPr>
            <a:picLocks noChangeAspect="1"/>
          </p:cNvPicPr>
          <p:nvPr/>
        </p:nvPicPr>
        <p:blipFill>
          <a:blip r:embed="rId3"/>
          <a:srcRect/>
          <a:stretch>
            <a:fillRect/>
          </a:stretch>
        </p:blipFill>
        <p:spPr bwMode="auto">
          <a:xfrm>
            <a:off x="0" y="0"/>
            <a:ext cx="4560888" cy="6858000"/>
          </a:xfrm>
          <a:prstGeom prst="rect">
            <a:avLst/>
          </a:prstGeom>
          <a:noFill/>
          <a:ln w="9525">
            <a:noFill/>
            <a:miter lim="800000"/>
            <a:headEnd/>
            <a:tailEnd/>
          </a:ln>
        </p:spPr>
      </p:pic>
      <p:sp>
        <p:nvSpPr>
          <p:cNvPr id="136194" name="Rectangle 3"/>
          <p:cNvSpPr>
            <a:spLocks noGrp="1" noChangeArrowheads="1"/>
          </p:cNvSpPr>
          <p:nvPr>
            <p:ph idx="1"/>
          </p:nvPr>
        </p:nvSpPr>
        <p:spPr>
          <a:xfrm>
            <a:off x="4876800" y="1219200"/>
            <a:ext cx="3962400" cy="4419600"/>
          </a:xfrm>
        </p:spPr>
        <p:txBody>
          <a:bodyPr/>
          <a:lstStyle/>
          <a:p>
            <a:pPr marL="0" indent="0" algn="r" eaLnBrk="1" hangingPunct="1">
              <a:lnSpc>
                <a:spcPct val="90000"/>
              </a:lnSpc>
              <a:buFont typeface="Wingdings" pitchFamily="2" charset="2"/>
              <a:buNone/>
            </a:pPr>
            <a:r>
              <a:rPr lang="en-US" sz="3600" smtClean="0">
                <a:solidFill>
                  <a:srgbClr val="FF9933"/>
                </a:solidFill>
                <a:effectLst/>
                <a:latin typeface="Franklin Gothic Demi Cond" pitchFamily="34" charset="0"/>
              </a:rPr>
              <a:t>While we teach whatever we teach at school, the kids go home and learn the skills they need to survive and prosper in an interconnected global economy.</a:t>
            </a:r>
          </a:p>
          <a:p>
            <a:pPr marL="0" indent="0" algn="r" eaLnBrk="1" hangingPunct="1">
              <a:lnSpc>
                <a:spcPct val="90000"/>
              </a:lnSpc>
              <a:buFont typeface="Wingdings" pitchFamily="2" charset="2"/>
              <a:buNone/>
            </a:pPr>
            <a:r>
              <a:rPr lang="en-US" sz="2000" smtClean="0">
                <a:effectLst/>
              </a:rPr>
              <a:t>Clarence Fisher</a:t>
            </a:r>
            <a:r>
              <a:rPr lang="en-US" sz="2000" smtClean="0">
                <a:solidFill>
                  <a:schemeClr val="folHlink"/>
                </a:solidFill>
                <a:effectLst/>
              </a:rPr>
              <a:t> </a:t>
            </a:r>
            <a:endParaRPr lang="en-US" sz="2000" i="1" smtClean="0">
              <a:solidFill>
                <a:schemeClr val="folHlink"/>
              </a:solidFill>
              <a:effectLst/>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p:cNvPicPr>
            <a:picLocks noChangeAspect="1" noChangeArrowheads="1"/>
          </p:cNvPicPr>
          <p:nvPr/>
        </p:nvPicPr>
        <p:blipFill>
          <a:blip r:embed="rId3"/>
          <a:srcRect b="7494"/>
          <a:stretch>
            <a:fillRect/>
          </a:stretch>
        </p:blipFill>
        <p:spPr bwMode="auto">
          <a:xfrm>
            <a:off x="0" y="1371600"/>
            <a:ext cx="9144000" cy="5486400"/>
          </a:xfrm>
          <a:prstGeom prst="rect">
            <a:avLst/>
          </a:prstGeom>
          <a:noFill/>
          <a:ln w="9525">
            <a:noFill/>
            <a:miter lim="800000"/>
            <a:headEnd/>
            <a:tailEnd/>
          </a:ln>
        </p:spPr>
      </p:pic>
      <p:sp>
        <p:nvSpPr>
          <p:cNvPr id="3" name="Rectangle 2"/>
          <p:cNvSpPr/>
          <p:nvPr/>
        </p:nvSpPr>
        <p:spPr>
          <a:xfrm>
            <a:off x="0" y="0"/>
            <a:ext cx="9144000" cy="1828800"/>
          </a:xfrm>
          <a:prstGeom prst="rect">
            <a:avLst/>
          </a:prstGeom>
          <a:solidFill>
            <a:srgbClr val="0000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Berlin Sans FB Demi" pitchFamily="34" charset="0"/>
            </a:endParaRPr>
          </a:p>
        </p:txBody>
      </p:sp>
      <p:sp>
        <p:nvSpPr>
          <p:cNvPr id="138243" name="TextBox 3"/>
          <p:cNvSpPr txBox="1">
            <a:spLocks noChangeArrowheads="1"/>
          </p:cNvSpPr>
          <p:nvPr/>
        </p:nvSpPr>
        <p:spPr bwMode="auto">
          <a:xfrm>
            <a:off x="314325" y="334963"/>
            <a:ext cx="8067675" cy="1570037"/>
          </a:xfrm>
          <a:prstGeom prst="rect">
            <a:avLst/>
          </a:prstGeom>
          <a:noFill/>
          <a:ln w="9525">
            <a:noFill/>
            <a:miter lim="800000"/>
            <a:headEnd/>
            <a:tailEnd/>
          </a:ln>
        </p:spPr>
        <p:txBody>
          <a:bodyPr>
            <a:spAutoFit/>
          </a:bodyPr>
          <a:lstStyle/>
          <a:p>
            <a:r>
              <a:rPr lang="en-US">
                <a:latin typeface="Berlin Sans FB Demi" pitchFamily="34" charset="0"/>
              </a:rPr>
              <a:t>No generation in history has ever been so </a:t>
            </a:r>
            <a:br>
              <a:rPr lang="en-US">
                <a:latin typeface="Berlin Sans FB Demi" pitchFamily="34" charset="0"/>
              </a:rPr>
            </a:br>
            <a:r>
              <a:rPr lang="en-US">
                <a:latin typeface="Berlin Sans FB Demi" pitchFamily="34" charset="0"/>
              </a:rPr>
              <a:t>thoroughly prepared for the industrial age.</a:t>
            </a:r>
          </a:p>
          <a:p>
            <a:endParaRPr lang="en-US">
              <a:solidFill>
                <a:schemeClr val="bg1"/>
              </a:solidFill>
            </a:endParaRPr>
          </a:p>
        </p:txBody>
      </p:sp>
      <p:sp>
        <p:nvSpPr>
          <p:cNvPr id="138244" name="TextBox 4"/>
          <p:cNvSpPr txBox="1">
            <a:spLocks noChangeArrowheads="1"/>
          </p:cNvSpPr>
          <p:nvPr/>
        </p:nvSpPr>
        <p:spPr bwMode="auto">
          <a:xfrm>
            <a:off x="6248400" y="1371600"/>
            <a:ext cx="1462088" cy="369888"/>
          </a:xfrm>
          <a:prstGeom prst="rect">
            <a:avLst/>
          </a:prstGeom>
          <a:noFill/>
          <a:ln w="9525">
            <a:noFill/>
            <a:miter lim="800000"/>
            <a:headEnd/>
            <a:tailEnd/>
          </a:ln>
        </p:spPr>
        <p:txBody>
          <a:bodyPr wrap="none">
            <a:spAutoFit/>
          </a:bodyPr>
          <a:lstStyle/>
          <a:p>
            <a:r>
              <a:rPr lang="en-US" sz="1800">
                <a:latin typeface="Calibri" pitchFamily="34" charset="0"/>
              </a:rPr>
              <a:t>David Warlick</a:t>
            </a:r>
          </a:p>
        </p:txBody>
      </p:sp>
      <p:sp>
        <p:nvSpPr>
          <p:cNvPr id="138245" name="TextBox 5"/>
          <p:cNvSpPr txBox="1">
            <a:spLocks noChangeArrowheads="1"/>
          </p:cNvSpPr>
          <p:nvPr/>
        </p:nvSpPr>
        <p:spPr bwMode="auto">
          <a:xfrm>
            <a:off x="0" y="6627813"/>
            <a:ext cx="2065338" cy="230187"/>
          </a:xfrm>
          <a:prstGeom prst="rect">
            <a:avLst/>
          </a:prstGeom>
          <a:noFill/>
          <a:ln w="9525">
            <a:noFill/>
            <a:miter lim="800000"/>
            <a:headEnd/>
            <a:tailEnd/>
          </a:ln>
        </p:spPr>
        <p:txBody>
          <a:bodyPr wrap="none">
            <a:spAutoFit/>
          </a:bodyPr>
          <a:lstStyle/>
          <a:p>
            <a:r>
              <a:rPr lang="en-US" sz="900">
                <a:solidFill>
                  <a:srgbClr val="000000"/>
                </a:solidFill>
                <a:latin typeface="Calibri" pitchFamily="34" charset="0"/>
              </a:rPr>
              <a:t>http://davidwarlick.com/2cents/?p=298</a:t>
            </a:r>
          </a:p>
        </p:txBody>
      </p:sp>
      <p:sp>
        <p:nvSpPr>
          <p:cNvPr id="138246" name="TextBox 6"/>
          <p:cNvSpPr txBox="1">
            <a:spLocks noChangeArrowheads="1"/>
          </p:cNvSpPr>
          <p:nvPr/>
        </p:nvSpPr>
        <p:spPr bwMode="auto">
          <a:xfrm>
            <a:off x="7742238" y="6642100"/>
            <a:ext cx="1401762" cy="231775"/>
          </a:xfrm>
          <a:prstGeom prst="rect">
            <a:avLst/>
          </a:prstGeom>
          <a:noFill/>
          <a:ln w="9525">
            <a:noFill/>
            <a:miter lim="800000"/>
            <a:headEnd/>
            <a:tailEnd/>
          </a:ln>
        </p:spPr>
        <p:txBody>
          <a:bodyPr wrap="none">
            <a:spAutoFit/>
          </a:bodyPr>
          <a:lstStyle/>
          <a:p>
            <a:pPr algn="r"/>
            <a:r>
              <a:rPr lang="en-US" sz="900">
                <a:solidFill>
                  <a:srgbClr val="000000"/>
                </a:solidFill>
                <a:latin typeface="Calibri" pitchFamily="34" charset="0"/>
              </a:rPr>
              <a:t>dangerouslyirrelevant.org</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990600" lvl="1" indent="-533400" eaLnBrk="1" hangingPunct="1">
              <a:buClr>
                <a:srgbClr val="00B050"/>
              </a:buClr>
              <a:buFontTx/>
              <a:buAutoNum type="arabicPeriod"/>
              <a:defRPr/>
            </a:pPr>
            <a:r>
              <a:rPr lang="en-US" sz="4000" dirty="0" smtClean="0">
                <a:solidFill>
                  <a:srgbClr val="00B050"/>
                </a:solidFill>
                <a:effectLst/>
                <a:latin typeface="Impact" pitchFamily="34" charset="0"/>
              </a:rPr>
              <a:t>Insist on a different kind of curriculum</a:t>
            </a:r>
            <a:endParaRPr lang="en-US" sz="4000" dirty="0" smtClean="0">
              <a:solidFill>
                <a:schemeClr val="bg1">
                  <a:lumMod val="60000"/>
                  <a:lumOff val="40000"/>
                </a:schemeClr>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Globalization</a:t>
            </a: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kumimoji="0" lang="en-US" sz="3600" b="0" i="0" u="none" strike="noStrike" kern="0" cap="none" spc="0" normalizeH="0" baseline="0" noProof="0" dirty="0" smtClean="0">
                <a:ln>
                  <a:noFill/>
                </a:ln>
                <a:solidFill>
                  <a:schemeClr val="folHlink"/>
                </a:solidFill>
                <a:effectLst/>
                <a:uLnTx/>
                <a:uFillTx/>
                <a:latin typeface="+mn-lt"/>
                <a:ea typeface="+mn-ea"/>
                <a:cs typeface="+mn-cs"/>
              </a:rPr>
              <a:t>doesn’t care</a:t>
            </a: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about you</a:t>
            </a: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Box 3"/>
          <p:cNvSpPr txBox="1">
            <a:spLocks noChangeArrowheads="1"/>
          </p:cNvSpPr>
          <p:nvPr/>
        </p:nvSpPr>
        <p:spPr bwMode="auto">
          <a:xfrm>
            <a:off x="533400" y="1295400"/>
            <a:ext cx="3341688" cy="584200"/>
          </a:xfrm>
          <a:prstGeom prst="rect">
            <a:avLst/>
          </a:prstGeom>
          <a:noFill/>
          <a:ln w="9525">
            <a:noFill/>
            <a:miter lim="800000"/>
            <a:headEnd/>
            <a:tailEnd/>
          </a:ln>
        </p:spPr>
        <p:txBody>
          <a:bodyPr wrap="none">
            <a:spAutoFit/>
          </a:bodyPr>
          <a:lstStyle/>
          <a:p>
            <a:r>
              <a:rPr lang="en-US"/>
              <a:t>critical thinking</a:t>
            </a:r>
          </a:p>
        </p:txBody>
      </p:sp>
      <p:sp>
        <p:nvSpPr>
          <p:cNvPr id="152578" name="TextBox 2"/>
          <p:cNvSpPr txBox="1">
            <a:spLocks noChangeArrowheads="1"/>
          </p:cNvSpPr>
          <p:nvPr/>
        </p:nvSpPr>
        <p:spPr bwMode="auto">
          <a:xfrm>
            <a:off x="4876800" y="1447800"/>
            <a:ext cx="3467100" cy="584200"/>
          </a:xfrm>
          <a:prstGeom prst="rect">
            <a:avLst/>
          </a:prstGeom>
          <a:noFill/>
          <a:ln w="9525">
            <a:noFill/>
            <a:miter lim="800000"/>
            <a:headEnd/>
            <a:tailEnd/>
          </a:ln>
        </p:spPr>
        <p:txBody>
          <a:bodyPr wrap="none">
            <a:spAutoFit/>
          </a:bodyPr>
          <a:lstStyle/>
          <a:p>
            <a:r>
              <a:rPr lang="en-US"/>
              <a:t>problem solving</a:t>
            </a:r>
          </a:p>
        </p:txBody>
      </p:sp>
      <p:sp>
        <p:nvSpPr>
          <p:cNvPr id="152579" name="TextBox 4"/>
          <p:cNvSpPr txBox="1">
            <a:spLocks noChangeArrowheads="1"/>
          </p:cNvSpPr>
          <p:nvPr/>
        </p:nvSpPr>
        <p:spPr bwMode="auto">
          <a:xfrm>
            <a:off x="228600" y="2971800"/>
            <a:ext cx="2819400" cy="584200"/>
          </a:xfrm>
          <a:prstGeom prst="rect">
            <a:avLst/>
          </a:prstGeom>
          <a:noFill/>
          <a:ln w="9525">
            <a:noFill/>
            <a:miter lim="800000"/>
            <a:headEnd/>
            <a:tailEnd/>
          </a:ln>
        </p:spPr>
        <p:txBody>
          <a:bodyPr wrap="none">
            <a:spAutoFit/>
          </a:bodyPr>
          <a:lstStyle/>
          <a:p>
            <a:r>
              <a:rPr lang="en-US"/>
              <a:t>collaboration</a:t>
            </a:r>
          </a:p>
        </p:txBody>
      </p:sp>
      <p:sp>
        <p:nvSpPr>
          <p:cNvPr id="152580" name="TextBox 5"/>
          <p:cNvSpPr txBox="1">
            <a:spLocks noChangeArrowheads="1"/>
          </p:cNvSpPr>
          <p:nvPr/>
        </p:nvSpPr>
        <p:spPr bwMode="auto">
          <a:xfrm>
            <a:off x="1447800" y="2133600"/>
            <a:ext cx="2597150" cy="584200"/>
          </a:xfrm>
          <a:prstGeom prst="rect">
            <a:avLst/>
          </a:prstGeom>
          <a:noFill/>
          <a:ln w="9525">
            <a:noFill/>
            <a:miter lim="800000"/>
            <a:headEnd/>
            <a:tailEnd/>
          </a:ln>
        </p:spPr>
        <p:txBody>
          <a:bodyPr wrap="none">
            <a:spAutoFit/>
          </a:bodyPr>
          <a:lstStyle/>
          <a:p>
            <a:r>
              <a:rPr lang="en-US"/>
              <a:t>adaptability</a:t>
            </a:r>
          </a:p>
        </p:txBody>
      </p:sp>
      <p:sp>
        <p:nvSpPr>
          <p:cNvPr id="152581" name="TextBox 6"/>
          <p:cNvSpPr txBox="1">
            <a:spLocks noChangeArrowheads="1"/>
          </p:cNvSpPr>
          <p:nvPr/>
        </p:nvSpPr>
        <p:spPr bwMode="auto">
          <a:xfrm>
            <a:off x="2590800" y="4572000"/>
            <a:ext cx="3908425" cy="584200"/>
          </a:xfrm>
          <a:prstGeom prst="rect">
            <a:avLst/>
          </a:prstGeom>
          <a:noFill/>
          <a:ln w="9525">
            <a:noFill/>
            <a:miter lim="800000"/>
            <a:headEnd/>
            <a:tailEnd/>
          </a:ln>
        </p:spPr>
        <p:txBody>
          <a:bodyPr wrap="none">
            <a:spAutoFit/>
          </a:bodyPr>
          <a:lstStyle/>
          <a:p>
            <a:r>
              <a:rPr lang="en-US"/>
              <a:t>entrepeneurialism</a:t>
            </a:r>
          </a:p>
        </p:txBody>
      </p:sp>
      <p:sp>
        <p:nvSpPr>
          <p:cNvPr id="152582" name="TextBox 7"/>
          <p:cNvSpPr txBox="1">
            <a:spLocks noChangeArrowheads="1"/>
          </p:cNvSpPr>
          <p:nvPr/>
        </p:nvSpPr>
        <p:spPr bwMode="auto">
          <a:xfrm>
            <a:off x="4648200" y="3124200"/>
            <a:ext cx="2098675" cy="584200"/>
          </a:xfrm>
          <a:prstGeom prst="rect">
            <a:avLst/>
          </a:prstGeom>
          <a:noFill/>
          <a:ln w="9525">
            <a:noFill/>
            <a:miter lim="800000"/>
            <a:headEnd/>
            <a:tailEnd/>
          </a:ln>
        </p:spPr>
        <p:txBody>
          <a:bodyPr wrap="none">
            <a:spAutoFit/>
          </a:bodyPr>
          <a:lstStyle/>
          <a:p>
            <a:r>
              <a:rPr lang="en-US"/>
              <a:t>creativity</a:t>
            </a:r>
          </a:p>
        </p:txBody>
      </p:sp>
      <p:sp>
        <p:nvSpPr>
          <p:cNvPr id="152583" name="TextBox 8"/>
          <p:cNvSpPr txBox="1">
            <a:spLocks noChangeArrowheads="1"/>
          </p:cNvSpPr>
          <p:nvPr/>
        </p:nvSpPr>
        <p:spPr bwMode="auto">
          <a:xfrm>
            <a:off x="4800600" y="381000"/>
            <a:ext cx="3914775" cy="584200"/>
          </a:xfrm>
          <a:prstGeom prst="rect">
            <a:avLst/>
          </a:prstGeom>
          <a:noFill/>
          <a:ln w="9525">
            <a:noFill/>
            <a:miter lim="800000"/>
            <a:headEnd/>
            <a:tailEnd/>
          </a:ln>
        </p:spPr>
        <p:txBody>
          <a:bodyPr wrap="none">
            <a:spAutoFit/>
          </a:bodyPr>
          <a:lstStyle/>
          <a:p>
            <a:r>
              <a:rPr lang="en-US"/>
              <a:t>effective speaking</a:t>
            </a:r>
          </a:p>
        </p:txBody>
      </p:sp>
      <p:sp>
        <p:nvSpPr>
          <p:cNvPr id="152584" name="TextBox 9"/>
          <p:cNvSpPr txBox="1">
            <a:spLocks noChangeArrowheads="1"/>
          </p:cNvSpPr>
          <p:nvPr/>
        </p:nvSpPr>
        <p:spPr bwMode="auto">
          <a:xfrm>
            <a:off x="4267200" y="5257800"/>
            <a:ext cx="3494088" cy="584200"/>
          </a:xfrm>
          <a:prstGeom prst="rect">
            <a:avLst/>
          </a:prstGeom>
          <a:noFill/>
          <a:ln w="9525">
            <a:noFill/>
            <a:miter lim="800000"/>
            <a:headEnd/>
            <a:tailEnd/>
          </a:ln>
        </p:spPr>
        <p:txBody>
          <a:bodyPr wrap="none">
            <a:spAutoFit/>
          </a:bodyPr>
          <a:lstStyle/>
          <a:p>
            <a:r>
              <a:rPr lang="en-US"/>
              <a:t>effective writing</a:t>
            </a:r>
          </a:p>
        </p:txBody>
      </p:sp>
      <p:sp>
        <p:nvSpPr>
          <p:cNvPr id="152585" name="TextBox 10"/>
          <p:cNvSpPr txBox="1">
            <a:spLocks noChangeArrowheads="1"/>
          </p:cNvSpPr>
          <p:nvPr/>
        </p:nvSpPr>
        <p:spPr bwMode="auto">
          <a:xfrm>
            <a:off x="304800" y="5257800"/>
            <a:ext cx="2325688" cy="584200"/>
          </a:xfrm>
          <a:prstGeom prst="rect">
            <a:avLst/>
          </a:prstGeom>
          <a:noFill/>
          <a:ln w="9525">
            <a:noFill/>
            <a:miter lim="800000"/>
            <a:headEnd/>
            <a:tailEnd/>
          </a:ln>
        </p:spPr>
        <p:txBody>
          <a:bodyPr wrap="none">
            <a:spAutoFit/>
          </a:bodyPr>
          <a:lstStyle/>
          <a:p>
            <a:r>
              <a:rPr lang="en-US"/>
              <a:t>innovation</a:t>
            </a:r>
          </a:p>
        </p:txBody>
      </p:sp>
      <p:sp>
        <p:nvSpPr>
          <p:cNvPr id="152586" name="TextBox 11"/>
          <p:cNvSpPr txBox="1">
            <a:spLocks noChangeArrowheads="1"/>
          </p:cNvSpPr>
          <p:nvPr/>
        </p:nvSpPr>
        <p:spPr bwMode="auto">
          <a:xfrm>
            <a:off x="4495800" y="2286000"/>
            <a:ext cx="4198938" cy="584200"/>
          </a:xfrm>
          <a:prstGeom prst="rect">
            <a:avLst/>
          </a:prstGeom>
          <a:noFill/>
          <a:ln w="9525">
            <a:noFill/>
            <a:miter lim="800000"/>
            <a:headEnd/>
            <a:tailEnd/>
          </a:ln>
        </p:spPr>
        <p:txBody>
          <a:bodyPr wrap="none">
            <a:spAutoFit/>
          </a:bodyPr>
          <a:lstStyle/>
          <a:p>
            <a:r>
              <a:rPr lang="en-US"/>
              <a:t>information literacy</a:t>
            </a:r>
          </a:p>
        </p:txBody>
      </p:sp>
      <p:sp>
        <p:nvSpPr>
          <p:cNvPr id="152587" name="TextBox 12"/>
          <p:cNvSpPr txBox="1">
            <a:spLocks noChangeArrowheads="1"/>
          </p:cNvSpPr>
          <p:nvPr/>
        </p:nvSpPr>
        <p:spPr bwMode="auto">
          <a:xfrm>
            <a:off x="1524000" y="3733800"/>
            <a:ext cx="3067050" cy="584200"/>
          </a:xfrm>
          <a:prstGeom prst="rect">
            <a:avLst/>
          </a:prstGeom>
          <a:noFill/>
          <a:ln w="9525">
            <a:noFill/>
            <a:miter lim="800000"/>
            <a:headEnd/>
            <a:tailEnd/>
          </a:ln>
        </p:spPr>
        <p:txBody>
          <a:bodyPr wrap="none">
            <a:spAutoFit/>
          </a:bodyPr>
          <a:lstStyle/>
          <a:p>
            <a:r>
              <a:rPr lang="en-US"/>
              <a:t>media fluency</a:t>
            </a:r>
          </a:p>
        </p:txBody>
      </p:sp>
      <p:sp>
        <p:nvSpPr>
          <p:cNvPr id="152588" name="TextBox 13"/>
          <p:cNvSpPr txBox="1">
            <a:spLocks noChangeArrowheads="1"/>
          </p:cNvSpPr>
          <p:nvPr/>
        </p:nvSpPr>
        <p:spPr bwMode="auto">
          <a:xfrm>
            <a:off x="1447800" y="6019800"/>
            <a:ext cx="2106613" cy="584200"/>
          </a:xfrm>
          <a:prstGeom prst="rect">
            <a:avLst/>
          </a:prstGeom>
          <a:noFill/>
          <a:ln w="9525">
            <a:noFill/>
            <a:miter lim="800000"/>
            <a:headEnd/>
            <a:tailEnd/>
          </a:ln>
        </p:spPr>
        <p:txBody>
          <a:bodyPr wrap="none">
            <a:spAutoFit/>
          </a:bodyPr>
          <a:lstStyle/>
          <a:p>
            <a:r>
              <a:rPr lang="en-US"/>
              <a:t>synthesis</a:t>
            </a:r>
          </a:p>
        </p:txBody>
      </p:sp>
      <p:sp>
        <p:nvSpPr>
          <p:cNvPr id="152589" name="TextBox 14"/>
          <p:cNvSpPr txBox="1">
            <a:spLocks noChangeArrowheads="1"/>
          </p:cNvSpPr>
          <p:nvPr/>
        </p:nvSpPr>
        <p:spPr bwMode="auto">
          <a:xfrm>
            <a:off x="5410200" y="3733800"/>
            <a:ext cx="3290888" cy="584200"/>
          </a:xfrm>
          <a:prstGeom prst="rect">
            <a:avLst/>
          </a:prstGeom>
          <a:noFill/>
          <a:ln w="9525">
            <a:noFill/>
            <a:miter lim="800000"/>
            <a:headEnd/>
            <a:tailEnd/>
          </a:ln>
        </p:spPr>
        <p:txBody>
          <a:bodyPr wrap="none">
            <a:spAutoFit/>
          </a:bodyPr>
          <a:lstStyle/>
          <a:p>
            <a:r>
              <a:rPr lang="en-US"/>
              <a:t>analytical skills</a:t>
            </a:r>
          </a:p>
        </p:txBody>
      </p:sp>
      <p:sp>
        <p:nvSpPr>
          <p:cNvPr id="152590" name="TextBox 15"/>
          <p:cNvSpPr txBox="1">
            <a:spLocks noChangeArrowheads="1"/>
          </p:cNvSpPr>
          <p:nvPr/>
        </p:nvSpPr>
        <p:spPr bwMode="auto">
          <a:xfrm>
            <a:off x="5715000" y="6019800"/>
            <a:ext cx="1922463" cy="584200"/>
          </a:xfrm>
          <a:prstGeom prst="rect">
            <a:avLst/>
          </a:prstGeom>
          <a:noFill/>
          <a:ln w="9525">
            <a:noFill/>
            <a:miter lim="800000"/>
            <a:headEnd/>
            <a:tailEnd/>
          </a:ln>
        </p:spPr>
        <p:txBody>
          <a:bodyPr wrap="none">
            <a:spAutoFit/>
          </a:bodyPr>
          <a:lstStyle/>
          <a:p>
            <a:r>
              <a:rPr lang="en-US"/>
              <a:t>curiosity</a:t>
            </a:r>
          </a:p>
        </p:txBody>
      </p:sp>
      <p:sp>
        <p:nvSpPr>
          <p:cNvPr id="152591" name="TextBox 16"/>
          <p:cNvSpPr txBox="1">
            <a:spLocks noChangeArrowheads="1"/>
          </p:cNvSpPr>
          <p:nvPr/>
        </p:nvSpPr>
        <p:spPr bwMode="auto">
          <a:xfrm>
            <a:off x="0" y="381000"/>
            <a:ext cx="3736975" cy="584200"/>
          </a:xfrm>
          <a:prstGeom prst="rect">
            <a:avLst/>
          </a:prstGeom>
          <a:noFill/>
          <a:ln w="9525">
            <a:noFill/>
            <a:miter lim="800000"/>
            <a:headEnd/>
            <a:tailEnd/>
          </a:ln>
        </p:spPr>
        <p:txBody>
          <a:bodyPr wrap="none">
            <a:spAutoFit/>
          </a:bodyPr>
          <a:lstStyle/>
          <a:p>
            <a:r>
              <a:rPr lang="en-US"/>
              <a:t>global awareness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990600" lvl="1" indent="-533400" eaLnBrk="1" hangingPunct="1">
              <a:buClr>
                <a:srgbClr val="00B050"/>
              </a:buClr>
              <a:buFontTx/>
              <a:buAutoNum type="arabicPeriod"/>
              <a:defRPr/>
            </a:pPr>
            <a:r>
              <a:rPr lang="en-US" sz="4000" dirty="0" smtClean="0">
                <a:solidFill>
                  <a:srgbClr val="00B050"/>
                </a:solidFill>
                <a:effectLst/>
                <a:latin typeface="Impact" pitchFamily="34" charset="0"/>
              </a:rPr>
              <a:t>Insist on a different kind of curriculum</a:t>
            </a:r>
            <a:r>
              <a:rPr lang="en-US" sz="4000" dirty="0" smtClean="0">
                <a:solidFill>
                  <a:srgbClr val="00B050"/>
                </a:solidFill>
                <a:effectLst/>
                <a:latin typeface="Impact" pitchFamily="34" charset="0"/>
              </a:rPr>
              <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a:defRPr/>
            </a:pPr>
            <a:r>
              <a:rPr lang="en-US" sz="4000" dirty="0" smtClean="0">
                <a:solidFill>
                  <a:srgbClr val="CC00FF"/>
                </a:solidFill>
                <a:effectLst/>
                <a:latin typeface="Impact" pitchFamily="34" charset="0"/>
              </a:rPr>
              <a:t>Insist on a different kind of instruction</a:t>
            </a:r>
            <a:endParaRPr lang="en-US" sz="4000" dirty="0" smtClean="0">
              <a:solidFill>
                <a:schemeClr val="bg1">
                  <a:lumMod val="60000"/>
                  <a:lumOff val="40000"/>
                </a:schemeClr>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154626" name="Straight Arrow Connector 8"/>
          <p:cNvCxnSpPr>
            <a:cxnSpLocks noChangeShapeType="1"/>
          </p:cNvCxnSpPr>
          <p:nvPr/>
        </p:nvCxnSpPr>
        <p:spPr bwMode="auto">
          <a:xfrm rot="5400000">
            <a:off x="-1556543" y="3236119"/>
            <a:ext cx="5105400" cy="1587"/>
          </a:xfrm>
          <a:prstGeom prst="straightConnector1">
            <a:avLst/>
          </a:prstGeom>
          <a:noFill/>
          <a:ln w="63500" algn="ctr">
            <a:solidFill>
              <a:schemeClr val="bg2"/>
            </a:solidFill>
            <a:round/>
            <a:headEnd type="triangle" w="lg" len="lg"/>
            <a:tailEnd/>
          </a:ln>
        </p:spPr>
      </p:cxnSp>
      <p:cxnSp>
        <p:nvCxnSpPr>
          <p:cNvPr id="154627" name="Straight Arrow Connector 9"/>
          <p:cNvCxnSpPr>
            <a:cxnSpLocks noChangeShapeType="1"/>
          </p:cNvCxnSpPr>
          <p:nvPr/>
        </p:nvCxnSpPr>
        <p:spPr bwMode="auto">
          <a:xfrm rot="10800000">
            <a:off x="965200" y="5788025"/>
            <a:ext cx="7315200" cy="1588"/>
          </a:xfrm>
          <a:prstGeom prst="straightConnector1">
            <a:avLst/>
          </a:prstGeom>
          <a:noFill/>
          <a:ln w="63500" algn="ctr">
            <a:solidFill>
              <a:schemeClr val="bg2"/>
            </a:solidFill>
            <a:round/>
            <a:headEnd type="triangle" w="lg" len="lg"/>
            <a:tailEnd/>
          </a:ln>
        </p:spPr>
      </p:cxnSp>
      <p:sp>
        <p:nvSpPr>
          <p:cNvPr id="154628" name="TextBox 11"/>
          <p:cNvSpPr txBox="1">
            <a:spLocks noChangeArrowheads="1"/>
          </p:cNvSpPr>
          <p:nvPr/>
        </p:nvSpPr>
        <p:spPr bwMode="auto">
          <a:xfrm>
            <a:off x="6121400" y="5970588"/>
            <a:ext cx="1638300" cy="400050"/>
          </a:xfrm>
          <a:prstGeom prst="rect">
            <a:avLst/>
          </a:prstGeom>
          <a:noFill/>
          <a:ln w="9525">
            <a:noFill/>
            <a:miter lim="800000"/>
            <a:headEnd/>
            <a:tailEnd/>
          </a:ln>
        </p:spPr>
        <p:txBody>
          <a:bodyPr wrap="none">
            <a:spAutoFit/>
          </a:bodyPr>
          <a:lstStyle/>
          <a:p>
            <a:pPr algn="ctr"/>
            <a:r>
              <a:rPr lang="en-US" sz="2000">
                <a:solidFill>
                  <a:schemeClr val="bg2"/>
                </a:solidFill>
              </a:rPr>
              <a:t>high school</a:t>
            </a:r>
            <a:endParaRPr lang="en-US" sz="2000"/>
          </a:p>
        </p:txBody>
      </p:sp>
      <p:sp>
        <p:nvSpPr>
          <p:cNvPr id="154629" name="TextBox 12"/>
          <p:cNvSpPr txBox="1">
            <a:spLocks noChangeArrowheads="1"/>
          </p:cNvSpPr>
          <p:nvPr/>
        </p:nvSpPr>
        <p:spPr bwMode="auto">
          <a:xfrm>
            <a:off x="1092200" y="5945188"/>
            <a:ext cx="2540000" cy="400050"/>
          </a:xfrm>
          <a:prstGeom prst="rect">
            <a:avLst/>
          </a:prstGeom>
          <a:noFill/>
          <a:ln w="9525">
            <a:noFill/>
            <a:miter lim="800000"/>
            <a:headEnd/>
            <a:tailEnd/>
          </a:ln>
        </p:spPr>
        <p:txBody>
          <a:bodyPr wrap="none">
            <a:spAutoFit/>
          </a:bodyPr>
          <a:lstStyle/>
          <a:p>
            <a:pPr algn="ctr"/>
            <a:r>
              <a:rPr lang="en-US" sz="2000">
                <a:solidFill>
                  <a:schemeClr val="bg2"/>
                </a:solidFill>
              </a:rPr>
              <a:t>elementary school</a:t>
            </a:r>
            <a:endParaRPr lang="en-US" sz="2000"/>
          </a:p>
        </p:txBody>
      </p:sp>
      <p:sp>
        <p:nvSpPr>
          <p:cNvPr id="21" name="Arc 20"/>
          <p:cNvSpPr/>
          <p:nvPr/>
        </p:nvSpPr>
        <p:spPr bwMode="auto">
          <a:xfrm>
            <a:off x="1346200" y="1549400"/>
            <a:ext cx="6426200" cy="3200400"/>
          </a:xfrm>
          <a:prstGeom prst="arc">
            <a:avLst/>
          </a:prstGeom>
          <a:noFill/>
          <a:ln w="9525" cap="flat" cmpd="sng" algn="ctr">
            <a:no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cxnSp>
        <p:nvCxnSpPr>
          <p:cNvPr id="154631" name="Straight Arrow Connector 36"/>
          <p:cNvCxnSpPr>
            <a:cxnSpLocks noChangeShapeType="1"/>
          </p:cNvCxnSpPr>
          <p:nvPr/>
        </p:nvCxnSpPr>
        <p:spPr bwMode="auto">
          <a:xfrm>
            <a:off x="1384300" y="1549400"/>
            <a:ext cx="2438400" cy="203200"/>
          </a:xfrm>
          <a:prstGeom prst="straightConnector1">
            <a:avLst/>
          </a:prstGeom>
          <a:noFill/>
          <a:ln w="63500" algn="ctr">
            <a:solidFill>
              <a:srgbClr val="FF0000"/>
            </a:solidFill>
            <a:round/>
            <a:headEnd/>
            <a:tailEnd/>
          </a:ln>
        </p:spPr>
      </p:cxnSp>
      <p:cxnSp>
        <p:nvCxnSpPr>
          <p:cNvPr id="154632" name="Straight Arrow Connector 39"/>
          <p:cNvCxnSpPr>
            <a:cxnSpLocks noChangeShapeType="1"/>
          </p:cNvCxnSpPr>
          <p:nvPr/>
        </p:nvCxnSpPr>
        <p:spPr bwMode="auto">
          <a:xfrm>
            <a:off x="3810000" y="1752600"/>
            <a:ext cx="3810000" cy="2984500"/>
          </a:xfrm>
          <a:prstGeom prst="straightConnector1">
            <a:avLst/>
          </a:prstGeom>
          <a:noFill/>
          <a:ln w="63500" algn="ctr">
            <a:solidFill>
              <a:srgbClr val="FF0000"/>
            </a:solidFill>
            <a:round/>
            <a:headEnd/>
            <a:tailEnd type="triangle" w="lg" len="lg"/>
          </a:ln>
        </p:spPr>
      </p:cxnSp>
      <p:sp>
        <p:nvSpPr>
          <p:cNvPr id="154633" name="TextBox 10"/>
          <p:cNvSpPr txBox="1">
            <a:spLocks noChangeArrowheads="1"/>
          </p:cNvSpPr>
          <p:nvPr/>
        </p:nvSpPr>
        <p:spPr bwMode="auto">
          <a:xfrm>
            <a:off x="5013325" y="2263775"/>
            <a:ext cx="2149475" cy="708025"/>
          </a:xfrm>
          <a:prstGeom prst="rect">
            <a:avLst/>
          </a:prstGeom>
          <a:noFill/>
          <a:ln w="9525">
            <a:noFill/>
            <a:miter lim="800000"/>
            <a:headEnd/>
            <a:tailEnd/>
          </a:ln>
        </p:spPr>
        <p:txBody>
          <a:bodyPr wrap="none">
            <a:spAutoFit/>
          </a:bodyPr>
          <a:lstStyle/>
          <a:p>
            <a:r>
              <a:rPr lang="en-US" sz="2000">
                <a:solidFill>
                  <a:srgbClr val="FF0000"/>
                </a:solidFill>
              </a:rPr>
              <a:t>student </a:t>
            </a:r>
            <a:br>
              <a:rPr lang="en-US" sz="2000">
                <a:solidFill>
                  <a:srgbClr val="FF0000"/>
                </a:solidFill>
              </a:rPr>
            </a:br>
            <a:r>
              <a:rPr lang="en-US" sz="2000">
                <a:solidFill>
                  <a:srgbClr val="FF0000"/>
                </a:solidFill>
              </a:rPr>
              <a:t>    engagement</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ney.jpg"/>
          <p:cNvPicPr>
            <a:picLocks noChangeAspect="1"/>
          </p:cNvPicPr>
          <p:nvPr/>
        </p:nvPicPr>
        <p:blipFill>
          <a:blip r:embed="rId3"/>
          <a:stretch>
            <a:fillRect/>
          </a:stretch>
        </p:blipFill>
        <p:spPr>
          <a:xfrm>
            <a:off x="0" y="0"/>
            <a:ext cx="9144000" cy="6858000"/>
          </a:xfrm>
          <a:prstGeom prst="rect">
            <a:avLst/>
          </a:prstGeom>
        </p:spPr>
      </p:pic>
      <p:sp>
        <p:nvSpPr>
          <p:cNvPr id="3" name="TextBox 2"/>
          <p:cNvSpPr txBox="1"/>
          <p:nvPr/>
        </p:nvSpPr>
        <p:spPr>
          <a:xfrm>
            <a:off x="0" y="0"/>
            <a:ext cx="2316660" cy="230832"/>
          </a:xfrm>
          <a:prstGeom prst="rect">
            <a:avLst/>
          </a:prstGeom>
          <a:noFill/>
        </p:spPr>
        <p:txBody>
          <a:bodyPr wrap="none" rtlCol="0">
            <a:spAutoFit/>
          </a:bodyPr>
          <a:lstStyle/>
          <a:p>
            <a:r>
              <a:rPr lang="en-US" sz="900" dirty="0" smtClean="0">
                <a:solidFill>
                  <a:schemeClr val="bg1"/>
                </a:solidFill>
              </a:rPr>
              <a:t>www.flickr.com/photos/jahansell/251755048</a:t>
            </a:r>
            <a:endParaRPr lang="en-US" sz="900" dirty="0">
              <a:solidFill>
                <a:schemeClr val="bg1"/>
              </a:solidFill>
            </a:endParaRPr>
          </a:p>
        </p:txBody>
      </p:sp>
      <p:sp>
        <p:nvSpPr>
          <p:cNvPr id="4" name="TextBox 3"/>
          <p:cNvSpPr txBox="1"/>
          <p:nvPr/>
        </p:nvSpPr>
        <p:spPr>
          <a:xfrm>
            <a:off x="7742654" y="0"/>
            <a:ext cx="1401346" cy="230832"/>
          </a:xfrm>
          <a:prstGeom prst="rect">
            <a:avLst/>
          </a:prstGeom>
          <a:noFill/>
        </p:spPr>
        <p:txBody>
          <a:bodyPr wrap="none" rtlCol="0">
            <a:spAutoFit/>
          </a:bodyPr>
          <a:lstStyle/>
          <a:p>
            <a:pPr algn="r"/>
            <a:r>
              <a:rPr lang="en-US" sz="900" dirty="0" smtClean="0">
                <a:solidFill>
                  <a:schemeClr val="bg1"/>
                </a:solidFill>
              </a:rPr>
              <a:t>dangerouslyirrelevant.org</a:t>
            </a:r>
            <a:endParaRPr lang="en-US" sz="900" dirty="0">
              <a:solidFill>
                <a:schemeClr val="bg1"/>
              </a:solidFill>
            </a:endParaRPr>
          </a:p>
        </p:txBody>
      </p:sp>
      <p:sp>
        <p:nvSpPr>
          <p:cNvPr id="5" name="Rectangle 4"/>
          <p:cNvSpPr/>
          <p:nvPr/>
        </p:nvSpPr>
        <p:spPr>
          <a:xfrm>
            <a:off x="0" y="5867400"/>
            <a:ext cx="9144000" cy="990600"/>
          </a:xfrm>
          <a:prstGeom prst="rect">
            <a:avLst/>
          </a:prstGeom>
          <a:solidFill>
            <a:srgbClr val="CC9900">
              <a:alpha val="7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dirty="0">
              <a:latin typeface="Berlin Sans FB Demi" pitchFamily="34" charset="0"/>
            </a:endParaRPr>
          </a:p>
        </p:txBody>
      </p:sp>
      <p:sp>
        <p:nvSpPr>
          <p:cNvPr id="6" name="TextBox 5"/>
          <p:cNvSpPr txBox="1"/>
          <p:nvPr/>
        </p:nvSpPr>
        <p:spPr>
          <a:xfrm>
            <a:off x="762000" y="6070313"/>
            <a:ext cx="8068234" cy="584775"/>
          </a:xfrm>
          <a:prstGeom prst="rect">
            <a:avLst/>
          </a:prstGeom>
          <a:noFill/>
        </p:spPr>
        <p:txBody>
          <a:bodyPr wrap="square" rtlCol="0">
            <a:spAutoFit/>
          </a:bodyPr>
          <a:lstStyle/>
          <a:p>
            <a:pPr algn="ctr"/>
            <a:r>
              <a:rPr lang="en-US" sz="3200" dirty="0" smtClean="0">
                <a:latin typeface="Kabel Ult BT" pitchFamily="34" charset="0"/>
              </a:rPr>
              <a:t>Our kids have tasted the honey.</a:t>
            </a:r>
            <a:endParaRPr lang="en-US" sz="3200" dirty="0">
              <a:latin typeface="Kabel Ult BT"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990600" lvl="1" indent="-533400" eaLnBrk="1" hangingPunct="1">
              <a:buClr>
                <a:srgbClr val="00B050"/>
              </a:buClr>
              <a:buFontTx/>
              <a:buAutoNum type="arabicPeriod"/>
              <a:defRPr/>
            </a:pPr>
            <a:r>
              <a:rPr lang="en-US" sz="4000" dirty="0" smtClean="0">
                <a:solidFill>
                  <a:srgbClr val="00B050"/>
                </a:solidFill>
                <a:effectLst/>
                <a:latin typeface="Impact" pitchFamily="34" charset="0"/>
              </a:rPr>
              <a:t>Insist on a different kind of curriculum</a:t>
            </a:r>
            <a:r>
              <a:rPr lang="en-US" sz="4000" dirty="0" smtClean="0">
                <a:solidFill>
                  <a:srgbClr val="00B050"/>
                </a:solidFill>
                <a:effectLst/>
                <a:latin typeface="Impact" pitchFamily="34" charset="0"/>
              </a:rPr>
              <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a:defRPr/>
            </a:pPr>
            <a:r>
              <a:rPr lang="en-US" sz="4000" dirty="0" smtClean="0">
                <a:solidFill>
                  <a:srgbClr val="CC00FF"/>
                </a:solidFill>
                <a:effectLst/>
                <a:latin typeface="Impact" pitchFamily="34" charset="0"/>
              </a:rPr>
              <a:t>Insist on a different kind of instruction</a:t>
            </a:r>
            <a:r>
              <a:rPr lang="en-US" sz="4000" dirty="0" smtClean="0">
                <a:solidFill>
                  <a:srgbClr val="CC00FF"/>
                </a:solidFill>
                <a:effectLst/>
                <a:latin typeface="Impact" pitchFamily="34" charset="0"/>
              </a:rPr>
              <a:t/>
            </a:r>
            <a:br>
              <a:rPr lang="en-US" sz="4000" dirty="0" smtClean="0">
                <a:solidFill>
                  <a:srgbClr val="CC00FF"/>
                </a:solidFill>
                <a:effectLst/>
                <a:latin typeface="Impact" pitchFamily="34" charset="0"/>
              </a:rPr>
            </a:br>
            <a:endParaRPr lang="en-US" sz="4000" dirty="0" smtClean="0">
              <a:solidFill>
                <a:srgbClr val="CC00FF"/>
              </a:solidFill>
              <a:effectLst/>
              <a:latin typeface="Impact" pitchFamily="34" charset="0"/>
            </a:endParaRPr>
          </a:p>
          <a:p>
            <a:pPr marL="990600" lvl="1" indent="-533400" eaLnBrk="1" hangingPunct="1">
              <a:buClr>
                <a:srgbClr val="00B0F0"/>
              </a:buClr>
              <a:buFontTx/>
              <a:buAutoNum type="arabicPeriod"/>
              <a:defRPr/>
            </a:pPr>
            <a:r>
              <a:rPr lang="en-US" sz="4000" dirty="0" smtClean="0">
                <a:solidFill>
                  <a:schemeClr val="bg1">
                    <a:lumMod val="60000"/>
                    <a:lumOff val="40000"/>
                  </a:schemeClr>
                </a:solidFill>
                <a:effectLst/>
                <a:latin typeface="Impact" pitchFamily="34" charset="0"/>
              </a:rPr>
              <a:t>Advocate for e-learning</a:t>
            </a:r>
            <a:endParaRPr lang="en-US" sz="4000" dirty="0" smtClean="0">
              <a:solidFill>
                <a:schemeClr val="bg1">
                  <a:lumMod val="60000"/>
                  <a:lumOff val="40000"/>
                </a:schemeClr>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3" descr="Florida Virtual High School.png"/>
          <p:cNvPicPr>
            <a:picLocks noChangeAspect="1"/>
          </p:cNvPicPr>
          <p:nvPr/>
        </p:nvPicPr>
        <p:blipFill>
          <a:blip r:embed="rId2"/>
          <a:srcRect/>
          <a:stretch>
            <a:fillRect/>
          </a:stretch>
        </p:blipFill>
        <p:spPr bwMode="auto">
          <a:xfrm>
            <a:off x="0" y="0"/>
            <a:ext cx="91995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4"/>
              <a:defRPr/>
            </a:pPr>
            <a:r>
              <a:rPr lang="en-US" sz="4000" dirty="0" smtClean="0">
                <a:solidFill>
                  <a:srgbClr val="00B050"/>
                </a:solidFill>
                <a:effectLst/>
                <a:latin typeface="Impact" pitchFamily="34" charset="0"/>
              </a:rPr>
              <a:t>A computer in every hand</a:t>
            </a:r>
          </a:p>
        </p:txBody>
      </p:sp>
    </p:spTree>
    <p:custDataLst>
      <p:tags r:id="rId1"/>
    </p:custData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4" descr="Oxygen.jpg"/>
          <p:cNvPicPr>
            <a:picLocks noChangeAspect="1"/>
          </p:cNvPicPr>
          <p:nvPr/>
        </p:nvPicPr>
        <p:blipFill>
          <a:blip r:embed="rId3"/>
          <a:srcRect b="25000"/>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descr="laptop01.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3" descr="netbook.jpg"/>
          <p:cNvPicPr>
            <a:picLocks noChangeAspect="1"/>
          </p:cNvPicPr>
          <p:nvPr/>
        </p:nvPicPr>
        <p:blipFill>
          <a:blip r:embed="rId2"/>
          <a:srcRect/>
          <a:stretch>
            <a:fillRect/>
          </a:stretch>
        </p:blipFill>
        <p:spPr bwMode="auto">
          <a:xfrm>
            <a:off x="0" y="-1828800"/>
            <a:ext cx="9144000" cy="10594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kumimoji="0" lang="en-US" sz="3600" b="0" i="0" u="none" strike="noStrike" kern="0" cap="none" spc="0" normalizeH="0" baseline="0" noProof="0" dirty="0" smtClean="0">
                <a:ln>
                  <a:noFill/>
                </a:ln>
                <a:solidFill>
                  <a:schemeClr val="folHlink"/>
                </a:solidFill>
                <a:effectLst/>
                <a:uLnTx/>
                <a:uFillTx/>
                <a:latin typeface="+mn-lt"/>
                <a:ea typeface="+mn-ea"/>
                <a:cs typeface="+mn-cs"/>
              </a:rPr>
              <a:t>Iowa</a:t>
            </a: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schools</a:t>
            </a: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are clueless</a:t>
            </a: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7938" name="Picture 4" descr="iphone02.jpg"/>
          <p:cNvPicPr>
            <a:picLocks noChangeAspect="1"/>
          </p:cNvPicPr>
          <p:nvPr/>
        </p:nvPicPr>
        <p:blipFill>
          <a:blip r:embed="rId3"/>
          <a:srcRect/>
          <a:stretch>
            <a:fillRect/>
          </a:stretch>
        </p:blipFill>
        <p:spPr bwMode="auto">
          <a:xfrm>
            <a:off x="0" y="-2362200"/>
            <a:ext cx="9144000" cy="1242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4"/>
              <a:defRPr/>
            </a:pPr>
            <a:r>
              <a:rPr lang="en-US" sz="4000" dirty="0" smtClean="0">
                <a:solidFill>
                  <a:srgbClr val="00B050"/>
                </a:solidFill>
                <a:effectLst/>
                <a:latin typeface="Impact" pitchFamily="34" charset="0"/>
              </a:rPr>
              <a:t>A computer in every hand</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startAt="4"/>
              <a:defRPr/>
            </a:pPr>
            <a:r>
              <a:rPr lang="en-US" sz="4000" dirty="0" smtClean="0">
                <a:solidFill>
                  <a:srgbClr val="CC00FF"/>
                </a:solidFill>
                <a:effectLst/>
                <a:latin typeface="Impact" pitchFamily="34" charset="0"/>
              </a:rPr>
              <a:t>Focus on leaders, not just students and teachers</a:t>
            </a:r>
            <a:endParaRPr lang="en-US" sz="4000" dirty="0" smtClean="0">
              <a:solidFill>
                <a:schemeClr val="bg1">
                  <a:lumMod val="60000"/>
                  <a:lumOff val="40000"/>
                </a:schemeClr>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 descr="Anticipatory.jpg"/>
          <p:cNvPicPr>
            <a:picLocks noChangeAspect="1"/>
          </p:cNvPicPr>
          <p:nvPr/>
        </p:nvPicPr>
        <p:blipFill>
          <a:blip r:embed="rId3"/>
          <a:srcRect/>
          <a:stretch>
            <a:fillRect/>
          </a:stretch>
        </p:blipFill>
        <p:spPr bwMode="auto">
          <a:xfrm>
            <a:off x="0" y="0"/>
            <a:ext cx="102965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8178" name="Picture 1" descr="Future.jpg"/>
          <p:cNvPicPr>
            <a:picLocks noChangeAspect="1"/>
          </p:cNvPicPr>
          <p:nvPr/>
        </p:nvPicPr>
        <p:blipFill>
          <a:blip r:embed="rId3"/>
          <a:srcRect/>
          <a:stretch>
            <a:fillRect/>
          </a:stretch>
        </p:blipFill>
        <p:spPr bwMode="auto">
          <a:xfrm>
            <a:off x="0" y="1041400"/>
            <a:ext cx="9144000" cy="581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1" descr="iStock_000003015750Medium.jpg"/>
          <p:cNvPicPr>
            <a:picLocks noChangeAspect="1"/>
          </p:cNvPicPr>
          <p:nvPr/>
        </p:nvPicPr>
        <p:blipFill>
          <a:blip r:embed="rId3"/>
          <a:srcRect l="6248" r="10417" b="6168"/>
          <a:stretch>
            <a:fillRect/>
          </a:stretch>
        </p:blipFill>
        <p:spPr bwMode="auto">
          <a:xfrm>
            <a:off x="0" y="0"/>
            <a:ext cx="9144000" cy="6858000"/>
          </a:xfrm>
          <a:prstGeom prst="rect">
            <a:avLst/>
          </a:prstGeom>
          <a:noFill/>
          <a:ln w="9525">
            <a:noFill/>
            <a:miter lim="800000"/>
            <a:headEnd/>
            <a:tailEnd/>
          </a:ln>
        </p:spPr>
      </p:pic>
      <p:sp>
        <p:nvSpPr>
          <p:cNvPr id="172034" name="TextBox 2"/>
          <p:cNvSpPr txBox="1">
            <a:spLocks noChangeArrowheads="1"/>
          </p:cNvSpPr>
          <p:nvPr/>
        </p:nvSpPr>
        <p:spPr bwMode="auto">
          <a:xfrm>
            <a:off x="201613" y="228600"/>
            <a:ext cx="2922587" cy="1570038"/>
          </a:xfrm>
          <a:prstGeom prst="rect">
            <a:avLst/>
          </a:prstGeom>
          <a:noFill/>
          <a:ln w="9525">
            <a:noFill/>
            <a:miter lim="800000"/>
            <a:headEnd/>
            <a:tailEnd/>
          </a:ln>
        </p:spPr>
        <p:txBody>
          <a:bodyPr wrap="none">
            <a:spAutoFit/>
          </a:bodyPr>
          <a:lstStyle/>
          <a:p>
            <a:r>
              <a:rPr lang="en-US" sz="2400">
                <a:solidFill>
                  <a:srgbClr val="0C0C0C"/>
                </a:solidFill>
                <a:latin typeface="Kabel Bk BT" pitchFamily="34" charset="0"/>
              </a:rPr>
              <a:t>The people in charge </a:t>
            </a:r>
            <a:br>
              <a:rPr lang="en-US" sz="2400">
                <a:solidFill>
                  <a:srgbClr val="0C0C0C"/>
                </a:solidFill>
                <a:latin typeface="Kabel Bk BT" pitchFamily="34" charset="0"/>
              </a:rPr>
            </a:br>
            <a:r>
              <a:rPr lang="en-US" sz="2400">
                <a:solidFill>
                  <a:srgbClr val="0C0C0C"/>
                </a:solidFill>
                <a:latin typeface="Kabel Bk BT" pitchFamily="34" charset="0"/>
              </a:rPr>
              <a:t>of leading school </a:t>
            </a:r>
            <a:br>
              <a:rPr lang="en-US" sz="2400">
                <a:solidFill>
                  <a:srgbClr val="0C0C0C"/>
                </a:solidFill>
                <a:latin typeface="Kabel Bk BT" pitchFamily="34" charset="0"/>
              </a:rPr>
            </a:br>
            <a:r>
              <a:rPr lang="en-US" sz="2400">
                <a:solidFill>
                  <a:srgbClr val="0C0C0C"/>
                </a:solidFill>
                <a:latin typeface="Kabel Bk BT" pitchFamily="34" charset="0"/>
              </a:rPr>
              <a:t>organizations into the </a:t>
            </a:r>
            <a:br>
              <a:rPr lang="en-US" sz="2400">
                <a:solidFill>
                  <a:srgbClr val="0C0C0C"/>
                </a:solidFill>
                <a:latin typeface="Kabel Bk BT" pitchFamily="34" charset="0"/>
              </a:rPr>
            </a:br>
            <a:r>
              <a:rPr lang="en-US" sz="2400">
                <a:solidFill>
                  <a:srgbClr val="0C0C0C"/>
                </a:solidFill>
                <a:latin typeface="Kabel Bk BT" pitchFamily="34" charset="0"/>
              </a:rPr>
              <a:t>21st century …</a:t>
            </a:r>
          </a:p>
        </p:txBody>
      </p:sp>
      <p:sp>
        <p:nvSpPr>
          <p:cNvPr id="172035" name="TextBox 3"/>
          <p:cNvSpPr txBox="1">
            <a:spLocks noChangeArrowheads="1"/>
          </p:cNvSpPr>
          <p:nvPr/>
        </p:nvSpPr>
        <p:spPr bwMode="auto">
          <a:xfrm>
            <a:off x="5915025" y="4114800"/>
            <a:ext cx="3076575" cy="1200150"/>
          </a:xfrm>
          <a:prstGeom prst="rect">
            <a:avLst/>
          </a:prstGeom>
          <a:noFill/>
          <a:ln w="9525">
            <a:noFill/>
            <a:miter lim="800000"/>
            <a:headEnd/>
            <a:tailEnd/>
          </a:ln>
        </p:spPr>
        <p:txBody>
          <a:bodyPr wrap="none">
            <a:spAutoFit/>
          </a:bodyPr>
          <a:lstStyle/>
          <a:p>
            <a:pPr algn="r"/>
            <a:r>
              <a:rPr lang="en-US" sz="2400">
                <a:solidFill>
                  <a:srgbClr val="0C0C0C"/>
                </a:solidFill>
                <a:latin typeface="Kabel Bk BT" pitchFamily="34" charset="0"/>
              </a:rPr>
              <a:t>often are the</a:t>
            </a:r>
            <a:br>
              <a:rPr lang="en-US" sz="2400">
                <a:solidFill>
                  <a:srgbClr val="0C0C0C"/>
                </a:solidFill>
                <a:latin typeface="Kabel Bk BT" pitchFamily="34" charset="0"/>
              </a:rPr>
            </a:br>
            <a:r>
              <a:rPr lang="en-US" sz="2400">
                <a:solidFill>
                  <a:srgbClr val="0C0C0C"/>
                </a:solidFill>
                <a:latin typeface="Kabel Bk BT" pitchFamily="34" charset="0"/>
              </a:rPr>
              <a:t>least knowledgeable</a:t>
            </a:r>
            <a:br>
              <a:rPr lang="en-US" sz="2400">
                <a:solidFill>
                  <a:srgbClr val="0C0C0C"/>
                </a:solidFill>
                <a:latin typeface="Kabel Bk BT" pitchFamily="34" charset="0"/>
              </a:rPr>
            </a:br>
            <a:r>
              <a:rPr lang="en-US" sz="2400">
                <a:solidFill>
                  <a:srgbClr val="0C0C0C"/>
                </a:solidFill>
                <a:latin typeface="Kabel Bk BT" pitchFamily="34" charset="0"/>
              </a:rPr>
              <a:t>about the 21st century.</a:t>
            </a:r>
          </a:p>
        </p:txBody>
      </p:sp>
      <p:sp>
        <p:nvSpPr>
          <p:cNvPr id="172036" name="TextBox 4"/>
          <p:cNvSpPr txBox="1">
            <a:spLocks noChangeArrowheads="1"/>
          </p:cNvSpPr>
          <p:nvPr/>
        </p:nvSpPr>
        <p:spPr bwMode="auto">
          <a:xfrm rot="5400000">
            <a:off x="-649288" y="6027738"/>
            <a:ext cx="1514475" cy="215900"/>
          </a:xfrm>
          <a:prstGeom prst="rect">
            <a:avLst/>
          </a:prstGeom>
          <a:noFill/>
          <a:ln w="9525">
            <a:noFill/>
            <a:miter lim="800000"/>
            <a:headEnd/>
            <a:tailEnd/>
          </a:ln>
        </p:spPr>
        <p:txBody>
          <a:bodyPr wrap="none">
            <a:spAutoFit/>
          </a:bodyPr>
          <a:lstStyle/>
          <a:p>
            <a:pPr algn="r"/>
            <a:r>
              <a:rPr lang="en-US" sz="800">
                <a:solidFill>
                  <a:srgbClr val="0C0C0C"/>
                </a:solidFill>
              </a:rPr>
              <a:t>dangerouslyirrelevant.org</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05591118Medium.jpg"/>
          <p:cNvPicPr>
            <a:picLocks noChangeAspect="1"/>
          </p:cNvPicPr>
          <p:nvPr/>
        </p:nvPicPr>
        <p:blipFill>
          <a:blip r:embed="rId3"/>
          <a:srcRect t="1527" b="3159"/>
          <a:stretch>
            <a:fillRect/>
          </a:stretch>
        </p:blipFill>
        <p:spPr>
          <a:xfrm>
            <a:off x="3962400" y="0"/>
            <a:ext cx="5181600" cy="6858000"/>
          </a:xfrm>
          <a:prstGeom prst="rect">
            <a:avLst/>
          </a:prstGeom>
        </p:spPr>
      </p:pic>
      <p:sp>
        <p:nvSpPr>
          <p:cNvPr id="3" name="TextBox 2"/>
          <p:cNvSpPr txBox="1"/>
          <p:nvPr/>
        </p:nvSpPr>
        <p:spPr>
          <a:xfrm>
            <a:off x="535544" y="4168676"/>
            <a:ext cx="2207656" cy="2308324"/>
          </a:xfrm>
          <a:prstGeom prst="rect">
            <a:avLst/>
          </a:prstGeom>
          <a:noFill/>
        </p:spPr>
        <p:txBody>
          <a:bodyPr wrap="none" rtlCol="0">
            <a:spAutoFit/>
          </a:bodyPr>
          <a:lstStyle/>
          <a:p>
            <a:pPr algn="ctr"/>
            <a:r>
              <a:rPr lang="en-US" sz="3600" dirty="0" smtClean="0">
                <a:solidFill>
                  <a:srgbClr val="0C0C0C"/>
                </a:solidFill>
                <a:latin typeface="Agency FB" pitchFamily="34" charset="0"/>
              </a:rPr>
              <a:t>If the leaders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don’t get it,</a:t>
            </a:r>
          </a:p>
          <a:p>
            <a:pPr algn="ctr"/>
            <a:r>
              <a:rPr lang="en-US" sz="3600" dirty="0" smtClean="0">
                <a:solidFill>
                  <a:srgbClr val="0C0C0C"/>
                </a:solidFill>
                <a:latin typeface="Agency FB" pitchFamily="34" charset="0"/>
              </a:rPr>
              <a:t>it’s not going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to happen.</a:t>
            </a:r>
            <a:endParaRPr lang="en-US" sz="3600" dirty="0">
              <a:solidFill>
                <a:srgbClr val="0C0C0C"/>
              </a:solidFill>
            </a:endParaRPr>
          </a:p>
        </p:txBody>
      </p:sp>
      <p:sp>
        <p:nvSpPr>
          <p:cNvPr id="4" name="TextBox 3"/>
          <p:cNvSpPr txBox="1"/>
          <p:nvPr/>
        </p:nvSpPr>
        <p:spPr>
          <a:xfrm rot="5400000">
            <a:off x="8390108" y="6104108"/>
            <a:ext cx="1292340" cy="215444"/>
          </a:xfrm>
          <a:prstGeom prst="rect">
            <a:avLst/>
          </a:prstGeom>
          <a:noFill/>
        </p:spPr>
        <p:txBody>
          <a:bodyPr wrap="none" rtlCol="0">
            <a:spAutoFit/>
          </a:bodyPr>
          <a:lstStyle/>
          <a:p>
            <a:pPr algn="r"/>
            <a:r>
              <a:rPr lang="en-US" sz="800" dirty="0" smtClean="0"/>
              <a:t>dangerouslyirrelevant.org</a:t>
            </a:r>
            <a:endParaRPr lang="en-US" sz="8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4"/>
              <a:defRPr/>
            </a:pPr>
            <a:r>
              <a:rPr lang="en-US" sz="4000" dirty="0" smtClean="0">
                <a:solidFill>
                  <a:srgbClr val="00B050"/>
                </a:solidFill>
                <a:effectLst/>
                <a:latin typeface="Impact" pitchFamily="34" charset="0"/>
              </a:rPr>
              <a:t>A computer in every hand</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startAt="4"/>
              <a:defRPr/>
            </a:pPr>
            <a:r>
              <a:rPr lang="en-US" sz="4000" dirty="0" smtClean="0">
                <a:solidFill>
                  <a:srgbClr val="CC00FF"/>
                </a:solidFill>
                <a:effectLst/>
                <a:latin typeface="Impact" pitchFamily="34" charset="0"/>
              </a:rPr>
              <a:t>Focus on leaders, not just students and teachers</a:t>
            </a:r>
            <a:br>
              <a:rPr lang="en-US" sz="4000" dirty="0" smtClean="0">
                <a:solidFill>
                  <a:srgbClr val="CC00FF"/>
                </a:solidFill>
                <a:effectLst/>
                <a:latin typeface="Impact" pitchFamily="34" charset="0"/>
              </a:rPr>
            </a:br>
            <a:endParaRPr lang="en-US" sz="4000" dirty="0" smtClean="0">
              <a:solidFill>
                <a:srgbClr val="CC00FF"/>
              </a:solidFill>
              <a:effectLst/>
              <a:latin typeface="Impact" pitchFamily="34" charset="0"/>
            </a:endParaRPr>
          </a:p>
          <a:p>
            <a:pPr marL="990600" lvl="1" indent="-533400" eaLnBrk="1" hangingPunct="1">
              <a:buClr>
                <a:srgbClr val="00B0F0"/>
              </a:buClr>
              <a:buFontTx/>
              <a:buAutoNum type="arabicPeriod" startAt="4"/>
              <a:defRPr/>
            </a:pPr>
            <a:r>
              <a:rPr lang="en-US" sz="4000" dirty="0" smtClean="0">
                <a:solidFill>
                  <a:schemeClr val="bg1">
                    <a:lumMod val="60000"/>
                    <a:lumOff val="40000"/>
                  </a:schemeClr>
                </a:solidFill>
                <a:effectLst/>
                <a:latin typeface="Impact" pitchFamily="34" charset="0"/>
              </a:rPr>
              <a:t>Revolution, not evolution</a:t>
            </a:r>
            <a:endParaRPr lang="en-US" sz="4000" dirty="0" smtClean="0">
              <a:solidFill>
                <a:schemeClr val="bg1">
                  <a:lumMod val="60000"/>
                  <a:lumOff val="40000"/>
                </a:schemeClr>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4" descr="Incremental1"/>
          <p:cNvPicPr>
            <a:picLocks noChangeAspect="1" noChangeArrowheads="1"/>
          </p:cNvPicPr>
          <p:nvPr/>
        </p:nvPicPr>
        <p:blipFill>
          <a:blip r:embed="rId4"/>
          <a:srcRect/>
          <a:stretch>
            <a:fillRect/>
          </a:stretch>
        </p:blipFill>
        <p:spPr bwMode="auto">
          <a:xfrm>
            <a:off x="190500" y="879475"/>
            <a:ext cx="8763000" cy="5100638"/>
          </a:xfrm>
          <a:prstGeom prst="rect">
            <a:avLst/>
          </a:prstGeom>
          <a:noFill/>
          <a:ln w="9525">
            <a:noFill/>
            <a:miter lim="800000"/>
            <a:headEnd/>
            <a:tailEnd/>
          </a:ln>
        </p:spPr>
      </p:pic>
      <p:sp>
        <p:nvSpPr>
          <p:cNvPr id="656389" name="Text Box 5"/>
          <p:cNvSpPr txBox="1">
            <a:spLocks noChangeArrowheads="1"/>
          </p:cNvSpPr>
          <p:nvPr/>
        </p:nvSpPr>
        <p:spPr bwMode="auto">
          <a:xfrm>
            <a:off x="174625" y="6553200"/>
            <a:ext cx="184150" cy="304800"/>
          </a:xfrm>
          <a:prstGeom prst="rect">
            <a:avLst/>
          </a:prstGeom>
          <a:noFill/>
          <a:ln w="9525" algn="ctr">
            <a:noFill/>
            <a:miter lim="800000"/>
            <a:headEnd/>
            <a:tailEnd/>
          </a:ln>
          <a:effectLst/>
        </p:spPr>
        <p:txBody>
          <a:bodyPr wrap="none">
            <a:spAutoFit/>
          </a:bodyPr>
          <a:lstStyle/>
          <a:p>
            <a:pPr>
              <a:spcBef>
                <a:spcPct val="20000"/>
              </a:spcBef>
              <a:buClr>
                <a:schemeClr val="hlink"/>
              </a:buClr>
              <a:buSzPct val="60000"/>
              <a:buFont typeface="Wingdings" pitchFamily="2" charset="2"/>
              <a:buNone/>
              <a:defRPr/>
            </a:pPr>
            <a:endParaRPr lang="en-US" sz="1400">
              <a:effectLst>
                <a:outerShdw blurRad="38100" dist="38100" dir="2700000" algn="tl">
                  <a:srgbClr val="000000"/>
                </a:outerShdw>
              </a:effectLst>
              <a:cs typeface="+mn-cs"/>
            </a:endParaRPr>
          </a:p>
        </p:txBody>
      </p:sp>
    </p:spTree>
    <p:custDataLst>
      <p:tags r:id="rId1"/>
    </p:custData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48400" y="0"/>
            <a:ext cx="2895600" cy="7239000"/>
          </a:xfrm>
          <a:prstGeom prst="rect">
            <a:avLst/>
          </a:prstGeom>
          <a:solidFill>
            <a:schemeClr val="tx1"/>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Berlin Sans FB Demi" pitchFamily="34" charset="0"/>
            </a:endParaRPr>
          </a:p>
        </p:txBody>
      </p:sp>
      <p:sp>
        <p:nvSpPr>
          <p:cNvPr id="182274" name="TextBox 3"/>
          <p:cNvSpPr txBox="1">
            <a:spLocks noChangeArrowheads="1"/>
          </p:cNvSpPr>
          <p:nvPr/>
        </p:nvSpPr>
        <p:spPr bwMode="auto">
          <a:xfrm>
            <a:off x="6629400" y="533400"/>
            <a:ext cx="2286000" cy="5386388"/>
          </a:xfrm>
          <a:prstGeom prst="rect">
            <a:avLst/>
          </a:prstGeom>
          <a:noFill/>
          <a:ln w="9525">
            <a:noFill/>
            <a:miter lim="800000"/>
            <a:headEnd/>
            <a:tailEnd/>
          </a:ln>
        </p:spPr>
        <p:txBody>
          <a:bodyPr>
            <a:spAutoFit/>
          </a:bodyPr>
          <a:lstStyle/>
          <a:p>
            <a:pPr algn="ctr"/>
            <a:r>
              <a:rPr lang="en-US" sz="4400">
                <a:solidFill>
                  <a:schemeClr val="bg2"/>
                </a:solidFill>
                <a:latin typeface="Agency FB" pitchFamily="34" charset="0"/>
                <a:cs typeface="IrisUPC" pitchFamily="34" charset="-34"/>
              </a:rPr>
              <a:t>No one jumps a </a:t>
            </a:r>
            <a:br>
              <a:rPr lang="en-US" sz="4400">
                <a:solidFill>
                  <a:schemeClr val="bg2"/>
                </a:solidFill>
                <a:latin typeface="Agency FB" pitchFamily="34" charset="0"/>
                <a:cs typeface="IrisUPC" pitchFamily="34" charset="-34"/>
              </a:rPr>
            </a:br>
            <a:r>
              <a:rPr lang="en-US" sz="4400">
                <a:solidFill>
                  <a:schemeClr val="bg2"/>
                </a:solidFill>
                <a:latin typeface="Agency FB" pitchFamily="34" charset="0"/>
                <a:cs typeface="IrisUPC" pitchFamily="34" charset="-34"/>
              </a:rPr>
              <a:t>20 foot chasm </a:t>
            </a:r>
            <a:br>
              <a:rPr lang="en-US" sz="4400">
                <a:solidFill>
                  <a:schemeClr val="bg2"/>
                </a:solidFill>
                <a:latin typeface="Agency FB" pitchFamily="34" charset="0"/>
                <a:cs typeface="IrisUPC" pitchFamily="34" charset="-34"/>
              </a:rPr>
            </a:br>
            <a:r>
              <a:rPr lang="en-US" sz="4400">
                <a:solidFill>
                  <a:schemeClr val="bg2"/>
                </a:solidFill>
                <a:latin typeface="Agency FB" pitchFamily="34" charset="0"/>
                <a:cs typeface="IrisUPC" pitchFamily="34" charset="-34"/>
              </a:rPr>
              <a:t>in two </a:t>
            </a:r>
            <a:br>
              <a:rPr lang="en-US" sz="4400">
                <a:solidFill>
                  <a:schemeClr val="bg2"/>
                </a:solidFill>
                <a:latin typeface="Agency FB" pitchFamily="34" charset="0"/>
                <a:cs typeface="IrisUPC" pitchFamily="34" charset="-34"/>
              </a:rPr>
            </a:br>
            <a:r>
              <a:rPr lang="en-US" sz="4400">
                <a:solidFill>
                  <a:schemeClr val="bg2"/>
                </a:solidFill>
                <a:latin typeface="Agency FB" pitchFamily="34" charset="0"/>
                <a:cs typeface="IrisUPC" pitchFamily="34" charset="-34"/>
              </a:rPr>
              <a:t>10 foot jumps.</a:t>
            </a:r>
          </a:p>
          <a:p>
            <a:pPr algn="r"/>
            <a:endParaRPr lang="en-US" sz="1600">
              <a:solidFill>
                <a:schemeClr val="bg2"/>
              </a:solidFill>
              <a:latin typeface="Agency FB" pitchFamily="34" charset="0"/>
              <a:cs typeface="IrisUPC" pitchFamily="34" charset="-34"/>
            </a:endParaRPr>
          </a:p>
          <a:p>
            <a:pPr algn="r"/>
            <a:r>
              <a:rPr lang="en-US" sz="2000">
                <a:solidFill>
                  <a:schemeClr val="bg2"/>
                </a:solidFill>
                <a:latin typeface="IrisUPC" pitchFamily="34" charset="-34"/>
                <a:cs typeface="IrisUPC" pitchFamily="34" charset="-34"/>
              </a:rPr>
              <a:t>Miguel Guhlin</a:t>
            </a:r>
          </a:p>
        </p:txBody>
      </p:sp>
      <p:pic>
        <p:nvPicPr>
          <p:cNvPr id="182275" name="Picture 4" descr="leap2.jpg"/>
          <p:cNvPicPr>
            <a:picLocks noChangeAspect="1"/>
          </p:cNvPicPr>
          <p:nvPr/>
        </p:nvPicPr>
        <p:blipFill>
          <a:blip r:embed="rId3"/>
          <a:srcRect/>
          <a:stretch>
            <a:fillRect/>
          </a:stretch>
        </p:blipFill>
        <p:spPr bwMode="auto">
          <a:xfrm>
            <a:off x="-304800" y="0"/>
            <a:ext cx="6858000" cy="6858000"/>
          </a:xfrm>
          <a:prstGeom prst="rect">
            <a:avLst/>
          </a:prstGeom>
          <a:noFill/>
          <a:ln w="9525">
            <a:noFill/>
            <a:miter lim="800000"/>
            <a:headEnd/>
            <a:tailEnd/>
          </a:ln>
        </p:spPr>
      </p:pic>
      <p:sp>
        <p:nvSpPr>
          <p:cNvPr id="182276" name="TextBox 5"/>
          <p:cNvSpPr txBox="1">
            <a:spLocks noChangeArrowheads="1"/>
          </p:cNvSpPr>
          <p:nvPr/>
        </p:nvSpPr>
        <p:spPr bwMode="auto">
          <a:xfrm rot="-5400000">
            <a:off x="-730251" y="585788"/>
            <a:ext cx="1687513" cy="230188"/>
          </a:xfrm>
          <a:prstGeom prst="rect">
            <a:avLst/>
          </a:prstGeom>
          <a:noFill/>
          <a:ln w="9525">
            <a:noFill/>
            <a:miter lim="800000"/>
            <a:headEnd/>
            <a:tailEnd/>
          </a:ln>
        </p:spPr>
        <p:txBody>
          <a:bodyPr wrap="none">
            <a:spAutoFit/>
          </a:bodyPr>
          <a:lstStyle/>
          <a:p>
            <a:pPr algn="r"/>
            <a:r>
              <a:rPr lang="en-US" sz="900"/>
              <a:t>dangerouslyirrelevant.org</a:t>
            </a:r>
          </a:p>
        </p:txBody>
      </p:sp>
      <p:sp>
        <p:nvSpPr>
          <p:cNvPr id="182277" name="TextBox 6"/>
          <p:cNvSpPr txBox="1">
            <a:spLocks noChangeArrowheads="1"/>
          </p:cNvSpPr>
          <p:nvPr/>
        </p:nvSpPr>
        <p:spPr bwMode="auto">
          <a:xfrm rot="-5400000">
            <a:off x="-2220913" y="4826000"/>
            <a:ext cx="4668838" cy="230188"/>
          </a:xfrm>
          <a:prstGeom prst="rect">
            <a:avLst/>
          </a:prstGeom>
          <a:noFill/>
          <a:ln w="9525">
            <a:noFill/>
            <a:miter lim="800000"/>
            <a:headEnd/>
            <a:tailEnd/>
          </a:ln>
        </p:spPr>
        <p:txBody>
          <a:bodyPr wrap="none">
            <a:spAutoFit/>
          </a:bodyPr>
          <a:lstStyle/>
          <a:p>
            <a:r>
              <a:rPr lang="en-US" sz="900"/>
              <a:t>http://www.flickr.com/photos/midnight-digital/3086238863/in/pool-jumping</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7"/>
              <a:defRPr/>
            </a:pPr>
            <a:r>
              <a:rPr lang="en-US" sz="4000" dirty="0" smtClean="0">
                <a:solidFill>
                  <a:srgbClr val="00B050"/>
                </a:solidFill>
                <a:effectLst/>
                <a:latin typeface="Impact" pitchFamily="34" charset="0"/>
              </a:rPr>
              <a:t>Inform yourself</a:t>
            </a:r>
            <a:endParaRPr lang="en-US" sz="4000" dirty="0" smtClean="0">
              <a:solidFill>
                <a:srgbClr val="00B050"/>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What </a:t>
            </a: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should you </a:t>
            </a: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be doing?</a:t>
            </a: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obalAchievementGap.jpg"/>
          <p:cNvPicPr>
            <a:picLocks noChangeAspect="1"/>
          </p:cNvPicPr>
          <p:nvPr/>
        </p:nvPicPr>
        <p:blipFill>
          <a:blip r:embed="rId2"/>
          <a:stretch>
            <a:fillRect/>
          </a:stretch>
        </p:blipFill>
        <p:spPr>
          <a:xfrm>
            <a:off x="3005137" y="1047750"/>
            <a:ext cx="3133725" cy="47625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7"/>
              <a:defRPr/>
            </a:pPr>
            <a:r>
              <a:rPr lang="en-US" sz="4000" dirty="0" smtClean="0">
                <a:solidFill>
                  <a:srgbClr val="00B050"/>
                </a:solidFill>
                <a:effectLst/>
                <a:latin typeface="Impact" pitchFamily="34" charset="0"/>
              </a:rPr>
              <a:t>Inform yourself</a:t>
            </a:r>
          </a:p>
          <a:p>
            <a:pPr marL="1200150" lvl="1" indent="-742950" eaLnBrk="1" hangingPunct="1">
              <a:buClr>
                <a:srgbClr val="00B050"/>
              </a:buClr>
              <a:buFont typeface="+mj-lt"/>
              <a:buAutoNum type="arabicPeriod" startAt="7"/>
              <a:defRPr/>
            </a:pP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startAt="7"/>
              <a:defRPr/>
            </a:pPr>
            <a:r>
              <a:rPr lang="en-US" sz="4000" dirty="0" smtClean="0">
                <a:solidFill>
                  <a:srgbClr val="CC00FF"/>
                </a:solidFill>
                <a:effectLst/>
                <a:latin typeface="Impact" pitchFamily="34" charset="0"/>
              </a:rPr>
              <a:t>Exercise your voice</a:t>
            </a:r>
            <a:endParaRPr lang="en-US" sz="4000" dirty="0" smtClean="0">
              <a:solidFill>
                <a:srgbClr val="CC00FF"/>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What are you doing to prepare students to be successful in the digital, global age?</a:t>
            </a: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Why do students do so </a:t>
            </a:r>
            <a:br>
              <a:rPr lang="en-US" sz="3600" kern="0" dirty="0" smtClean="0">
                <a:solidFill>
                  <a:schemeClr val="folHlink"/>
                </a:solidFill>
                <a:latin typeface="+mn-lt"/>
                <a:cs typeface="+mn-cs"/>
              </a:rPr>
            </a:br>
            <a:r>
              <a:rPr lang="en-US" sz="3600" kern="0" dirty="0" smtClean="0">
                <a:solidFill>
                  <a:schemeClr val="folHlink"/>
                </a:solidFill>
                <a:latin typeface="+mn-lt"/>
                <a:cs typeface="+mn-cs"/>
              </a:rPr>
              <a:t>much of their work on paper?</a:t>
            </a: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The world has changed. </a:t>
            </a:r>
            <a:br>
              <a:rPr lang="en-US" sz="3600" kern="0" dirty="0" smtClean="0">
                <a:solidFill>
                  <a:schemeClr val="folHlink"/>
                </a:solidFill>
                <a:latin typeface="+mn-lt"/>
                <a:cs typeface="+mn-cs"/>
              </a:rPr>
            </a:br>
            <a:r>
              <a:rPr lang="en-US" sz="3600" kern="0" dirty="0" smtClean="0">
                <a:solidFill>
                  <a:schemeClr val="folHlink"/>
                </a:solidFill>
                <a:latin typeface="+mn-lt"/>
                <a:cs typeface="+mn-cs"/>
              </a:rPr>
              <a:t>Why haven’t our schools?</a:t>
            </a: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4" descr="Head in Sand"/>
          <p:cNvPicPr>
            <a:picLocks noChangeAspect="1" noChangeArrowheads="1"/>
          </p:cNvPicPr>
          <p:nvPr/>
        </p:nvPicPr>
        <p:blipFill>
          <a:blip r:embed="rId4"/>
          <a:srcRect/>
          <a:stretch>
            <a:fillRect/>
          </a:stretch>
        </p:blipFill>
        <p:spPr bwMode="auto">
          <a:xfrm>
            <a:off x="-685800"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7"/>
              <a:defRPr/>
            </a:pPr>
            <a:r>
              <a:rPr lang="en-US" sz="4000" dirty="0" smtClean="0">
                <a:solidFill>
                  <a:srgbClr val="00B050"/>
                </a:solidFill>
                <a:effectLst/>
                <a:latin typeface="Impact" pitchFamily="34" charset="0"/>
              </a:rPr>
              <a:t>Inform yourself</a:t>
            </a:r>
          </a:p>
          <a:p>
            <a:pPr marL="1200150" lvl="1" indent="-742950" eaLnBrk="1" hangingPunct="1">
              <a:buClr>
                <a:srgbClr val="00B050"/>
              </a:buClr>
              <a:buFont typeface="+mj-lt"/>
              <a:buAutoNum type="arabicPeriod" startAt="7"/>
              <a:defRPr/>
            </a:pP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startAt="7"/>
              <a:defRPr/>
            </a:pPr>
            <a:r>
              <a:rPr lang="en-US" sz="4000" dirty="0" smtClean="0">
                <a:solidFill>
                  <a:srgbClr val="CC00FF"/>
                </a:solidFill>
                <a:effectLst/>
                <a:latin typeface="Impact" pitchFamily="34" charset="0"/>
              </a:rPr>
              <a:t>Exercise your voice</a:t>
            </a:r>
            <a:r>
              <a:rPr lang="en-US" sz="4000" dirty="0" smtClean="0">
                <a:solidFill>
                  <a:srgbClr val="CC00FF"/>
                </a:solidFill>
                <a:effectLst/>
                <a:latin typeface="Impact" pitchFamily="34" charset="0"/>
              </a:rPr>
              <a:t/>
            </a:r>
            <a:br>
              <a:rPr lang="en-US" sz="4000" dirty="0" smtClean="0">
                <a:solidFill>
                  <a:srgbClr val="CC00FF"/>
                </a:solidFill>
                <a:effectLst/>
                <a:latin typeface="Impact" pitchFamily="34" charset="0"/>
              </a:rPr>
            </a:br>
            <a:endParaRPr lang="en-US" sz="4000" dirty="0" smtClean="0">
              <a:solidFill>
                <a:srgbClr val="CC00FF"/>
              </a:solidFill>
              <a:effectLst/>
              <a:latin typeface="Impact" pitchFamily="34" charset="0"/>
            </a:endParaRPr>
          </a:p>
          <a:p>
            <a:pPr marL="990600" lvl="1" indent="-533400" eaLnBrk="1" hangingPunct="1">
              <a:buClr>
                <a:srgbClr val="00B0F0"/>
              </a:buClr>
              <a:buFontTx/>
              <a:buAutoNum type="arabicPeriod" startAt="7"/>
              <a:defRPr/>
            </a:pPr>
            <a:r>
              <a:rPr lang="en-US" sz="4000" dirty="0" smtClean="0">
                <a:solidFill>
                  <a:schemeClr val="bg1">
                    <a:lumMod val="60000"/>
                    <a:lumOff val="40000"/>
                  </a:schemeClr>
                </a:solidFill>
                <a:effectLst/>
                <a:latin typeface="Impact" pitchFamily="34" charset="0"/>
              </a:rPr>
              <a:t>Invest now or pay later</a:t>
            </a:r>
            <a:endParaRPr lang="en-US" sz="4000" dirty="0" smtClean="0">
              <a:solidFill>
                <a:schemeClr val="bg1">
                  <a:lumMod val="60000"/>
                  <a:lumOff val="40000"/>
                </a:schemeClr>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2" descr="http://l.yimg.com/g/images/spaceball.gif"/>
          <p:cNvPicPr>
            <a:picLocks noChangeAspect="1" noChangeArrowheads="1"/>
          </p:cNvPicPr>
          <p:nvPr/>
        </p:nvPicPr>
        <p:blipFill>
          <a:blip r:embed="rId2"/>
          <a:srcRect/>
          <a:stretch>
            <a:fillRect/>
          </a:stretch>
        </p:blipFill>
        <p:spPr bwMode="auto">
          <a:xfrm>
            <a:off x="155575" y="-136525"/>
            <a:ext cx="9525" cy="9525"/>
          </a:xfrm>
          <a:prstGeom prst="rect">
            <a:avLst/>
          </a:prstGeom>
          <a:noFill/>
          <a:ln w="9525">
            <a:noFill/>
            <a:miter lim="800000"/>
            <a:headEnd/>
            <a:tailEnd/>
          </a:ln>
        </p:spPr>
      </p:pic>
      <p:pic>
        <p:nvPicPr>
          <p:cNvPr id="191490" name="Picture 4" descr="http://l.yimg.com/g/images/spaceball.gif"/>
          <p:cNvPicPr>
            <a:picLocks noChangeAspect="1" noChangeArrowheads="1"/>
          </p:cNvPicPr>
          <p:nvPr/>
        </p:nvPicPr>
        <p:blipFill>
          <a:blip r:embed="rId2"/>
          <a:srcRect/>
          <a:stretch>
            <a:fillRect/>
          </a:stretch>
        </p:blipFill>
        <p:spPr bwMode="auto">
          <a:xfrm>
            <a:off x="155575" y="-136525"/>
            <a:ext cx="9525" cy="9525"/>
          </a:xfrm>
          <a:prstGeom prst="rect">
            <a:avLst/>
          </a:prstGeom>
          <a:noFill/>
          <a:ln w="9525">
            <a:noFill/>
            <a:miter lim="800000"/>
            <a:headEnd/>
            <a:tailEnd/>
          </a:ln>
        </p:spPr>
      </p:pic>
      <p:pic>
        <p:nvPicPr>
          <p:cNvPr id="191491" name="Picture 6" descr="http://l.yimg.com/g/images/spaceball.gif"/>
          <p:cNvPicPr>
            <a:picLocks noChangeAspect="1" noChangeArrowheads="1"/>
          </p:cNvPicPr>
          <p:nvPr/>
        </p:nvPicPr>
        <p:blipFill>
          <a:blip r:embed="rId2"/>
          <a:srcRect/>
          <a:stretch>
            <a:fillRect/>
          </a:stretch>
        </p:blipFill>
        <p:spPr bwMode="auto">
          <a:xfrm>
            <a:off x="155575" y="-136525"/>
            <a:ext cx="9525" cy="9525"/>
          </a:xfrm>
          <a:prstGeom prst="rect">
            <a:avLst/>
          </a:prstGeom>
          <a:noFill/>
          <a:ln w="9525">
            <a:noFill/>
            <a:miter lim="800000"/>
            <a:headEnd/>
            <a:tailEnd/>
          </a:ln>
        </p:spPr>
      </p:pic>
      <p:pic>
        <p:nvPicPr>
          <p:cNvPr id="191492" name="Picture 7"/>
          <p:cNvPicPr>
            <a:picLocks noChangeAspect="1" noChangeArrowheads="1"/>
          </p:cNvPicPr>
          <p:nvPr/>
        </p:nvPicPr>
        <p:blipFill>
          <a:blip r:embed="rId3"/>
          <a:srcRect l="10448"/>
          <a:stretch>
            <a:fillRect/>
          </a:stretch>
        </p:blipFill>
        <p:spPr bwMode="auto">
          <a:xfrm>
            <a:off x="0" y="1588"/>
            <a:ext cx="9144000" cy="6856412"/>
          </a:xfrm>
          <a:prstGeom prst="rect">
            <a:avLst/>
          </a:prstGeom>
          <a:noFill/>
          <a:ln w="9525">
            <a:noFill/>
            <a:miter lim="800000"/>
            <a:headEnd/>
            <a:tailEnd/>
          </a:ln>
        </p:spPr>
      </p:pic>
      <p:sp>
        <p:nvSpPr>
          <p:cNvPr id="191493" name="Rectangle 7"/>
          <p:cNvSpPr>
            <a:spLocks noChangeArrowheads="1"/>
          </p:cNvSpPr>
          <p:nvPr/>
        </p:nvSpPr>
        <p:spPr bwMode="auto">
          <a:xfrm>
            <a:off x="1676400" y="609600"/>
            <a:ext cx="5334000" cy="2924175"/>
          </a:xfrm>
          <a:prstGeom prst="rect">
            <a:avLst/>
          </a:prstGeom>
          <a:noFill/>
          <a:ln w="9525">
            <a:noFill/>
            <a:miter lim="800000"/>
            <a:headEnd/>
            <a:tailEnd/>
          </a:ln>
        </p:spPr>
        <p:txBody>
          <a:bodyPr>
            <a:spAutoFit/>
          </a:bodyPr>
          <a:lstStyle/>
          <a:p>
            <a:pPr>
              <a:buFont typeface="Wingdings" pitchFamily="2" charset="2"/>
              <a:buNone/>
            </a:pPr>
            <a:r>
              <a:rPr lang="en-US" sz="4000">
                <a:solidFill>
                  <a:srgbClr val="0C0C0C"/>
                </a:solidFill>
                <a:latin typeface="Tw Cen MT Condensed Extra Bold" pitchFamily="34" charset="0"/>
              </a:rPr>
              <a:t>No one will thank you </a:t>
            </a:r>
          </a:p>
          <a:p>
            <a:pPr>
              <a:buFont typeface="Wingdings" pitchFamily="2" charset="2"/>
              <a:buNone/>
            </a:pPr>
            <a:r>
              <a:rPr lang="en-US" sz="4000">
                <a:solidFill>
                  <a:srgbClr val="0C0C0C"/>
                </a:solidFill>
                <a:latin typeface="Tw Cen MT Condensed Extra Bold" pitchFamily="34" charset="0"/>
              </a:rPr>
              <a:t>for taking care of today </a:t>
            </a:r>
          </a:p>
          <a:p>
            <a:pPr>
              <a:buFont typeface="Wingdings" pitchFamily="2" charset="2"/>
              <a:buNone/>
            </a:pPr>
            <a:r>
              <a:rPr lang="en-US" sz="4000">
                <a:solidFill>
                  <a:srgbClr val="0C0C0C"/>
                </a:solidFill>
                <a:latin typeface="Tw Cen MT Condensed Extra Bold" pitchFamily="34" charset="0"/>
              </a:rPr>
              <a:t>if you have failed </a:t>
            </a:r>
          </a:p>
          <a:p>
            <a:pPr>
              <a:buFont typeface="Wingdings" pitchFamily="2" charset="2"/>
              <a:buNone/>
            </a:pPr>
            <a:r>
              <a:rPr lang="en-US" sz="4000">
                <a:solidFill>
                  <a:srgbClr val="0C0C0C"/>
                </a:solidFill>
                <a:latin typeface="Tw Cen MT Condensed Extra Bold" pitchFamily="34" charset="0"/>
              </a:rPr>
              <a:t>to take care of tomorrow.  </a:t>
            </a:r>
          </a:p>
          <a:p>
            <a:pPr>
              <a:buFont typeface="Wingdings" pitchFamily="2" charset="2"/>
              <a:buNone/>
            </a:pPr>
            <a:r>
              <a:rPr lang="en-US" sz="2400">
                <a:solidFill>
                  <a:srgbClr val="0C0C0C"/>
                </a:solidFill>
              </a:rPr>
              <a:t>                                 </a:t>
            </a:r>
            <a:r>
              <a:rPr lang="en-US" sz="2400">
                <a:solidFill>
                  <a:srgbClr val="0C0C0C"/>
                </a:solidFill>
                <a:latin typeface="Tw Cen MT Condensed" pitchFamily="34" charset="0"/>
              </a:rPr>
              <a:t>Joel Barker </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Content Placeholder 3" descr="Irrelevant to Children's Futures.jpg"/>
          <p:cNvPicPr>
            <a:picLocks noGrp="1" noChangeAspect="1"/>
          </p:cNvPicPr>
          <p:nvPr>
            <p:ph idx="4294967295"/>
          </p:nvPr>
        </p:nvPicPr>
        <p:blipFill>
          <a:blip r:embed="rId4"/>
          <a:srcRect/>
          <a:stretch>
            <a:fillRect/>
          </a:stretch>
        </p:blipFill>
        <p:spPr>
          <a:xfrm>
            <a:off x="1438275" y="1109663"/>
            <a:ext cx="6267450" cy="4638675"/>
          </a:xfrm>
        </p:spPr>
      </p:pic>
    </p:spTree>
    <p:custDataLst>
      <p:tags r:id="rId1"/>
    </p:custData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ChangeArrowheads="1"/>
          </p:cNvSpPr>
          <p:nvPr>
            <p:ph type="title" idx="4294967295"/>
          </p:nvPr>
        </p:nvSpPr>
        <p:spPr>
          <a:xfrm>
            <a:off x="457200" y="1146175"/>
            <a:ext cx="8229600" cy="1139825"/>
          </a:xfrm>
          <a:noFill/>
        </p:spPr>
        <p:txBody>
          <a:bodyPr/>
          <a:lstStyle/>
          <a:p>
            <a:pPr eaLnBrk="1" hangingPunct="1"/>
            <a:r>
              <a:rPr lang="en-US" sz="9000" smtClean="0">
                <a:solidFill>
                  <a:schemeClr val="accent2"/>
                </a:solidFill>
                <a:effectLst/>
                <a:latin typeface="Impact" pitchFamily="34" charset="0"/>
              </a:rPr>
              <a:t>Thank you!</a:t>
            </a:r>
          </a:p>
        </p:txBody>
      </p:sp>
      <p:sp>
        <p:nvSpPr>
          <p:cNvPr id="128003" name="Rectangle 3"/>
          <p:cNvSpPr>
            <a:spLocks noGrp="1" noChangeArrowheads="1"/>
          </p:cNvSpPr>
          <p:nvPr>
            <p:ph idx="4294967295"/>
          </p:nvPr>
        </p:nvSpPr>
        <p:spPr>
          <a:xfrm>
            <a:off x="457200" y="3276600"/>
            <a:ext cx="8229600" cy="3259138"/>
          </a:xfrm>
        </p:spPr>
        <p:txBody>
          <a:bodyPr/>
          <a:lstStyle/>
          <a:p>
            <a:pPr eaLnBrk="1" hangingPunct="1"/>
            <a:endParaRPr lang="en-US" dirty="0" smtClean="0">
              <a:effectLst/>
            </a:endParaRPr>
          </a:p>
          <a:p>
            <a:pPr eaLnBrk="1" hangingPunct="1"/>
            <a:endParaRPr lang="en-US" dirty="0" smtClean="0">
              <a:effectLst/>
            </a:endParaRPr>
          </a:p>
          <a:p>
            <a:pPr algn="ctr" eaLnBrk="1" hangingPunct="1">
              <a:buFont typeface="Wingdings" pitchFamily="2" charset="2"/>
              <a:buNone/>
            </a:pPr>
            <a:r>
              <a:rPr lang="en-US" dirty="0" smtClean="0">
                <a:solidFill>
                  <a:schemeClr val="folHlink"/>
                </a:solidFill>
                <a:effectLst/>
              </a:rPr>
              <a:t>Scott McLeod, J.D., Ph.D.</a:t>
            </a:r>
          </a:p>
          <a:p>
            <a:pPr lvl="0" algn="ctr" eaLnBrk="1" hangingPunct="1">
              <a:buNone/>
            </a:pPr>
            <a:r>
              <a:rPr lang="en-US" dirty="0" smtClean="0">
                <a:solidFill>
                  <a:schemeClr val="folHlink"/>
                </a:solidFill>
                <a:effectLst/>
              </a:rPr>
              <a:t>Director, </a:t>
            </a:r>
            <a:r>
              <a:rPr lang="en-US" dirty="0" smtClean="0">
                <a:solidFill>
                  <a:schemeClr val="folHlink"/>
                </a:solidFill>
                <a:effectLst/>
              </a:rPr>
              <a:t>CASTLE</a:t>
            </a:r>
            <a:br>
              <a:rPr lang="en-US" dirty="0" smtClean="0">
                <a:solidFill>
                  <a:schemeClr val="folHlink"/>
                </a:solidFill>
                <a:effectLst/>
              </a:rPr>
            </a:br>
            <a:r>
              <a:rPr lang="en-US" dirty="0" smtClean="0">
                <a:effectLst/>
              </a:rPr>
              <a:t>dangerouslyirrelevant.org/abi.html</a:t>
            </a:r>
          </a:p>
          <a:p>
            <a:pPr algn="ctr" eaLnBrk="1" hangingPunct="1">
              <a:buFont typeface="Wingdings" pitchFamily="2" charset="2"/>
              <a:buNone/>
            </a:pPr>
            <a:endParaRPr lang="en-US" dirty="0" smtClean="0">
              <a:effectLst/>
            </a:endParaRPr>
          </a:p>
        </p:txBody>
      </p:sp>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7" name="Group 4"/>
          <p:cNvGrpSpPr>
            <a:grpSpLocks/>
          </p:cNvGrpSpPr>
          <p:nvPr/>
        </p:nvGrpSpPr>
        <p:grpSpPr bwMode="auto">
          <a:xfrm>
            <a:off x="912813" y="1219200"/>
            <a:ext cx="7318375" cy="4419600"/>
            <a:chOff x="914400" y="1524000"/>
            <a:chExt cx="7318248" cy="4419600"/>
          </a:xfrm>
        </p:grpSpPr>
        <p:pic>
          <p:nvPicPr>
            <p:cNvPr id="80898" name="Picture 2" descr="1652263.jpg"/>
            <p:cNvPicPr>
              <a:picLocks noChangeAspect="1"/>
            </p:cNvPicPr>
            <p:nvPr/>
          </p:nvPicPr>
          <p:blipFill>
            <a:blip r:embed="rId4"/>
            <a:srcRect l="4353" t="3600" r="4353" b="3600"/>
            <a:stretch>
              <a:fillRect/>
            </a:stretch>
          </p:blipFill>
          <p:spPr bwMode="auto">
            <a:xfrm>
              <a:off x="914400" y="1524000"/>
              <a:ext cx="2895600" cy="4419600"/>
            </a:xfrm>
            <a:prstGeom prst="rect">
              <a:avLst/>
            </a:prstGeom>
            <a:noFill/>
            <a:ln w="9525">
              <a:noFill/>
              <a:miter lim="800000"/>
              <a:headEnd/>
              <a:tailEnd/>
            </a:ln>
          </p:spPr>
        </p:pic>
        <p:pic>
          <p:nvPicPr>
            <p:cNvPr id="80899" name="Picture 3" descr="wikinomics.jpg"/>
            <p:cNvPicPr>
              <a:picLocks noChangeAspect="1"/>
            </p:cNvPicPr>
            <p:nvPr/>
          </p:nvPicPr>
          <p:blipFill>
            <a:blip r:embed="rId5"/>
            <a:srcRect/>
            <a:stretch>
              <a:fillRect/>
            </a:stretch>
          </p:blipFill>
          <p:spPr bwMode="auto">
            <a:xfrm>
              <a:off x="5334000" y="1537855"/>
              <a:ext cx="2898648" cy="4391891"/>
            </a:xfrm>
            <a:prstGeom prst="rect">
              <a:avLst/>
            </a:prstGeom>
            <a:noFill/>
            <a:ln w="9525">
              <a:noFill/>
              <a:miter lim="800000"/>
              <a:headEnd/>
              <a:tailEnd/>
            </a:ln>
          </p:spPr>
        </p:pic>
      </p:grpSp>
    </p:spTree>
    <p:custDataLst>
      <p:tags r:id="rId1"/>
    </p:custData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show="0">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2009bls01.gif"/>
          <p:cNvPicPr>
            <a:picLocks noGrp="1" noChangeAspect="1"/>
          </p:cNvPicPr>
          <p:nvPr>
            <p:ph idx="1"/>
          </p:nvPr>
        </p:nvPicPr>
        <p:blipFill>
          <a:blip r:embed="rId2"/>
          <a:stretch>
            <a:fillRect/>
          </a:stretch>
        </p:blipFill>
        <p:spPr>
          <a:xfrm>
            <a:off x="517956" y="457200"/>
            <a:ext cx="7940244" cy="5791200"/>
          </a:xfrm>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6" name="Content Placeholder 5" descr="2009bls02.gif"/>
          <p:cNvPicPr>
            <a:picLocks noGrp="1" noChangeAspect="1"/>
          </p:cNvPicPr>
          <p:nvPr>
            <p:ph idx="1"/>
          </p:nvPr>
        </p:nvPicPr>
        <p:blipFill>
          <a:blip r:embed="rId2"/>
          <a:stretch>
            <a:fillRect/>
          </a:stretch>
        </p:blipFill>
        <p:spPr>
          <a:xfrm>
            <a:off x="914400" y="879475"/>
            <a:ext cx="7465745" cy="5445125"/>
          </a:xfrm>
        </p:spPr>
      </p:pic>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False"/>
  <p:tag name="FIBDISPLAYKEYWORDS" val="True"/>
  <p:tag name="USESECONDARYMONITOR" val="True"/>
  <p:tag name="RESPCOUNTERSTYLE" val="-1"/>
  <p:tag name="NUMRESPONSES" val="1"/>
  <p:tag name="REVIEWONLY" val="False"/>
  <p:tag name="TEAMSINLEADERBOARD" val="5"/>
  <p:tag name="BUBBLEGROUPING" val="3"/>
  <p:tag name="CUSTOMCELLBACKCOLOR3" val="-268652"/>
  <p:tag name="DISPLAYDEVICEID" val="True"/>
  <p:tag name="GRIDPOSITION" val="1"/>
  <p:tag name="MULTIRESPDIVISOR" val="1"/>
  <p:tag name="INCORRECTPOINTVALUE" val="0"/>
  <p:tag name="CHARTSCALE" val="True"/>
  <p:tag name="TPVERSION" val="2008"/>
  <p:tag name="ANSWERNOWSTYLE" val="-1"/>
  <p:tag name="INPUTSOURCE" val="1"/>
  <p:tag name="ROTATIONINTERVAL" val="2"/>
  <p:tag name="BUBBLESIZEVISIBLE" val="True"/>
  <p:tag name="CUSTOMCELLBACKCOLOR1" val="-657956"/>
  <p:tag name="GRIDOPACITY" val="90"/>
  <p:tag name="CHARTLABELS" val="0"/>
  <p:tag name="CORRECTPOINTVALUE" val="100"/>
  <p:tag name="FIBDISPLAYRESULTS" val="True"/>
  <p:tag name="SHOWBARVISIBLE" val="True"/>
  <p:tag name="COUNTDOWNSECONDS" val="10"/>
  <p:tag name="AUTOUPDATEALIASES" val="True"/>
  <p:tag name="CUSTOMGRIDBACKCOLOR" val="-722948"/>
  <p:tag name="DISPLAYDEVICENUMBER" val="True"/>
  <p:tag name="RESETCHARTS" val="True"/>
  <p:tag name="ZEROBASED" val="False"/>
  <p:tag name="POWERPOINTVERSION" val="12.0"/>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CHARTCOLORS" val="0"/>
  <p:tag name="COUNTDOWNSTYLE" val="-1"/>
  <p:tag name="INCLUDEPPT" val="True"/>
  <p:tag name="CUSTOMCELLFORECOLOR" val="-16777216"/>
  <p:tag name="PARTICIPANTSINLEADERBOARD" val="5"/>
  <p:tag name="AUTOSIZEGRID" val="True"/>
  <p:tag name="BULLETTYPE" val="3"/>
  <p:tag name="FIBINCLUDEOTHER" val="Tru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5983</TotalTime>
  <Words>5841</Words>
  <Application>Microsoft Office PowerPoint</Application>
  <PresentationFormat>On-screen Show (4:3)</PresentationFormat>
  <Paragraphs>487</Paragraphs>
  <Slides>69</Slides>
  <Notes>51</Notes>
  <HiddenSlides>2</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69</vt:i4>
      </vt:variant>
    </vt:vector>
  </HeadingPairs>
  <TitlesOfParts>
    <vt:vector size="71" baseType="lpstr">
      <vt:lpstr>Globe</vt:lpstr>
      <vt:lpstr>Microsoft Office Excel 97-2003 Worksheet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2.5 billion</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Thank you!</vt:lpstr>
    </vt:vector>
  </TitlesOfParts>
  <Company>STLI, U. Minnesota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CASTLE Symposium</dc:title>
  <dc:creator>Scott McLeod</dc:creator>
  <cp:lastModifiedBy>ScottMcLeod</cp:lastModifiedBy>
  <cp:revision>478</cp:revision>
  <cp:lastPrinted>2006-11-29T12:57:57Z</cp:lastPrinted>
  <dcterms:created xsi:type="dcterms:W3CDTF">2006-11-10T16:41:19Z</dcterms:created>
  <dcterms:modified xsi:type="dcterms:W3CDTF">2009-06-10T12:49:55Z</dcterms:modified>
</cp:coreProperties>
</file>