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92" r:id="rId2"/>
    <p:sldId id="393" r:id="rId3"/>
    <p:sldId id="394" r:id="rId4"/>
    <p:sldId id="395" r:id="rId5"/>
    <p:sldId id="373" r:id="rId6"/>
    <p:sldId id="398" r:id="rId7"/>
    <p:sldId id="40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48" autoAdjust="0"/>
  </p:normalViewPr>
  <p:slideViewPr>
    <p:cSldViewPr>
      <p:cViewPr>
        <p:scale>
          <a:sx n="50" d="100"/>
          <a:sy n="50" d="100"/>
        </p:scale>
        <p:origin x="-1734" y="-48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6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tx>
            <c:strRef>
              <c:f>Sheet1!$B$1</c:f>
              <c:strCache>
                <c:ptCount val="1"/>
                <c:pt idx="0">
                  <c:v>Column1</c:v>
                </c:pt>
              </c:strCache>
            </c:strRef>
          </c:tx>
          <c:spPr>
            <a:ln w="101600">
              <a:tailEnd type="none"/>
            </a:ln>
          </c:spPr>
          <c:marker>
            <c:symbol val="none"/>
          </c:marker>
          <c:dPt>
            <c:idx val="22"/>
            <c:spPr>
              <a:ln w="101600">
                <a:tailEnd type="none" w="med" len="lg"/>
              </a:ln>
            </c:spPr>
          </c:dPt>
          <c:dPt>
            <c:idx val="24"/>
            <c:spPr>
              <a:ln w="101600">
                <a:tailEnd type="triangle"/>
              </a:ln>
            </c:spPr>
          </c:dPt>
          <c:cat>
            <c:numRef>
              <c:f>Sheet1!$A$2:$A$26</c:f>
              <c:numCache>
                <c:formatCode>General</c:formatCode>
                <c:ptCount val="25"/>
              </c:numCache>
            </c:numRef>
          </c:cat>
          <c:val>
            <c:numRef>
              <c:f>Sheet1!$B$2:$B$26</c:f>
              <c:numCache>
                <c:formatCode>General</c:formatCode>
                <c:ptCount val="25"/>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pt idx="15">
                  <c:v>32768</c:v>
                </c:pt>
                <c:pt idx="16">
                  <c:v>65536</c:v>
                </c:pt>
                <c:pt idx="17">
                  <c:v>131072</c:v>
                </c:pt>
                <c:pt idx="18">
                  <c:v>262144</c:v>
                </c:pt>
                <c:pt idx="19">
                  <c:v>524288</c:v>
                </c:pt>
                <c:pt idx="20">
                  <c:v>1048576</c:v>
                </c:pt>
                <c:pt idx="21">
                  <c:v>2097152</c:v>
                </c:pt>
                <c:pt idx="22">
                  <c:v>4194304</c:v>
                </c:pt>
                <c:pt idx="23">
                  <c:v>8388608</c:v>
                </c:pt>
                <c:pt idx="24">
                  <c:v>16777216</c:v>
                </c:pt>
              </c:numCache>
            </c:numRef>
          </c:val>
          <c:smooth val="1"/>
        </c:ser>
        <c:marker val="1"/>
        <c:axId val="138384896"/>
        <c:axId val="138463104"/>
      </c:lineChart>
      <c:catAx>
        <c:axId val="138384896"/>
        <c:scaling>
          <c:orientation val="minMax"/>
        </c:scaling>
        <c:delete val="1"/>
        <c:axPos val="b"/>
        <c:title>
          <c:tx>
            <c:rich>
              <a:bodyPr/>
              <a:lstStyle/>
              <a:p>
                <a:pPr>
                  <a:defRPr/>
                </a:pPr>
                <a:r>
                  <a:rPr lang="en-US" sz="2400" dirty="0" smtClean="0">
                    <a:solidFill>
                      <a:schemeClr val="accent1"/>
                    </a:solidFill>
                  </a:rPr>
                  <a:t>Time</a:t>
                </a:r>
                <a:endParaRPr lang="en-US" sz="2400" dirty="0">
                  <a:solidFill>
                    <a:schemeClr val="accent1"/>
                  </a:solidFill>
                </a:endParaRPr>
              </a:p>
            </c:rich>
          </c:tx>
          <c:layout/>
        </c:title>
        <c:numFmt formatCode="General" sourceLinked="1"/>
        <c:majorTickMark val="none"/>
        <c:tickLblPos val="nextTo"/>
        <c:crossAx val="138463104"/>
        <c:crosses val="autoZero"/>
        <c:auto val="1"/>
        <c:lblAlgn val="ctr"/>
        <c:lblOffset val="100"/>
      </c:catAx>
      <c:valAx>
        <c:axId val="138463104"/>
        <c:scaling>
          <c:orientation val="minMax"/>
        </c:scaling>
        <c:delete val="1"/>
        <c:axPos val="l"/>
        <c:numFmt formatCode="General" sourceLinked="1"/>
        <c:majorTickMark val="none"/>
        <c:tickLblPos val="none"/>
        <c:crossAx val="138384896"/>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Column1</c:v>
                </c:pt>
              </c:strCache>
            </c:strRef>
          </c:tx>
          <c:spPr>
            <a:ln w="101600">
              <a:tailEnd type="none"/>
            </a:ln>
          </c:spPr>
          <c:marker>
            <c:symbol val="none"/>
          </c:marker>
          <c:dPt>
            <c:idx val="22"/>
            <c:spPr>
              <a:ln w="101600">
                <a:tailEnd type="none" w="med" len="lg"/>
              </a:ln>
            </c:spPr>
          </c:dPt>
          <c:dPt>
            <c:idx val="24"/>
            <c:spPr>
              <a:ln w="101600">
                <a:tailEnd type="triangle"/>
              </a:ln>
            </c:spPr>
          </c:dPt>
          <c:cat>
            <c:numRef>
              <c:f>Sheet1!$A$2:$A$26</c:f>
              <c:numCache>
                <c:formatCode>General</c:formatCode>
                <c:ptCount val="25"/>
              </c:numCache>
            </c:numRef>
          </c:cat>
          <c:val>
            <c:numRef>
              <c:f>Sheet1!$B$2:$B$26</c:f>
              <c:numCache>
                <c:formatCode>General</c:formatCode>
                <c:ptCount val="25"/>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pt idx="15">
                  <c:v>32768</c:v>
                </c:pt>
                <c:pt idx="16">
                  <c:v>65536</c:v>
                </c:pt>
                <c:pt idx="17">
                  <c:v>131072</c:v>
                </c:pt>
                <c:pt idx="18">
                  <c:v>262144</c:v>
                </c:pt>
                <c:pt idx="19">
                  <c:v>524288</c:v>
                </c:pt>
                <c:pt idx="20">
                  <c:v>1048576</c:v>
                </c:pt>
                <c:pt idx="21">
                  <c:v>2097152</c:v>
                </c:pt>
                <c:pt idx="22">
                  <c:v>4194304</c:v>
                </c:pt>
                <c:pt idx="23">
                  <c:v>8388608</c:v>
                </c:pt>
                <c:pt idx="24">
                  <c:v>16777216</c:v>
                </c:pt>
              </c:numCache>
            </c:numRef>
          </c:val>
          <c:smooth val="1"/>
        </c:ser>
        <c:marker val="1"/>
        <c:axId val="140564352"/>
        <c:axId val="140591488"/>
      </c:lineChart>
      <c:catAx>
        <c:axId val="140564352"/>
        <c:scaling>
          <c:orientation val="minMax"/>
        </c:scaling>
        <c:delete val="1"/>
        <c:axPos val="b"/>
        <c:title>
          <c:tx>
            <c:rich>
              <a:bodyPr/>
              <a:lstStyle/>
              <a:p>
                <a:pPr>
                  <a:defRPr/>
                </a:pPr>
                <a:r>
                  <a:rPr lang="en-US" sz="2400" dirty="0" smtClean="0">
                    <a:solidFill>
                      <a:schemeClr val="accent1"/>
                    </a:solidFill>
                  </a:rPr>
                  <a:t>Time</a:t>
                </a:r>
                <a:endParaRPr lang="en-US" sz="2400" dirty="0">
                  <a:solidFill>
                    <a:schemeClr val="accent1"/>
                  </a:solidFill>
                </a:endParaRPr>
              </a:p>
            </c:rich>
          </c:tx>
          <c:layout/>
        </c:title>
        <c:numFmt formatCode="General" sourceLinked="1"/>
        <c:majorTickMark val="none"/>
        <c:tickLblPos val="nextTo"/>
        <c:crossAx val="140591488"/>
        <c:crosses val="autoZero"/>
        <c:auto val="1"/>
        <c:lblAlgn val="ctr"/>
        <c:lblOffset val="100"/>
      </c:catAx>
      <c:valAx>
        <c:axId val="140591488"/>
        <c:scaling>
          <c:orientation val="minMax"/>
        </c:scaling>
        <c:delete val="1"/>
        <c:axPos val="l"/>
        <c:numFmt formatCode="General" sourceLinked="1"/>
        <c:majorTickMark val="none"/>
        <c:tickLblPos val="none"/>
        <c:crossAx val="140564352"/>
        <c:crosses val="autoZero"/>
        <c:crossBetween val="between"/>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30FF45-4336-4E20-9B27-57B1FA55D5D7}" type="datetimeFigureOut">
              <a:rPr lang="en-US" smtClean="0"/>
              <a:pPr/>
              <a:t>6/16/2009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6CA921-C99F-455D-A9B9-99EAAA2DCA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Okay, so those are the basics.</a:t>
            </a:r>
            <a:r>
              <a:rPr lang="en-US" baseline="0" dirty="0" smtClean="0"/>
              <a:t> As you might imagine, a</a:t>
            </a:r>
            <a:r>
              <a:rPr lang="en-US" dirty="0" smtClean="0"/>
              <a:t>ll of this has several important implications for school administrators.</a:t>
            </a:r>
            <a:endParaRPr lang="en-US" dirty="0"/>
          </a:p>
        </p:txBody>
      </p:sp>
      <p:sp>
        <p:nvSpPr>
          <p:cNvPr id="4" name="Slide Number Placeholder 3"/>
          <p:cNvSpPr>
            <a:spLocks noGrp="1"/>
          </p:cNvSpPr>
          <p:nvPr>
            <p:ph type="sldNum" sz="quarter" idx="10"/>
          </p:nvPr>
        </p:nvSpPr>
        <p:spPr/>
        <p:txBody>
          <a:bodyPr/>
          <a:lstStyle/>
          <a:p>
            <a:fld id="{366CA921-C99F-455D-A9B9-99EAAA2DCA9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implication is to understand</a:t>
            </a:r>
            <a:r>
              <a:rPr lang="en-US" baseline="0" dirty="0" smtClean="0"/>
              <a:t> what’s happening here. </a:t>
            </a:r>
            <a:r>
              <a:rPr lang="en-US" dirty="0" smtClean="0"/>
              <a:t>Most school</a:t>
            </a:r>
            <a:r>
              <a:rPr lang="en-US" baseline="0" dirty="0" smtClean="0"/>
              <a:t> leaders have yet to recognize that K-12 education is facing an extremely disruptive innovation. What online courses, interactive Internet text, audio, and video resources, video game artificial intelligence engines, user-generated content, charter schools, homeschooling, and other communicative and connective mechanisms illustrate is that it is becoming increasingly easy to personalize one’s own learning - to pursue topics of personal interest, meaningfulness, and relevance rather than having to subject oneself to a mass model of education.</a:t>
            </a:r>
          </a:p>
        </p:txBody>
      </p:sp>
      <p:sp>
        <p:nvSpPr>
          <p:cNvPr id="4" name="Slide Number Placeholder 3"/>
          <p:cNvSpPr>
            <a:spLocks noGrp="1"/>
          </p:cNvSpPr>
          <p:nvPr>
            <p:ph type="sldNum" sz="quarter" idx="10"/>
          </p:nvPr>
        </p:nvSpPr>
        <p:spPr/>
        <p:txBody>
          <a:bodyPr/>
          <a:lstStyle/>
          <a:p>
            <a:fld id="{366CA921-C99F-455D-A9B9-99EAAA2DCA9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second implication is that our existing educational model is not a given. Public schools need to be wary of being complacent. The current educational model evolved to meet a need. That need was to educate the masses in a way that was efficient and – sometimes – also effective.</a:t>
            </a:r>
          </a:p>
          <a:p>
            <a:endParaRPr lang="en-US" baseline="0" dirty="0" smtClean="0"/>
          </a:p>
          <a:p>
            <a:r>
              <a:rPr lang="en-US" baseline="0" dirty="0" smtClean="0"/>
              <a:t>Times have changed. Schools are being asked to prepare students for a different era. Educators are hearing from employers that technology and globalization necessitate a new schooling model, one that prepares graduates for effective digital citizenship and empowered global employment. If we truly are to leave no child behind, we must take advantage of the burgeoning capabilities of digital technologies and use them to foster individualized, personalized learning opportunities for students. Every year this becomes easier and easier as the new technologies – the DIs – mature and become even more capable.</a:t>
            </a:r>
          </a:p>
        </p:txBody>
      </p:sp>
      <p:sp>
        <p:nvSpPr>
          <p:cNvPr id="4" name="Slide Number Placeholder 3"/>
          <p:cNvSpPr>
            <a:spLocks noGrp="1"/>
          </p:cNvSpPr>
          <p:nvPr>
            <p:ph type="sldNum" sz="quarter" idx="10"/>
          </p:nvPr>
        </p:nvSpPr>
        <p:spPr/>
        <p:txBody>
          <a:bodyPr/>
          <a:lstStyle/>
          <a:p>
            <a:fld id="{366CA921-C99F-455D-A9B9-99EAAA2DCA9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third key concept is to recognize that – while schools are special places – they’re not immune to what Christensen calls the natural laws of DI. In many ways, school organizations are no different than many other service industries. Schools typically have dedicated employees and capable leaders, and over time they have refined their work to meet the demands placed on them by stakeholders. And yet – as we have seen in countless other industries – when faced with a DI, time after time dominant organizations still fail to successfully transition to the new, disruptive paradigm. Instead, other organizations rise up and take their place.</a:t>
            </a:r>
          </a:p>
        </p:txBody>
      </p:sp>
      <p:sp>
        <p:nvSpPr>
          <p:cNvPr id="4" name="Slide Number Placeholder 3"/>
          <p:cNvSpPr>
            <a:spLocks noGrp="1"/>
          </p:cNvSpPr>
          <p:nvPr>
            <p:ph type="sldNum" sz="quarter" idx="10"/>
          </p:nvPr>
        </p:nvSpPr>
        <p:spPr/>
        <p:txBody>
          <a:bodyPr/>
          <a:lstStyle/>
          <a:p>
            <a:fld id="{366CA921-C99F-455D-A9B9-99EAAA2DCA9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reason for this is due to the exponential nature of the changes that are occurring around us. The technologies and the usage statistics are progressing unbelievably quickly. During the old Industrial Revolution we began creating large machines that were many, many times stronger and more powerful than us. During this new Information Revolution, we are creating computing devices that increasingly can do cognitive tasks many, many times faster than us. These capabilities are opening up new possibilities for us, but – as this example exponential growth curve shows - it’s hard to know what the end result will be when we’re still on the left side of the curve. Thus it’s hard to predict when and how to move toward the DI.</a:t>
            </a:r>
          </a:p>
          <a:p>
            <a:endParaRPr lang="en-US" baseline="0" dirty="0" smtClean="0"/>
          </a:p>
          <a:p>
            <a:r>
              <a:rPr lang="en-US" baseline="0" dirty="0" smtClean="0"/>
              <a:t>The end result is that educators sit on the left side of the curve, relatively content and complacent, lacking a sense of urgency because things haven’t changed much.</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6CA921-C99F-455D-A9B9-99EAAA2DCA9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look at current</a:t>
            </a:r>
            <a:r>
              <a:rPr lang="en-US" baseline="0" dirty="0" smtClean="0"/>
              <a:t> student enrollment trends bears this out. The number of K-12 students taking at least one online course is now around a million strong. That number has been increasing dramatically each and every year. The number of students in charter schools has grown substantially over the past decade. Homeschooling trends also are on the rise. Even small districts are beginning to implement alternative schools for those students that are unsuccessful in the regular classroom setting.</a:t>
            </a:r>
          </a:p>
          <a:p>
            <a:endParaRPr lang="en-US" baseline="0" dirty="0" smtClean="0"/>
          </a:p>
          <a:p>
            <a:r>
              <a:rPr lang="en-US" baseline="0" dirty="0" smtClean="0"/>
              <a:t>We are seeing large amounts of growth in every sector where personalized learning is more possible than the current paradigm. These trends are cumulative. We are moving toward the right side of the exponential growth curve. One day we’ll wake up and realize it’s tipped.</a:t>
            </a:r>
            <a:endParaRPr lang="en-US" dirty="0"/>
          </a:p>
        </p:txBody>
      </p:sp>
      <p:sp>
        <p:nvSpPr>
          <p:cNvPr id="4" name="Slide Number Placeholder 3"/>
          <p:cNvSpPr>
            <a:spLocks noGrp="1"/>
          </p:cNvSpPr>
          <p:nvPr>
            <p:ph type="sldNum" sz="quarter" idx="10"/>
          </p:nvPr>
        </p:nvSpPr>
        <p:spPr/>
        <p:txBody>
          <a:bodyPr/>
          <a:lstStyle/>
          <a:p>
            <a:fld id="{366CA921-C99F-455D-A9B9-99EAAA2DCA9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think the key takeaway from all of this is that – even</a:t>
            </a:r>
            <a:r>
              <a:rPr lang="en-US" baseline="0" dirty="0" smtClean="0"/>
              <a:t> though things currently seem fairly fine - t</a:t>
            </a:r>
            <a:r>
              <a:rPr lang="en-US" dirty="0" smtClean="0"/>
              <a:t>he time for schools to move is now. Schools need a greater sense of urgency than</a:t>
            </a:r>
            <a:r>
              <a:rPr lang="en-US" baseline="0" dirty="0" smtClean="0"/>
              <a:t> they currently possess </a:t>
            </a:r>
            <a:r>
              <a:rPr lang="en-US" dirty="0" smtClean="0"/>
              <a:t>and they need to move in directions that make strategic sense when faced with </a:t>
            </a:r>
            <a:r>
              <a:rPr lang="en-US" dirty="0" err="1" smtClean="0"/>
              <a:t>DIs.</a:t>
            </a:r>
            <a:r>
              <a:rPr lang="en-US" dirty="0" smtClean="0"/>
              <a:t> If they don’t, they will be eclipsed by new entities that better meet the needs of students, families, and the global workplace.</a:t>
            </a:r>
          </a:p>
          <a:p>
            <a:endParaRPr lang="en-US" dirty="0" smtClean="0"/>
          </a:p>
          <a:p>
            <a:r>
              <a:rPr lang="en-US" dirty="0" smtClean="0"/>
              <a:t>That’s it. Thanks for sitting through this entire</a:t>
            </a:r>
            <a:r>
              <a:rPr lang="en-US" baseline="0" dirty="0" smtClean="0"/>
              <a:t> presentation. I encourage you to read Christensen’s two books, starting with The Innovator’s Dilemma. Enjoy the rest of the conference!</a:t>
            </a:r>
            <a:endParaRPr lang="en-US" dirty="0"/>
          </a:p>
        </p:txBody>
      </p:sp>
      <p:sp>
        <p:nvSpPr>
          <p:cNvPr id="4" name="Slide Number Placeholder 3"/>
          <p:cNvSpPr>
            <a:spLocks noGrp="1"/>
          </p:cNvSpPr>
          <p:nvPr>
            <p:ph type="sldNum" sz="quarter" idx="10"/>
          </p:nvPr>
        </p:nvSpPr>
        <p:spPr/>
        <p:txBody>
          <a:bodyPr/>
          <a:lstStyle/>
          <a:p>
            <a:fld id="{8E6DB8AD-8DDB-4DF4-A1AE-ADF7861CA4F9}"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B517E5-B03F-4C8F-9064-6B3F99B27178}" type="datetimeFigureOut">
              <a:rPr lang="en-US" smtClean="0"/>
              <a:pPr/>
              <a:t>6/16/2009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26374-8746-4F51-BCB1-91967A9AE5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517E5-B03F-4C8F-9064-6B3F99B27178}" type="datetimeFigureOut">
              <a:rPr lang="en-US" smtClean="0"/>
              <a:pPr/>
              <a:t>6/16/2009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26374-8746-4F51-BCB1-91967A9AE5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517E5-B03F-4C8F-9064-6B3F99B27178}" type="datetimeFigureOut">
              <a:rPr lang="en-US" smtClean="0"/>
              <a:pPr/>
              <a:t>6/16/2009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26374-8746-4F51-BCB1-91967A9AE5D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517E5-B03F-4C8F-9064-6B3F99B27178}" type="datetimeFigureOut">
              <a:rPr lang="en-US" smtClean="0"/>
              <a:pPr/>
              <a:t>6/16/2009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26374-8746-4F51-BCB1-91967A9AE5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B517E5-B03F-4C8F-9064-6B3F99B27178}" type="datetimeFigureOut">
              <a:rPr lang="en-US" smtClean="0"/>
              <a:pPr/>
              <a:t>6/16/2009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26374-8746-4F51-BCB1-91967A9AE5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B517E5-B03F-4C8F-9064-6B3F99B27178}" type="datetimeFigureOut">
              <a:rPr lang="en-US" smtClean="0"/>
              <a:pPr/>
              <a:t>6/16/2009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26374-8746-4F51-BCB1-91967A9AE5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B517E5-B03F-4C8F-9064-6B3F99B27178}" type="datetimeFigureOut">
              <a:rPr lang="en-US" smtClean="0"/>
              <a:pPr/>
              <a:t>6/16/2009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26374-8746-4F51-BCB1-91967A9AE5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B517E5-B03F-4C8F-9064-6B3F99B27178}" type="datetimeFigureOut">
              <a:rPr lang="en-US" smtClean="0"/>
              <a:pPr/>
              <a:t>6/16/2009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26374-8746-4F51-BCB1-91967A9AE5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517E5-B03F-4C8F-9064-6B3F99B27178}" type="datetimeFigureOut">
              <a:rPr lang="en-US" smtClean="0"/>
              <a:pPr/>
              <a:t>6/16/2009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26374-8746-4F51-BCB1-91967A9AE5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517E5-B03F-4C8F-9064-6B3F99B27178}" type="datetimeFigureOut">
              <a:rPr lang="en-US" smtClean="0"/>
              <a:pPr/>
              <a:t>6/16/2009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26374-8746-4F51-BCB1-91967A9AE5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517E5-B03F-4C8F-9064-6B3F99B27178}" type="datetimeFigureOut">
              <a:rPr lang="en-US" smtClean="0"/>
              <a:pPr/>
              <a:t>6/16/2009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26374-8746-4F51-BCB1-91967A9AE5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517E5-B03F-4C8F-9064-6B3F99B27178}" type="datetimeFigureOut">
              <a:rPr lang="en-US" smtClean="0"/>
              <a:pPr/>
              <a:t>6/16/2009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26374-8746-4F51-BCB1-91967A9AE5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normAutofit/>
          </a:bodyPr>
          <a:lstStyle/>
          <a:p>
            <a:r>
              <a:rPr lang="en-US" dirty="0" smtClean="0">
                <a:solidFill>
                  <a:schemeClr val="tx2"/>
                </a:solidFill>
                <a:latin typeface="Impact" pitchFamily="34" charset="0"/>
              </a:rPr>
              <a:t>Implications for</a:t>
            </a:r>
            <a:br>
              <a:rPr lang="en-US" dirty="0" smtClean="0">
                <a:solidFill>
                  <a:schemeClr val="tx2"/>
                </a:solidFill>
                <a:latin typeface="Impact" pitchFamily="34" charset="0"/>
              </a:rPr>
            </a:br>
            <a:r>
              <a:rPr lang="en-US" dirty="0" smtClean="0">
                <a:solidFill>
                  <a:schemeClr val="tx2"/>
                </a:solidFill>
                <a:latin typeface="Impact" pitchFamily="34" charset="0"/>
              </a:rPr>
              <a:t>school leaders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normAutofit fontScale="90000"/>
          </a:bodyPr>
          <a:lstStyle/>
          <a:p>
            <a:pPr marL="742950" indent="-742950" algn="l">
              <a:buFont typeface="+mj-lt"/>
              <a:buAutoNum type="arabicPeriod"/>
            </a:pPr>
            <a:r>
              <a:rPr lang="en-US" dirty="0" smtClean="0"/>
              <a:t>K-12 education is facing a disruptive innovation. It’s </a:t>
            </a:r>
            <a:r>
              <a:rPr lang="en-US" b="1" dirty="0" smtClean="0">
                <a:solidFill>
                  <a:schemeClr val="tx2"/>
                </a:solidFill>
              </a:rPr>
              <a:t>personalized learning</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normAutofit/>
          </a:bodyPr>
          <a:lstStyle/>
          <a:p>
            <a:pPr marL="742950" indent="-742950" algn="l">
              <a:buFont typeface="+mj-lt"/>
              <a:buAutoNum type="arabicPeriod" startAt="2"/>
            </a:pPr>
            <a:r>
              <a:rPr lang="en-US" dirty="0" smtClean="0"/>
              <a:t>The existing educational model is not a given.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normAutofit/>
          </a:bodyPr>
          <a:lstStyle/>
          <a:p>
            <a:pPr marL="742950" indent="-742950" algn="l">
              <a:buFont typeface="+mj-lt"/>
              <a:buAutoNum type="arabicPeriod" startAt="3"/>
            </a:pPr>
            <a:r>
              <a:rPr lang="en-US" dirty="0" smtClean="0"/>
              <a:t>All of this is going to sneak up on most school organizations.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381000"/>
          <a:ext cx="85725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p:cNvSpPr/>
          <p:nvPr/>
        </p:nvSpPr>
        <p:spPr>
          <a:xfrm rot="16200000">
            <a:off x="3200400" y="1828799"/>
            <a:ext cx="533400" cy="6324600"/>
          </a:xfrm>
          <a:prstGeom prst="rightBrac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rot="16200000">
            <a:off x="7315201" y="4191000"/>
            <a:ext cx="533400" cy="1600202"/>
          </a:xfrm>
          <a:prstGeom prst="rightBrac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575569" y="4086880"/>
            <a:ext cx="1844031" cy="523220"/>
          </a:xfrm>
          <a:prstGeom prst="rect">
            <a:avLst/>
          </a:prstGeom>
          <a:noFill/>
        </p:spPr>
        <p:txBody>
          <a:bodyPr wrap="none" rtlCol="0">
            <a:spAutoFit/>
          </a:bodyPr>
          <a:lstStyle/>
          <a:p>
            <a:r>
              <a:rPr lang="en-US" sz="2800" b="1" dirty="0" smtClean="0">
                <a:solidFill>
                  <a:schemeClr val="accent3">
                    <a:lumMod val="50000"/>
                  </a:schemeClr>
                </a:solidFill>
              </a:rPr>
              <a:t>Cycles 1-20</a:t>
            </a:r>
            <a:endParaRPr lang="en-US" sz="2800" b="1" dirty="0">
              <a:solidFill>
                <a:schemeClr val="accent3">
                  <a:lumMod val="50000"/>
                </a:schemeClr>
              </a:solidFill>
            </a:endParaRPr>
          </a:p>
        </p:txBody>
      </p:sp>
      <p:sp>
        <p:nvSpPr>
          <p:cNvPr id="10" name="TextBox 9"/>
          <p:cNvSpPr txBox="1"/>
          <p:nvPr/>
        </p:nvSpPr>
        <p:spPr>
          <a:xfrm>
            <a:off x="6553200" y="4086880"/>
            <a:ext cx="2026773" cy="523220"/>
          </a:xfrm>
          <a:prstGeom prst="rect">
            <a:avLst/>
          </a:prstGeom>
          <a:noFill/>
        </p:spPr>
        <p:txBody>
          <a:bodyPr wrap="none" rtlCol="0">
            <a:spAutoFit/>
          </a:bodyPr>
          <a:lstStyle/>
          <a:p>
            <a:r>
              <a:rPr lang="en-US" sz="2800" b="1" dirty="0" smtClean="0">
                <a:solidFill>
                  <a:schemeClr val="accent3">
                    <a:lumMod val="50000"/>
                  </a:schemeClr>
                </a:solidFill>
              </a:rPr>
              <a:t>Cycles 21-25</a:t>
            </a:r>
            <a:endParaRPr lang="en-US" sz="2800" b="1" dirty="0">
              <a:solidFill>
                <a:schemeClr val="accent3">
                  <a:lumMod val="50000"/>
                </a:schemeClr>
              </a:solidFill>
            </a:endParaRPr>
          </a:p>
        </p:txBody>
      </p:sp>
      <p:cxnSp>
        <p:nvCxnSpPr>
          <p:cNvPr id="12" name="Straight Arrow Connector 11"/>
          <p:cNvCxnSpPr/>
          <p:nvPr/>
        </p:nvCxnSpPr>
        <p:spPr>
          <a:xfrm rot="16200000" flipH="1">
            <a:off x="1028700" y="3390900"/>
            <a:ext cx="2057400" cy="1676400"/>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9600" y="2590800"/>
            <a:ext cx="4144917" cy="523220"/>
          </a:xfrm>
          <a:prstGeom prst="rect">
            <a:avLst/>
          </a:prstGeom>
          <a:noFill/>
        </p:spPr>
        <p:txBody>
          <a:bodyPr wrap="none" rtlCol="0">
            <a:spAutoFit/>
          </a:bodyPr>
          <a:lstStyle/>
          <a:p>
            <a:r>
              <a:rPr lang="en-US" sz="2800" b="1" dirty="0" smtClean="0">
                <a:solidFill>
                  <a:srgbClr val="C00000"/>
                </a:solidFill>
              </a:rPr>
              <a:t>We’re in here somewhere!</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381000"/>
          <a:ext cx="85725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p:cNvSpPr/>
          <p:nvPr/>
        </p:nvSpPr>
        <p:spPr>
          <a:xfrm rot="16200000">
            <a:off x="3200400" y="1828799"/>
            <a:ext cx="533400" cy="6324600"/>
          </a:xfrm>
          <a:prstGeom prst="rightBrac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rot="16200000">
            <a:off x="7315201" y="4191000"/>
            <a:ext cx="533400" cy="1600202"/>
          </a:xfrm>
          <a:prstGeom prst="rightBrac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575569" y="4086880"/>
            <a:ext cx="1844031" cy="523220"/>
          </a:xfrm>
          <a:prstGeom prst="rect">
            <a:avLst/>
          </a:prstGeom>
          <a:noFill/>
        </p:spPr>
        <p:txBody>
          <a:bodyPr wrap="none" rtlCol="0">
            <a:spAutoFit/>
          </a:bodyPr>
          <a:lstStyle/>
          <a:p>
            <a:r>
              <a:rPr lang="en-US" sz="2800" b="1" dirty="0" smtClean="0">
                <a:solidFill>
                  <a:schemeClr val="accent3">
                    <a:lumMod val="50000"/>
                  </a:schemeClr>
                </a:solidFill>
              </a:rPr>
              <a:t>Cycles 1-20</a:t>
            </a:r>
            <a:endParaRPr lang="en-US" sz="2800" b="1" dirty="0">
              <a:solidFill>
                <a:schemeClr val="accent3">
                  <a:lumMod val="50000"/>
                </a:schemeClr>
              </a:solidFill>
            </a:endParaRPr>
          </a:p>
        </p:txBody>
      </p:sp>
      <p:sp>
        <p:nvSpPr>
          <p:cNvPr id="10" name="TextBox 9"/>
          <p:cNvSpPr txBox="1"/>
          <p:nvPr/>
        </p:nvSpPr>
        <p:spPr>
          <a:xfrm>
            <a:off x="6553200" y="4086880"/>
            <a:ext cx="2026773" cy="523220"/>
          </a:xfrm>
          <a:prstGeom prst="rect">
            <a:avLst/>
          </a:prstGeom>
          <a:noFill/>
        </p:spPr>
        <p:txBody>
          <a:bodyPr wrap="none" rtlCol="0">
            <a:spAutoFit/>
          </a:bodyPr>
          <a:lstStyle/>
          <a:p>
            <a:r>
              <a:rPr lang="en-US" sz="2800" b="1" dirty="0" smtClean="0">
                <a:solidFill>
                  <a:schemeClr val="accent3">
                    <a:lumMod val="50000"/>
                  </a:schemeClr>
                </a:solidFill>
              </a:rPr>
              <a:t>Cycles 21-25</a:t>
            </a:r>
            <a:endParaRPr lang="en-US" sz="2800" b="1" dirty="0">
              <a:solidFill>
                <a:schemeClr val="accent3">
                  <a:lumMod val="50000"/>
                </a:schemeClr>
              </a:solidFill>
            </a:endParaRPr>
          </a:p>
        </p:txBody>
      </p:sp>
      <p:cxnSp>
        <p:nvCxnSpPr>
          <p:cNvPr id="12" name="Straight Arrow Connector 11"/>
          <p:cNvCxnSpPr/>
          <p:nvPr/>
        </p:nvCxnSpPr>
        <p:spPr>
          <a:xfrm>
            <a:off x="1219200" y="3503612"/>
            <a:ext cx="4114800" cy="1588"/>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90600" y="2590800"/>
            <a:ext cx="4418967" cy="523220"/>
          </a:xfrm>
          <a:prstGeom prst="rect">
            <a:avLst/>
          </a:prstGeom>
          <a:noFill/>
        </p:spPr>
        <p:txBody>
          <a:bodyPr wrap="none" rtlCol="0">
            <a:spAutoFit/>
          </a:bodyPr>
          <a:lstStyle/>
          <a:p>
            <a:r>
              <a:rPr lang="en-US" sz="2800" b="1" dirty="0" smtClean="0">
                <a:solidFill>
                  <a:srgbClr val="C00000"/>
                </a:solidFill>
              </a:rPr>
              <a:t>We’re moving this direction!</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43542"/>
            <a:ext cx="3505200" cy="2123658"/>
          </a:xfrm>
          <a:prstGeom prst="rect">
            <a:avLst/>
          </a:prstGeom>
          <a:noFill/>
        </p:spPr>
        <p:txBody>
          <a:bodyPr wrap="square" rtlCol="0">
            <a:spAutoFit/>
          </a:bodyPr>
          <a:lstStyle/>
          <a:p>
            <a:pPr algn="ctr"/>
            <a:r>
              <a:rPr lang="en-US" sz="4400" b="1" dirty="0" smtClean="0">
                <a:latin typeface="Agency FB" pitchFamily="34" charset="0"/>
              </a:rPr>
              <a:t>The </a:t>
            </a:r>
          </a:p>
          <a:p>
            <a:pPr algn="ctr"/>
            <a:r>
              <a:rPr lang="en-US" sz="4400" dirty="0" smtClean="0">
                <a:solidFill>
                  <a:schemeClr val="accent2">
                    <a:lumMod val="75000"/>
                  </a:schemeClr>
                </a:solidFill>
                <a:latin typeface="Impact" pitchFamily="34" charset="0"/>
              </a:rPr>
              <a:t>21st century</a:t>
            </a:r>
            <a:r>
              <a:rPr lang="en-US" sz="4400" b="1" dirty="0" smtClean="0">
                <a:latin typeface="Impact" pitchFamily="34" charset="0"/>
              </a:rPr>
              <a:t/>
            </a:r>
            <a:br>
              <a:rPr lang="en-US" sz="4400" b="1" dirty="0" smtClean="0">
                <a:latin typeface="Impact" pitchFamily="34" charset="0"/>
              </a:rPr>
            </a:br>
            <a:r>
              <a:rPr lang="en-US" sz="4400" b="1" dirty="0" smtClean="0">
                <a:latin typeface="Agency FB" pitchFamily="34" charset="0"/>
              </a:rPr>
              <a:t>is here.</a:t>
            </a:r>
            <a:endParaRPr lang="en-US" sz="4400" b="1" dirty="0">
              <a:latin typeface="Agency FB" pitchFamily="34" charset="0"/>
            </a:endParaRPr>
          </a:p>
        </p:txBody>
      </p:sp>
      <p:sp>
        <p:nvSpPr>
          <p:cNvPr id="5" name="TextBox 4"/>
          <p:cNvSpPr txBox="1"/>
          <p:nvPr/>
        </p:nvSpPr>
        <p:spPr>
          <a:xfrm>
            <a:off x="0" y="5830669"/>
            <a:ext cx="3505200" cy="646331"/>
          </a:xfrm>
          <a:prstGeom prst="rect">
            <a:avLst/>
          </a:prstGeom>
          <a:noFill/>
        </p:spPr>
        <p:txBody>
          <a:bodyPr wrap="square" rtlCol="0">
            <a:spAutoFit/>
          </a:bodyPr>
          <a:lstStyle/>
          <a:p>
            <a:pPr algn="ctr"/>
            <a:r>
              <a:rPr lang="en-US" dirty="0" smtClean="0">
                <a:solidFill>
                  <a:schemeClr val="tx1">
                    <a:lumMod val="65000"/>
                    <a:lumOff val="35000"/>
                  </a:schemeClr>
                </a:solidFill>
                <a:latin typeface="Franklin Gothic Medium Cond" pitchFamily="34" charset="0"/>
                <a:ea typeface="FangSong" pitchFamily="49" charset="-122"/>
              </a:rPr>
              <a:t>(Isn’t it time we started </a:t>
            </a:r>
            <a:br>
              <a:rPr lang="en-US" dirty="0" smtClean="0">
                <a:solidFill>
                  <a:schemeClr val="tx1">
                    <a:lumMod val="65000"/>
                    <a:lumOff val="35000"/>
                  </a:schemeClr>
                </a:solidFill>
                <a:latin typeface="Franklin Gothic Medium Cond" pitchFamily="34" charset="0"/>
                <a:ea typeface="FangSong" pitchFamily="49" charset="-122"/>
              </a:rPr>
            </a:br>
            <a:r>
              <a:rPr lang="en-US" dirty="0" smtClean="0">
                <a:solidFill>
                  <a:schemeClr val="tx1">
                    <a:lumMod val="65000"/>
                    <a:lumOff val="35000"/>
                  </a:schemeClr>
                </a:solidFill>
                <a:latin typeface="Franklin Gothic Medium Cond" pitchFamily="34" charset="0"/>
                <a:ea typeface="FangSong" pitchFamily="49" charset="-122"/>
              </a:rPr>
              <a:t>preparing students for it?)</a:t>
            </a:r>
            <a:endParaRPr lang="en-US" dirty="0">
              <a:solidFill>
                <a:schemeClr val="tx1">
                  <a:lumMod val="65000"/>
                  <a:lumOff val="35000"/>
                </a:schemeClr>
              </a:solidFill>
              <a:latin typeface="Franklin Gothic Medium Cond" pitchFamily="34" charset="0"/>
              <a:ea typeface="FangSong" pitchFamily="49" charset="-122"/>
            </a:endParaRPr>
          </a:p>
        </p:txBody>
      </p:sp>
      <p:pic>
        <p:nvPicPr>
          <p:cNvPr id="6" name="Picture 5" descr="iStock_000005809696Medium.jpg"/>
          <p:cNvPicPr>
            <a:picLocks noChangeAspect="1"/>
          </p:cNvPicPr>
          <p:nvPr/>
        </p:nvPicPr>
        <p:blipFill>
          <a:blip r:embed="rId3"/>
          <a:srcRect b="22960"/>
          <a:stretch>
            <a:fillRect/>
          </a:stretch>
        </p:blipFill>
        <p:spPr>
          <a:xfrm>
            <a:off x="3505200" y="-2743200"/>
            <a:ext cx="13182600" cy="1014851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877</Words>
  <Application>Microsoft Office PowerPoint</Application>
  <PresentationFormat>On-screen Show (4:3)</PresentationFormat>
  <Paragraphs>38</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Implications for school leaders</vt:lpstr>
      <vt:lpstr>K-12 education is facing a disruptive innovation. It’s personalized learning.</vt:lpstr>
      <vt:lpstr>The existing educational model is not a given.</vt:lpstr>
      <vt:lpstr>All of this is going to sneak up on most school organizations.</vt:lpstr>
      <vt:lpstr>Slide 5</vt:lpstr>
      <vt:lpstr>Slide 6</vt:lpstr>
      <vt:lpstr>Slide 7</vt:lpstr>
    </vt:vector>
  </TitlesOfParts>
  <Company>ELPS, Iowa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McLeod</dc:creator>
  <cp:lastModifiedBy>ScottMcLeod</cp:lastModifiedBy>
  <cp:revision>142</cp:revision>
  <dcterms:created xsi:type="dcterms:W3CDTF">2008-10-13T22:17:34Z</dcterms:created>
  <dcterms:modified xsi:type="dcterms:W3CDTF">2009-06-16T17:25:39Z</dcterms:modified>
</cp:coreProperties>
</file>