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74"/>
  </p:notesMasterIdLst>
  <p:handoutMasterIdLst>
    <p:handoutMasterId r:id="rId75"/>
  </p:handoutMasterIdLst>
  <p:sldIdLst>
    <p:sldId id="988" r:id="rId2"/>
    <p:sldId id="984" r:id="rId3"/>
    <p:sldId id="1007" r:id="rId4"/>
    <p:sldId id="992" r:id="rId5"/>
    <p:sldId id="871" r:id="rId6"/>
    <p:sldId id="798" r:id="rId7"/>
    <p:sldId id="799" r:id="rId8"/>
    <p:sldId id="784" r:id="rId9"/>
    <p:sldId id="1008" r:id="rId10"/>
    <p:sldId id="1009" r:id="rId11"/>
    <p:sldId id="1003" r:id="rId12"/>
    <p:sldId id="808" r:id="rId13"/>
    <p:sldId id="812" r:id="rId14"/>
    <p:sldId id="813" r:id="rId15"/>
    <p:sldId id="856" r:id="rId16"/>
    <p:sldId id="933" r:id="rId17"/>
    <p:sldId id="1010" r:id="rId18"/>
    <p:sldId id="1011" r:id="rId19"/>
    <p:sldId id="1000" r:id="rId20"/>
    <p:sldId id="775" r:id="rId21"/>
    <p:sldId id="777" r:id="rId22"/>
    <p:sldId id="845" r:id="rId23"/>
    <p:sldId id="846" r:id="rId24"/>
    <p:sldId id="1012" r:id="rId25"/>
    <p:sldId id="1013" r:id="rId26"/>
    <p:sldId id="1001" r:id="rId27"/>
    <p:sldId id="1031" r:id="rId28"/>
    <p:sldId id="1032" r:id="rId29"/>
    <p:sldId id="1014" r:id="rId30"/>
    <p:sldId id="1015" r:id="rId31"/>
    <p:sldId id="990" r:id="rId32"/>
    <p:sldId id="1033" r:id="rId33"/>
    <p:sldId id="1016" r:id="rId34"/>
    <p:sldId id="1017" r:id="rId35"/>
    <p:sldId id="1006" r:id="rId36"/>
    <p:sldId id="1018" r:id="rId37"/>
    <p:sldId id="1019" r:id="rId38"/>
    <p:sldId id="999" r:id="rId39"/>
    <p:sldId id="1020" r:id="rId40"/>
    <p:sldId id="1021" r:id="rId41"/>
    <p:sldId id="1002" r:id="rId42"/>
    <p:sldId id="762" r:id="rId43"/>
    <p:sldId id="1022" r:id="rId44"/>
    <p:sldId id="1023" r:id="rId45"/>
    <p:sldId id="997" r:id="rId46"/>
    <p:sldId id="945" r:id="rId47"/>
    <p:sldId id="946" r:id="rId48"/>
    <p:sldId id="947" r:id="rId49"/>
    <p:sldId id="948" r:id="rId50"/>
    <p:sldId id="958" r:id="rId51"/>
    <p:sldId id="1024" r:id="rId52"/>
    <p:sldId id="1025" r:id="rId53"/>
    <p:sldId id="998" r:id="rId54"/>
    <p:sldId id="881" r:id="rId55"/>
    <p:sldId id="1034" r:id="rId56"/>
    <p:sldId id="882" r:id="rId57"/>
    <p:sldId id="1030" r:id="rId58"/>
    <p:sldId id="1026" r:id="rId59"/>
    <p:sldId id="1027" r:id="rId60"/>
    <p:sldId id="996" r:id="rId61"/>
    <p:sldId id="1028" r:id="rId62"/>
    <p:sldId id="1029" r:id="rId63"/>
    <p:sldId id="1005" r:id="rId64"/>
    <p:sldId id="971" r:id="rId65"/>
    <p:sldId id="972" r:id="rId66"/>
    <p:sldId id="973" r:id="rId67"/>
    <p:sldId id="974" r:id="rId68"/>
    <p:sldId id="975" r:id="rId69"/>
    <p:sldId id="969" r:id="rId70"/>
    <p:sldId id="962" r:id="rId71"/>
    <p:sldId id="930" r:id="rId72"/>
    <p:sldId id="989" r:id="rId73"/>
  </p:sldIdLst>
  <p:sldSz cx="9144000" cy="6858000" type="screen4x3"/>
  <p:notesSz cx="7315200" cy="9601200"/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C0C0C"/>
    <a:srgbClr val="953735"/>
    <a:srgbClr val="000000"/>
    <a:srgbClr val="FF00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4" autoAdjust="0"/>
    <p:restoredTop sz="77778" autoAdjust="0"/>
  </p:normalViewPr>
  <p:slideViewPr>
    <p:cSldViewPr>
      <p:cViewPr>
        <p:scale>
          <a:sx n="33" d="100"/>
          <a:sy n="33" d="100"/>
        </p:scale>
        <p:origin x="-1422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24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Agriculture</c:v>
                </c:pt>
              </c:strCache>
            </c:strRef>
          </c:tx>
          <c:spPr>
            <a:ln w="50792">
              <a:solidFill>
                <a:srgbClr val="009900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Sheet1!$B$2:$B$12</c:f>
              <c:numCache>
                <c:formatCode>0%</c:formatCode>
                <c:ptCount val="11"/>
                <c:pt idx="0">
                  <c:v>0.37500000000000117</c:v>
                </c:pt>
                <c:pt idx="1">
                  <c:v>0.30900000000000116</c:v>
                </c:pt>
                <c:pt idx="2">
                  <c:v>0.27</c:v>
                </c:pt>
                <c:pt idx="3">
                  <c:v>0.21200000000000024</c:v>
                </c:pt>
                <c:pt idx="4">
                  <c:v>0.17400000000000004</c:v>
                </c:pt>
                <c:pt idx="5">
                  <c:v>0.11900000000000033</c:v>
                </c:pt>
                <c:pt idx="6">
                  <c:v>6.1000000000000033E-2</c:v>
                </c:pt>
                <c:pt idx="7">
                  <c:v>3.1000000000000139E-2</c:v>
                </c:pt>
                <c:pt idx="8">
                  <c:v>2.8000000000000011E-2</c:v>
                </c:pt>
                <c:pt idx="9">
                  <c:v>3.0000000000000113E-2</c:v>
                </c:pt>
                <c:pt idx="10">
                  <c:v>4.0000000000000114E-3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Working</c:v>
                </c:pt>
              </c:strCache>
            </c:strRef>
          </c:tx>
          <c:spPr>
            <a:ln w="50792">
              <a:solidFill>
                <a:srgbClr val="CC00FF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Sheet1!$C$2:$C$12</c:f>
              <c:numCache>
                <c:formatCode>0%</c:formatCode>
                <c:ptCount val="11"/>
                <c:pt idx="0">
                  <c:v>0.35800000000000032</c:v>
                </c:pt>
                <c:pt idx="1">
                  <c:v>0.38200000000000134</c:v>
                </c:pt>
                <c:pt idx="2">
                  <c:v>0.40200000000000002</c:v>
                </c:pt>
                <c:pt idx="3">
                  <c:v>0.39600000000000152</c:v>
                </c:pt>
                <c:pt idx="4">
                  <c:v>0.39800000000000152</c:v>
                </c:pt>
                <c:pt idx="5">
                  <c:v>0.41100000000000031</c:v>
                </c:pt>
                <c:pt idx="6">
                  <c:v>0.37700000000000117</c:v>
                </c:pt>
                <c:pt idx="7">
                  <c:v>0.35900000000000032</c:v>
                </c:pt>
                <c:pt idx="8">
                  <c:v>0.31700000000000134</c:v>
                </c:pt>
                <c:pt idx="9">
                  <c:v>0.26</c:v>
                </c:pt>
                <c:pt idx="10">
                  <c:v>0.26100000000000001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Service</c:v>
                </c:pt>
              </c:strCache>
            </c:strRef>
          </c:tx>
          <c:spPr>
            <a:ln w="50792">
              <a:solidFill>
                <a:srgbClr val="FF6600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Sheet1!$D$2:$D$12</c:f>
              <c:numCache>
                <c:formatCode>0%</c:formatCode>
                <c:ptCount val="11"/>
                <c:pt idx="0">
                  <c:v>0.16700000000000056</c:v>
                </c:pt>
                <c:pt idx="1">
                  <c:v>0.19800000000000054</c:v>
                </c:pt>
                <c:pt idx="2">
                  <c:v>0.21100000000000024</c:v>
                </c:pt>
                <c:pt idx="3">
                  <c:v>0.252</c:v>
                </c:pt>
                <c:pt idx="4">
                  <c:v>0.28600000000000031</c:v>
                </c:pt>
                <c:pt idx="5">
                  <c:v>0.30500000000000038</c:v>
                </c:pt>
                <c:pt idx="6">
                  <c:v>0.33300000000000152</c:v>
                </c:pt>
                <c:pt idx="7">
                  <c:v>0.38800000000000134</c:v>
                </c:pt>
                <c:pt idx="8">
                  <c:v>0.46200000000000002</c:v>
                </c:pt>
                <c:pt idx="9">
                  <c:v>0.45700000000000002</c:v>
                </c:pt>
                <c:pt idx="10">
                  <c:v>0.43400000000000116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Creative</c:v>
                </c:pt>
              </c:strCache>
            </c:strRef>
          </c:tx>
          <c:spPr>
            <a:ln w="76186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Sheet1!$E$2:$E$12</c:f>
              <c:numCache>
                <c:formatCode>0%</c:formatCode>
                <c:ptCount val="11"/>
                <c:pt idx="0">
                  <c:v>0.1</c:v>
                </c:pt>
                <c:pt idx="1">
                  <c:v>0.11100000000000022</c:v>
                </c:pt>
                <c:pt idx="2">
                  <c:v>0.11699999999999999</c:v>
                </c:pt>
                <c:pt idx="3">
                  <c:v>0.13900000000000001</c:v>
                </c:pt>
                <c:pt idx="4">
                  <c:v>0.14200000000000004</c:v>
                </c:pt>
                <c:pt idx="5">
                  <c:v>0.16600000000000054</c:v>
                </c:pt>
                <c:pt idx="6">
                  <c:v>0.17900000000000021</c:v>
                </c:pt>
                <c:pt idx="7">
                  <c:v>0.19800000000000054</c:v>
                </c:pt>
                <c:pt idx="8">
                  <c:v>0.18700000000000044</c:v>
                </c:pt>
                <c:pt idx="9">
                  <c:v>0.254</c:v>
                </c:pt>
                <c:pt idx="10">
                  <c:v>0.30100000000000032</c:v>
                </c:pt>
              </c:numCache>
            </c:numRef>
          </c:val>
        </c:ser>
        <c:marker val="1"/>
        <c:axId val="95970816"/>
        <c:axId val="95972352"/>
      </c:lineChart>
      <c:catAx>
        <c:axId val="95970816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95972352"/>
        <c:crosses val="autoZero"/>
        <c:auto val="1"/>
        <c:lblAlgn val="ctr"/>
        <c:lblOffset val="100"/>
      </c:catAx>
      <c:valAx>
        <c:axId val="95972352"/>
        <c:scaling>
          <c:orientation val="minMax"/>
        </c:scaling>
        <c:axPos val="l"/>
        <c:numFmt formatCode="0%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9597081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077"/>
            <a:ext cx="3169920" cy="4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F434486-2459-42FE-9CA8-4150EBC4E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857"/>
            <a:ext cx="5852160" cy="432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077"/>
            <a:ext cx="3169920" cy="4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defTabSz="966664">
              <a:spcBef>
                <a:spcPct val="0"/>
              </a:spcBef>
              <a:buClrTx/>
              <a:buSzTx/>
              <a:buFontTx/>
              <a:buNone/>
              <a:defRPr sz="13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FCB138-3568-46A3-9E9F-BCD455147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Since 1950…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agriculture = less than 2%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working = primarily high school diploma, some have a little bit of college - factory workers, construction workers, food service workers, custodians, truck drivers – low levels of education, highly manual labor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service = beauticians, secretaries, paralegals, workers in retail stores, tourism and hotel workers, personal health care assistants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creative = scientists, engineers, technology workers, architects, lawyers, doctors, nurses, K-12 educators, university professors, poets, musicians, and entertainers - from 5% in 1900 to 14% in 1945 to 33% in 2008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2005 – Bill Gates - Today, only one-third of our students graduate from high school ready for college, work, and citizenship. . . . The first group goes on to college and careers; the second group will struggle to make a living wage. Let's be clear. Thanks to dedicated teachers and principals around the country, the best-educated kids in the United States are the best-educated kids in the world. We should be proud of that. But only a fraction of our kids are getting the best education.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C05DC0-64EE-474D-AC51-8E50D9DE5AE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9" tIns="48320" rIns="96639" bIns="48320" anchor="b"/>
          <a:lstStyle/>
          <a:p>
            <a:pPr algn="r" defTabSz="966664">
              <a:defRPr/>
            </a:pPr>
            <a:fld id="{E3062BF0-5AF9-4FDA-945A-DBD6A5CE39D7}" type="slidenum">
              <a:rPr lang="en-US" sz="1300">
                <a:latin typeface="Arial" charset="0"/>
                <a:cs typeface="+mn-cs"/>
              </a:rPr>
              <a:pPr algn="r" defTabSz="966664">
                <a:defRPr/>
              </a:pPr>
              <a:t>13</a:t>
            </a:fld>
            <a:endParaRPr lang="en-US" sz="1300" dirty="0">
              <a:latin typeface="Arial" charset="0"/>
              <a:cs typeface="+mn-cs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857"/>
            <a:ext cx="5852160" cy="432193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 - not entirely educators’ fault – the system is the issue – governed by an essential 19th century paradigm – one that was appropriate for our grandparents but not our children and grandchildren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9" tIns="48320" rIns="96639" bIns="48320" anchor="b"/>
          <a:lstStyle/>
          <a:p>
            <a:pPr algn="r" defTabSz="966664">
              <a:defRPr/>
            </a:pPr>
            <a:fld id="{37D986D5-B570-4598-A837-D41A4C1FFF90}" type="slidenum">
              <a:rPr lang="en-US" sz="1300">
                <a:latin typeface="Arial" charset="0"/>
                <a:cs typeface="+mn-cs"/>
              </a:rPr>
              <a:pPr algn="r" defTabSz="966664">
                <a:defRPr/>
              </a:pPr>
              <a:t>14</a:t>
            </a:fld>
            <a:endParaRPr lang="en-US" sz="1300" dirty="0">
              <a:latin typeface="Arial" charset="0"/>
              <a:cs typeface="+mn-cs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857"/>
            <a:ext cx="5852160" cy="432193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defTabSz="914164">
              <a:defRPr/>
            </a:pPr>
            <a:r>
              <a:rPr lang="en-US" dirty="0" smtClean="0"/>
              <a:t>Wagner: Convergence</a:t>
            </a:r>
            <a:r>
              <a:rPr lang="en-US" baseline="0" dirty="0" smtClean="0"/>
              <a:t> of college, career, citizenship</a:t>
            </a:r>
            <a:endParaRPr lang="en-US" dirty="0" smtClean="0"/>
          </a:p>
          <a:p>
            <a:pPr defTabSz="914164">
              <a:defRPr/>
            </a:pPr>
            <a:endParaRPr lang="en-US" dirty="0" smtClean="0"/>
          </a:p>
          <a:p>
            <a:pPr defTabSz="914164">
              <a:defRPr/>
            </a:pPr>
            <a:r>
              <a:rPr lang="en-US" dirty="0" smtClean="0"/>
              <a:t>1</a:t>
            </a:r>
            <a:r>
              <a:rPr lang="en-US" dirty="0" smtClean="0"/>
              <a:t>. critical thinking and problem solving in networks of cross-functional teams</a:t>
            </a:r>
          </a:p>
          <a:p>
            <a:pPr>
              <a:defRPr/>
            </a:pPr>
            <a:r>
              <a:rPr lang="en-US" dirty="0" smtClean="0"/>
              <a:t>world is complex and answers are not in the books</a:t>
            </a:r>
          </a:p>
          <a:p>
            <a:pPr>
              <a:defRPr/>
            </a:pPr>
            <a:r>
              <a:rPr lang="en-US" dirty="0" smtClean="0"/>
              <a:t>world is moving too fast for inflexible, hierarchical organizations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2. collaboration across networks and leadership by influence rather than positional authority</a:t>
            </a:r>
          </a:p>
          <a:p>
            <a:pPr>
              <a:defRPr/>
            </a:pPr>
            <a:r>
              <a:rPr lang="en-US" dirty="0" smtClean="0"/>
              <a:t>command and control increasingly less valued in organizations</a:t>
            </a:r>
          </a:p>
          <a:p>
            <a:pPr>
              <a:defRPr/>
            </a:pPr>
            <a:r>
              <a:rPr lang="en-US" dirty="0" smtClean="0"/>
              <a:t>schools are very much command and control institutions</a:t>
            </a:r>
          </a:p>
          <a:p>
            <a:pPr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3. agility and adaptability</a:t>
            </a:r>
          </a:p>
          <a:p>
            <a:pPr>
              <a:defRPr/>
            </a:pPr>
            <a:r>
              <a:rPr lang="en-US" dirty="0" smtClean="0"/>
              <a:t>intensifying rate of change, overwhelming amount of data, increasing complexity of problems</a:t>
            </a:r>
          </a:p>
          <a:p>
            <a:pPr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4. initiative and </a:t>
            </a:r>
            <a:r>
              <a:rPr lang="en-US" dirty="0" err="1" smtClean="0"/>
              <a:t>entrepeneurialism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people who can seek out new opportunities, ideas, and strategies</a:t>
            </a:r>
          </a:p>
          <a:p>
            <a:pPr>
              <a:defRPr/>
            </a:pPr>
            <a:r>
              <a:rPr lang="en-US" dirty="0" smtClean="0"/>
              <a:t>don’t want students or workers who are apathetic about their experiences</a:t>
            </a:r>
          </a:p>
          <a:p>
            <a:pPr>
              <a:defRPr/>
            </a:pPr>
            <a:r>
              <a:rPr lang="en-US" dirty="0" smtClean="0"/>
              <a:t>achievement orientation, drive for results, self-starters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5. effective written and oral communication</a:t>
            </a:r>
          </a:p>
          <a:p>
            <a:pPr>
              <a:defRPr/>
            </a:pPr>
            <a:r>
              <a:rPr lang="en-US" dirty="0" smtClean="0"/>
              <a:t>presentation skills, being clear and concise; creating focus, energy, and passion around the points they want to make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6. accessing and analyzing information</a:t>
            </a:r>
          </a:p>
          <a:p>
            <a:pPr>
              <a:defRPr/>
            </a:pPr>
            <a:r>
              <a:rPr lang="en-US" dirty="0" smtClean="0"/>
              <a:t>people who can access, evaluate, conceptualize, and synthesize multiple and large streams of incoming information to make meaningful decisions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7. curiosity and imagination</a:t>
            </a:r>
          </a:p>
          <a:p>
            <a:pPr>
              <a:defRPr/>
            </a:pPr>
            <a:r>
              <a:rPr lang="en-US" dirty="0" smtClean="0"/>
              <a:t>inquisitiveness, analytical skills that are more ‘out of the box’ than in the past, asking great questions is more important than knowing the ‘right answer’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D77AF-7184-4E5D-AFEB-D245B2926B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We no</a:t>
            </a:r>
            <a:r>
              <a:rPr lang="en-US" baseline="0" dirty="0" smtClean="0"/>
              <a:t> longer live in an information </a:t>
            </a:r>
            <a:r>
              <a:rPr lang="en-US" baseline="0" dirty="0" err="1" smtClean="0"/>
              <a:t>pushout</a:t>
            </a:r>
            <a:r>
              <a:rPr lang="en-US" baseline="0" dirty="0" smtClean="0"/>
              <a:t> world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99A265-9494-45CD-9AA8-6DD84906864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A941C5-0B88-4A29-80A4-409E5CAAA0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are you keeping informed?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Born Digital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Grown Up Digital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New Media </a:t>
            </a:r>
            <a:r>
              <a:rPr lang="en-US" baseline="0" dirty="0" err="1" smtClean="0"/>
              <a:t>Literacies</a:t>
            </a:r>
            <a:r>
              <a:rPr lang="en-US" baseline="0" dirty="0" smtClean="0"/>
              <a:t> Project at MIT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Macarthur Foundation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Pew Internet and American Life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</a:t>
            </a:r>
            <a:r>
              <a:rPr lang="en-US" baseline="0" dirty="0" smtClean="0"/>
              <a:t> journals</a:t>
            </a:r>
          </a:p>
          <a:p>
            <a:r>
              <a:rPr lang="en-US" baseline="0" dirty="0" smtClean="0"/>
              <a:t>Federal bills to make funded research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$550 billion total expenditures</a:t>
            </a:r>
            <a:r>
              <a:rPr lang="en-US" baseline="0" dirty="0" smtClean="0"/>
              <a:t> K-12 education USA alone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Book scanning</a:t>
            </a:r>
          </a:p>
          <a:p>
            <a:r>
              <a:rPr lang="en-US" baseline="0" dirty="0" smtClean="0"/>
              <a:t>Song archives</a:t>
            </a:r>
          </a:p>
          <a:p>
            <a:r>
              <a:rPr lang="en-US" baseline="0" dirty="0" smtClean="0"/>
              <a:t>Movie archives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Not meant to scare you</a:t>
            </a:r>
          </a:p>
          <a:p>
            <a:r>
              <a:rPr lang="en-US" dirty="0" smtClean="0"/>
              <a:t>Sincere questions that I believe you should</a:t>
            </a:r>
            <a:r>
              <a:rPr lang="en-US" baseline="0" dirty="0" smtClean="0"/>
              <a:t> be thinking about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Electronic</a:t>
            </a:r>
          </a:p>
          <a:p>
            <a:r>
              <a:rPr lang="en-US" dirty="0" smtClean="0"/>
              <a:t>Hyperlinks</a:t>
            </a:r>
          </a:p>
          <a:p>
            <a:r>
              <a:rPr lang="en-US" dirty="0" smtClean="0"/>
              <a:t>Searchable</a:t>
            </a:r>
          </a:p>
          <a:p>
            <a:r>
              <a:rPr lang="en-US" dirty="0" smtClean="0"/>
              <a:t>Networked / interconnected</a:t>
            </a:r>
          </a:p>
          <a:p>
            <a:r>
              <a:rPr lang="en-US" dirty="0" smtClean="0"/>
              <a:t>Embedded multimedia (audio, video, interactive diagrams)</a:t>
            </a:r>
          </a:p>
          <a:p>
            <a:r>
              <a:rPr lang="en-US" dirty="0" smtClean="0"/>
              <a:t>Accessible to users with visual</a:t>
            </a:r>
            <a:r>
              <a:rPr lang="en-US" baseline="0" dirty="0" smtClean="0"/>
              <a:t> disabilities</a:t>
            </a:r>
            <a:endParaRPr lang="en-US" dirty="0" smtClean="0"/>
          </a:p>
          <a:p>
            <a:r>
              <a:rPr lang="en-US" dirty="0" smtClean="0"/>
              <a:t>User highlights /</a:t>
            </a:r>
            <a:r>
              <a:rPr lang="en-US" baseline="0" dirty="0" smtClean="0"/>
              <a:t> comments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Books, magazines, newspapers are going electronic</a:t>
            </a:r>
          </a:p>
          <a:p>
            <a:r>
              <a:rPr lang="en-US" dirty="0" smtClean="0"/>
              <a:t>Reference materials going electronic</a:t>
            </a:r>
          </a:p>
          <a:p>
            <a:r>
              <a:rPr lang="en-US" dirty="0" smtClean="0"/>
              <a:t>Eisenberg = “caution tape”</a:t>
            </a:r>
          </a:p>
          <a:p>
            <a:endParaRPr lang="en-US" dirty="0" smtClean="0"/>
          </a:p>
          <a:p>
            <a:r>
              <a:rPr lang="en-US" dirty="0" smtClean="0"/>
              <a:t>Archival function for old printed text</a:t>
            </a:r>
          </a:p>
          <a:p>
            <a:endParaRPr lang="en-US" dirty="0" smtClean="0"/>
          </a:p>
          <a:p>
            <a:r>
              <a:rPr lang="en-US" dirty="0" smtClean="0"/>
              <a:t>Books will disappear – affordances are too great</a:t>
            </a:r>
          </a:p>
          <a:p>
            <a:r>
              <a:rPr lang="en-US" dirty="0" smtClean="0"/>
              <a:t>Kindle / Sony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eReader</a:t>
            </a:r>
            <a:r>
              <a:rPr lang="en-US" baseline="0" dirty="0" smtClean="0"/>
              <a:t> / Plasma Logic / Apple tablet / Phillips digital ink</a:t>
            </a:r>
          </a:p>
          <a:p>
            <a:r>
              <a:rPr lang="en-US" baseline="0" dirty="0" err="1" smtClean="0"/>
              <a:t>iPhone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smartphones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Curators of digital resources – same as can be accessed at home?</a:t>
            </a:r>
          </a:p>
          <a:p>
            <a:r>
              <a:rPr lang="en-US" baseline="0" dirty="0" smtClean="0"/>
              <a:t>Couches, chairs, tables, and computers?</a:t>
            </a:r>
          </a:p>
          <a:p>
            <a:r>
              <a:rPr lang="en-US" baseline="0" dirty="0" smtClean="0"/>
              <a:t>Library v. community center v. coffee shop v. Internet café</a:t>
            </a:r>
          </a:p>
          <a:p>
            <a:r>
              <a:rPr lang="en-US" baseline="0" dirty="0" smtClean="0"/>
              <a:t>Need to talk now about defining future of libraries or become obsolete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Blogging</a:t>
            </a:r>
          </a:p>
          <a:p>
            <a:r>
              <a:rPr lang="en-US" dirty="0" smtClean="0"/>
              <a:t>Wikis</a:t>
            </a:r>
          </a:p>
          <a:p>
            <a:r>
              <a:rPr lang="en-US" dirty="0" smtClean="0"/>
              <a:t>Podcasting</a:t>
            </a:r>
          </a:p>
          <a:p>
            <a:r>
              <a:rPr lang="en-US" dirty="0" smtClean="0"/>
              <a:t>Online</a:t>
            </a:r>
            <a:r>
              <a:rPr lang="en-US" baseline="0" dirty="0" smtClean="0"/>
              <a:t> video</a:t>
            </a:r>
          </a:p>
          <a:p>
            <a:r>
              <a:rPr lang="en-US" baseline="0" dirty="0" smtClean="0"/>
              <a:t>Social networking</a:t>
            </a:r>
          </a:p>
          <a:p>
            <a:r>
              <a:rPr lang="en-US" baseline="0" dirty="0" smtClean="0"/>
              <a:t>RSS readers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Active consumption AND PRODUCTION of digital content?</a:t>
            </a:r>
          </a:p>
          <a:p>
            <a:r>
              <a:rPr lang="en-US" baseline="0" dirty="0" smtClean="0"/>
              <a:t>Student projects that are doing this stuff?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Web is now social – are you living the INTERACTIVE Web (why not?)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5991CE-8CF7-46EA-AC86-89C312756BBF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No digital citizenship course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Ideas that spread win</a:t>
            </a:r>
          </a:p>
          <a:p>
            <a:pPr eaLnBrk="1" hangingPunct="1"/>
            <a:r>
              <a:rPr lang="en-US" dirty="0" smtClean="0"/>
              <a:t>This new information landscape has changed what it means to spread ideas and gets noticed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Product / service / Non-profit doing</a:t>
            </a:r>
            <a:r>
              <a:rPr lang="en-US" baseline="0" dirty="0" smtClean="0"/>
              <a:t> good / individual ideas</a:t>
            </a:r>
            <a:endParaRPr lang="en-US" dirty="0" smtClean="0"/>
          </a:p>
          <a:p>
            <a:pPr eaLnBrk="1" hangingPunct="1"/>
            <a:r>
              <a:rPr lang="en-US" dirty="0" smtClean="0"/>
              <a:t>Ocean of information</a:t>
            </a:r>
          </a:p>
          <a:p>
            <a:pPr eaLnBrk="1" hangingPunct="1"/>
            <a:r>
              <a:rPr lang="en-US" dirty="0" smtClean="0"/>
              <a:t>How to navigate / manage / how to conquer/succeed/thrive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Visionary and</a:t>
            </a:r>
            <a:r>
              <a:rPr lang="en-US" baseline="0" dirty="0" smtClean="0"/>
              <a:t> a</a:t>
            </a:r>
            <a:r>
              <a:rPr lang="en-US" dirty="0" smtClean="0"/>
              <a:t>nticipatory </a:t>
            </a:r>
            <a:r>
              <a:rPr lang="en-US" dirty="0" smtClean="0"/>
              <a:t>v. reactionary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8BBB8-170C-4AA1-9BBD-D6D5B4ADC41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Future oriented v. compliance oriented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E1530F-E8C9-473D-9799-6662E59043E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3858FC-1059-4116-B738-B6C049906AD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1D712-E54E-4EFA-B333-118B8C36F57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3850BD-B605-4F03-82F6-EB9153EF48A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9" tIns="48320" rIns="96639" bIns="48320" anchor="b"/>
          <a:lstStyle/>
          <a:p>
            <a:pPr algn="r" defTabSz="966664">
              <a:defRPr/>
            </a:pPr>
            <a:fld id="{496D65E8-E740-4CD3-8479-F1B7661E048D}" type="slidenum">
              <a:rPr lang="en-US" sz="1300">
                <a:latin typeface="Arial" charset="0"/>
                <a:cs typeface="+mn-cs"/>
              </a:rPr>
              <a:pPr algn="r" defTabSz="966664">
                <a:defRPr/>
              </a:pPr>
              <a:t>50</a:t>
            </a:fld>
            <a:endParaRPr lang="en-US" sz="1300" dirty="0">
              <a:latin typeface="Arial" charset="0"/>
              <a:cs typeface="+mn-cs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9" tIns="48320" rIns="96639" bIns="48320" anchor="b"/>
          <a:lstStyle/>
          <a:p>
            <a:pPr algn="r" defTabSz="966664">
              <a:defRPr/>
            </a:pPr>
            <a:fld id="{8810A2A8-CFB7-4ADF-A0C3-8CC46631AF65}" type="slidenum">
              <a:rPr lang="en-US" sz="1300">
                <a:latin typeface="Arial" charset="0"/>
                <a:cs typeface="+mn-cs"/>
              </a:rPr>
              <a:pPr algn="r" defTabSz="966664">
                <a:defRPr/>
              </a:pPr>
              <a:t>54</a:t>
            </a:fld>
            <a:endParaRPr lang="en-US" sz="1300" dirty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9" tIns="48320" rIns="96639" bIns="48320" anchor="b"/>
          <a:lstStyle/>
          <a:p>
            <a:pPr algn="r" defTabSz="966664">
              <a:defRPr/>
            </a:pPr>
            <a:fld id="{8810A2A8-CFB7-4ADF-A0C3-8CC46631AF65}" type="slidenum">
              <a:rPr lang="en-US" sz="1300">
                <a:latin typeface="Arial" charset="0"/>
                <a:cs typeface="+mn-cs"/>
              </a:rPr>
              <a:pPr algn="r" defTabSz="966664">
                <a:defRPr/>
              </a:pPr>
              <a:t>55</a:t>
            </a:fld>
            <a:endParaRPr lang="en-US" sz="1300" dirty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say NO to Wikipedia</a:t>
            </a:r>
          </a:p>
          <a:p>
            <a:r>
              <a:rPr lang="en-US" baseline="0" dirty="0" smtClean="0"/>
              <a:t>Card catalog / Dewey Decimal / microfiche</a:t>
            </a:r>
          </a:p>
          <a:p>
            <a:r>
              <a:rPr lang="en-US" baseline="0" dirty="0" smtClean="0"/>
              <a:t>Continue to buy printed reference materials rather than electronic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Every day you get to make decisions that reinforce status quo or move your library organization forward</a:t>
            </a:r>
          </a:p>
          <a:p>
            <a:r>
              <a:rPr lang="en-US" baseline="0" dirty="0" smtClean="0"/>
              <a:t>If you don’t get it, should you get to keep your job?</a:t>
            </a:r>
          </a:p>
          <a:p>
            <a:r>
              <a:rPr lang="en-US" baseline="0" dirty="0" smtClean="0"/>
              <a:t>Even if you do get it, what’s your duty to police your profession?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Since 1950…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agriculture = less than 2%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working = primarily high school diploma, some have a little bit of college - factory workers, construction workers, food service workers, custodians, truck drivers – low levels of education, highly manual labor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service = beauticians, secretaries, paralegals, workers in retail stores, tourism and hotel workers, personal health care assistants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creative = scientists, engineers, technology workers, architects, lawyers, doctors, nurses, K-12 educators, university professors, poets, musicians, and entertainers - from 5% in 1900 to 14% in 1945 to 33% in 2008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2005 – Bill Gates - Today, only one-third of our students graduate from high school ready for college, work, and citizenship. . . . The first group goes on to college and careers; the second group will struggle to make a living wage. Let's be clear. Thanks to dedicated teachers and principals around the country, the best-educated kids in the United States are the best-educated kids in the world. We should be proud of that. But only a fraction of our kids are getting the best education.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5D6206-E7D8-44A4-9F2F-91B0146BB30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Appreciate literature – user groups / communities?</a:t>
            </a:r>
          </a:p>
          <a:p>
            <a:r>
              <a:rPr lang="en-US" dirty="0" smtClean="0"/>
              <a:t>Recommend books</a:t>
            </a:r>
            <a:r>
              <a:rPr lang="en-US" baseline="0" dirty="0" smtClean="0"/>
              <a:t> – Amazon?</a:t>
            </a:r>
          </a:p>
          <a:p>
            <a:r>
              <a:rPr lang="en-US" baseline="0" dirty="0" smtClean="0"/>
              <a:t>Teach how to do stuff – blogs / online articles?</a:t>
            </a:r>
          </a:p>
          <a:p>
            <a:r>
              <a:rPr lang="en-US" baseline="0" dirty="0" smtClean="0"/>
              <a:t>Think critically – video tutorials / electronic simulations?</a:t>
            </a:r>
          </a:p>
          <a:p>
            <a:endParaRPr lang="en-US" dirty="0" smtClean="0"/>
          </a:p>
          <a:p>
            <a:r>
              <a:rPr lang="en-US" dirty="0" smtClean="0"/>
              <a:t>Lots of people are learning to their dismay that their</a:t>
            </a:r>
            <a:r>
              <a:rPr lang="en-US" baseline="0" dirty="0" smtClean="0"/>
              <a:t> work can be done </a:t>
            </a:r>
            <a:r>
              <a:rPr lang="en-US" dirty="0" smtClean="0"/>
              <a:t>by people in India, can be replaced by software</a:t>
            </a:r>
          </a:p>
          <a:p>
            <a:endParaRPr lang="en-US" dirty="0" smtClean="0"/>
          </a:p>
          <a:p>
            <a:r>
              <a:rPr lang="en-US" dirty="0" smtClean="0"/>
              <a:t>Online</a:t>
            </a:r>
            <a:r>
              <a:rPr lang="en-US" baseline="0" dirty="0" smtClean="0"/>
              <a:t> forms</a:t>
            </a:r>
          </a:p>
          <a:p>
            <a:r>
              <a:rPr lang="en-US" baseline="0" dirty="0" err="1" smtClean="0"/>
              <a:t>Mortgate</a:t>
            </a:r>
            <a:r>
              <a:rPr lang="en-US" baseline="0" dirty="0" smtClean="0"/>
              <a:t> application evaluation</a:t>
            </a:r>
          </a:p>
          <a:p>
            <a:r>
              <a:rPr lang="en-US" baseline="0" dirty="0" smtClean="0"/>
              <a:t>Tax preparation</a:t>
            </a:r>
          </a:p>
          <a:p>
            <a:r>
              <a:rPr lang="en-US" baseline="0" dirty="0" smtClean="0"/>
              <a:t>Legal document preparation / research</a:t>
            </a:r>
          </a:p>
          <a:p>
            <a:r>
              <a:rPr lang="en-US" baseline="0" dirty="0" smtClean="0"/>
              <a:t>Airline / hotel kiosks</a:t>
            </a:r>
          </a:p>
          <a:p>
            <a:r>
              <a:rPr lang="en-US" baseline="0" dirty="0" smtClean="0"/>
              <a:t>Travel agency bookings</a:t>
            </a:r>
          </a:p>
          <a:p>
            <a:r>
              <a:rPr lang="en-US" baseline="0" dirty="0" smtClean="0"/>
              <a:t>Interpreting MRIs or X-rays</a:t>
            </a:r>
          </a:p>
          <a:p>
            <a:endParaRPr lang="en-US" baseline="0" dirty="0" smtClean="0"/>
          </a:p>
          <a:p>
            <a:r>
              <a:rPr lang="en-US" baseline="0" dirty="0" smtClean="0"/>
              <a:t>60% of your job replaceable? Only need 2 out of 5 of you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BB131-541C-4A85-A916-15BA5DC0140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percentage of you</a:t>
            </a:r>
            <a:r>
              <a:rPr lang="en-US" baseline="0" dirty="0" smtClean="0"/>
              <a:t> are…</a:t>
            </a:r>
          </a:p>
          <a:p>
            <a:endParaRPr lang="en-US" baseline="0" dirty="0" smtClean="0"/>
          </a:p>
          <a:p>
            <a:r>
              <a:rPr lang="en-US" dirty="0" smtClean="0"/>
              <a:t>Just collecting</a:t>
            </a:r>
            <a:r>
              <a:rPr lang="en-US" baseline="0" dirty="0" smtClean="0"/>
              <a:t> p</a:t>
            </a:r>
            <a:r>
              <a:rPr lang="en-US" dirty="0" smtClean="0"/>
              <a:t>aycheck</a:t>
            </a:r>
          </a:p>
          <a:p>
            <a:r>
              <a:rPr lang="en-US" dirty="0" smtClean="0"/>
              <a:t>Counting years until retirement</a:t>
            </a:r>
          </a:p>
          <a:p>
            <a:r>
              <a:rPr lang="en-US" dirty="0" smtClean="0"/>
              <a:t>Hanging</a:t>
            </a:r>
            <a:r>
              <a:rPr lang="en-US" baseline="0" dirty="0" smtClean="0"/>
              <a:t> on hoping no one will push you too hard to do something different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have a chance to truly make a difference – a meaningful, substantive impact</a:t>
            </a:r>
          </a:p>
          <a:p>
            <a:r>
              <a:rPr lang="en-US" dirty="0" smtClean="0"/>
              <a:t>You have a chance to redefine your entire profession and how others think about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Since 1950…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agriculture = less than 2%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working = primarily high school diploma, some have a little bit of college - factory workers, construction workers, food service workers, custodians, truck drivers – low levels of education, highly manual labor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service = beauticians, secretaries, paralegals, workers in retail stores, tourism and hotel workers, personal health care assistants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creative = scientists, engineers, technology workers, architects, lawyers, doctors, nurses, K-12 educators, university professors, poets, musicians, and entertainers - from 5% in 1900 to 14% in 1945 to 33% in 2008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2005 – Bill Gates - Today, only one-third of our students graduate from high school ready for college, work, and citizenship. . . . The first group goes on to college and careers; the second group will struggle to make a living wage. Let's be clear. Thanks to dedicated teachers and principals around the country, the best-educated kids in the United States are the best-educated kids in the world. We should be proud of that. But only a fraction of our kids are getting the best education.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12E90-8BC6-462D-AA1D-E09446D91E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26" tIns="48314" rIns="96626" bIns="48314"/>
          <a:lstStyle/>
          <a:p>
            <a:r>
              <a:rPr lang="en-US" dirty="0" smtClean="0"/>
              <a:t>If you don’t, whether school library or public library, risk irrelevance</a:t>
            </a:r>
          </a:p>
          <a:p>
            <a:endParaRPr lang="en-US" dirty="0" smtClean="0"/>
          </a:p>
          <a:p>
            <a:r>
              <a:rPr lang="en-US" dirty="0" smtClean="0"/>
              <a:t>If you don’t want to do this, at least get out of the way of those that do</a:t>
            </a:r>
            <a:endParaRPr 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26" tIns="48314" rIns="96626" bIns="48314" anchor="b"/>
          <a:lstStyle/>
          <a:p>
            <a:pPr algn="r" defTabSz="966540">
              <a:defRPr/>
            </a:pPr>
            <a:fld id="{9295BE36-641F-4082-AC37-6F3999BBE5DA}" type="slidenum">
              <a:rPr lang="en-US" sz="1300">
                <a:latin typeface="Arial" charset="0"/>
                <a:cs typeface="+mn-cs"/>
              </a:rPr>
              <a:pPr algn="r" defTabSz="966540">
                <a:defRPr/>
              </a:pPr>
              <a:t>70</a:t>
            </a:fld>
            <a:endParaRPr lang="en-US" sz="1300" dirty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143587" y="9120077"/>
            <a:ext cx="3169920" cy="4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26" tIns="48314" rIns="96626" bIns="48314" anchor="b"/>
          <a:lstStyle/>
          <a:p>
            <a:pPr algn="r" defTabSz="966540">
              <a:defRPr/>
            </a:pPr>
            <a:fld id="{D8289A28-512F-4545-8828-256448168EB4}" type="slidenum">
              <a:rPr lang="en-US" sz="1300">
                <a:latin typeface="Arial" charset="0"/>
                <a:cs typeface="+mn-cs"/>
              </a:rPr>
              <a:pPr algn="r" defTabSz="966540">
                <a:defRPr/>
              </a:pPr>
              <a:t>71</a:t>
            </a:fld>
            <a:endParaRPr lang="en-US" sz="1300" dirty="0">
              <a:latin typeface="Arial" charset="0"/>
              <a:cs typeface="+mn-cs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26" tIns="48314" rIns="96626" bIns="48314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A21819-9EE4-462A-9794-50F54ADCA47C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u="sng" smtClean="0"/>
              <a:t>New Commission on the Skills of the American Workforce </a:t>
            </a:r>
          </a:p>
          <a:p>
            <a:pPr eaLnBrk="1" hangingPunct="1"/>
            <a:endParaRPr lang="en-US" u="sng" smtClean="0"/>
          </a:p>
          <a:p>
            <a:pPr eaLnBrk="1" hangingPunct="1"/>
            <a:r>
              <a:rPr lang="en-US" smtClean="0"/>
              <a:t>Today Indian engineers make $7,500 a year against $45,000 for a similarly-qualified American engineer. Why would the world’s employers pay our engineers more? They would be willing to do that only if we could offer something the Indian engineers cannot.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Producing the most important new products and services depends on a deep vein of creativity that is constantly renewing itself, and on a myriad of people who can imagine how people can use things that have never been available before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Creativity and innovation, facility with the use of ideas and abstractions, the self-discipline and organization needed to manage one’s work and drive it through to a successful conclusion, the ability to function well as a member of a team, the ability to use digital technologies to do everything just mentioned…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9E6E2-0CD7-4008-B954-17D3195C95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0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50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331B5-0423-40F0-A3D8-3118A210D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1C9F9-DA35-4410-9FA2-DECDE425A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5B20D-850C-4569-87BA-02464BAFC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1AA9B-D563-4F62-9F5B-C30AFEAD2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82397-5C71-49A3-A747-5C676460D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F6C7E-0923-4E8C-9F67-E80293DB7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46325-45A1-41D9-B925-0B4B35690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5BB82-EA3F-4E4B-AB19-91228827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A867-BEE3-47B8-88AB-17972A7AD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A3BB4-1152-4932-A3B7-C194788FB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A7AFF-A14D-4FC7-9FC0-58EF8EE65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3254-F955-489A-A65C-7CE07C307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E547B-D0A4-4FAF-8BDA-30040DF3E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049D57F7-7F2E-4FAE-9222-E36592A29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7" r:id="rId14"/>
    <p:sldLayoutId id="2147483708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3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lensnapshot/3352221864/in/set-72157615125530681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45635774@N00/344008059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768" y="0"/>
            <a:ext cx="4574232" cy="6858000"/>
          </a:xfrm>
          <a:prstGeom prst="rect">
            <a:avLst/>
          </a:prstGeo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52401" y="304800"/>
            <a:ext cx="86629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charset="0"/>
              </a:rPr>
              <a:t>Our changing</a:t>
            </a:r>
            <a:br>
              <a:rPr lang="en-US" sz="4000" b="1" dirty="0" smtClean="0">
                <a:latin typeface="Arial" charset="0"/>
              </a:rPr>
            </a:br>
            <a:r>
              <a:rPr lang="en-US" sz="4000" b="1" dirty="0" smtClean="0">
                <a:latin typeface="Arial" charset="0"/>
              </a:rPr>
              <a:t>information</a:t>
            </a:r>
            <a:br>
              <a:rPr lang="en-US" sz="4000" b="1" dirty="0" smtClean="0">
                <a:latin typeface="Arial" charset="0"/>
              </a:rPr>
            </a:br>
            <a:r>
              <a:rPr lang="en-US" sz="4000" b="1" dirty="0" smtClean="0">
                <a:latin typeface="Arial" charset="0"/>
              </a:rPr>
              <a:t>landscape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52401" y="2319278"/>
            <a:ext cx="441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en-US" sz="3600" b="1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12 questions I’d be </a:t>
            </a:r>
            <a:b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asking if I was a </a:t>
            </a:r>
            <a:b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librarian or media </a:t>
            </a:r>
            <a:b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specialist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228600" y="60198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Dr. Scott McLeod</a:t>
            </a:r>
          </a:p>
          <a:p>
            <a:r>
              <a:rPr lang="en-US" sz="1800" dirty="0"/>
              <a:t>CASTLE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How 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do I best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support student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acquisition of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“</a:t>
            </a:r>
            <a:r>
              <a:rPr lang="en-US" sz="6000" dirty="0" smtClean="0">
                <a:effectLst/>
                <a:latin typeface="Arial Black" pitchFamily="34" charset="0"/>
              </a:rPr>
              <a:t>21st century </a:t>
            </a:r>
            <a:br>
              <a:rPr lang="en-US" sz="6000" dirty="0" smtClean="0"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skills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2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1" name="Chart 4"/>
          <p:cNvGraphicFramePr>
            <a:graphicFrameLocks/>
          </p:cNvGraphicFramePr>
          <p:nvPr/>
        </p:nvGraphicFramePr>
        <p:xfrm>
          <a:off x="533400" y="1676400"/>
          <a:ext cx="8077200" cy="5181600"/>
        </p:xfrm>
        <a:graphic>
          <a:graphicData uri="http://schemas.openxmlformats.org/presentationml/2006/ole">
            <p:oleObj spid="_x0000_s102401" r:id="rId4" imgW="8077900" imgH="5182049" progId="Excel.Sheet.8">
              <p:embed/>
            </p:oleObj>
          </a:graphicData>
        </a:graphic>
      </p:graphicFrame>
      <p:sp>
        <p:nvSpPr>
          <p:cNvPr id="102402" name="TextBox 5"/>
          <p:cNvSpPr txBox="1">
            <a:spLocks noChangeArrowheads="1"/>
          </p:cNvSpPr>
          <p:nvPr/>
        </p:nvSpPr>
        <p:spPr bwMode="auto">
          <a:xfrm>
            <a:off x="609600" y="381000"/>
            <a:ext cx="77501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5500">
                <a:solidFill>
                  <a:srgbClr val="0070C0"/>
                </a:solidFill>
                <a:latin typeface="Impact" pitchFamily="34" charset="0"/>
              </a:rPr>
              <a:t>The fundamental dilemma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6200" y="3752850"/>
            <a:ext cx="23368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/>
                </a:solidFill>
              </a:rPr>
              <a:t>Schools were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designed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for this …</a:t>
            </a:r>
          </a:p>
        </p:txBody>
      </p:sp>
      <p:sp>
        <p:nvSpPr>
          <p:cNvPr id="102404" name="TextBox 6"/>
          <p:cNvSpPr txBox="1">
            <a:spLocks noChangeArrowheads="1"/>
          </p:cNvSpPr>
          <p:nvPr/>
        </p:nvSpPr>
        <p:spPr bwMode="auto">
          <a:xfrm>
            <a:off x="5097463" y="2743200"/>
            <a:ext cx="2065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>
                <a:solidFill>
                  <a:srgbClr val="009900"/>
                </a:solidFill>
              </a:rPr>
              <a:t>but now are</a:t>
            </a:r>
            <a:br>
              <a:rPr lang="en-US" sz="2400">
                <a:solidFill>
                  <a:srgbClr val="009900"/>
                </a:solidFill>
              </a:rPr>
            </a:br>
            <a:r>
              <a:rPr lang="en-US" sz="2400">
                <a:solidFill>
                  <a:srgbClr val="009900"/>
                </a:solidFill>
              </a:rPr>
              <a:t>expected to</a:t>
            </a:r>
          </a:p>
          <a:p>
            <a:pPr algn="r"/>
            <a:r>
              <a:rPr lang="en-US" sz="2400">
                <a:solidFill>
                  <a:srgbClr val="009900"/>
                </a:solidFill>
              </a:rPr>
              <a:t>do this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1981200" y="2971800"/>
            <a:ext cx="457200" cy="2895600"/>
          </a:xfrm>
          <a:prstGeom prst="rightBrac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ight Brace 8"/>
          <p:cNvSpPr/>
          <p:nvPr/>
        </p:nvSpPr>
        <p:spPr bwMode="auto">
          <a:xfrm flipH="1">
            <a:off x="7315200" y="1828800"/>
            <a:ext cx="457200" cy="2971800"/>
          </a:xfrm>
          <a:prstGeom prst="righ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iStock_000001610547Small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8556625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sc1477-6293-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1891" t="2510" r="1620" b="4016"/>
          <a:stretch>
            <a:fillRect/>
          </a:stretch>
        </p:blipFill>
        <p:spPr>
          <a:xfrm>
            <a:off x="0" y="1046163"/>
            <a:ext cx="9144000" cy="4765675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 descr="googleinyourpocke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Box 3"/>
          <p:cNvSpPr txBox="1">
            <a:spLocks noChangeArrowheads="1"/>
          </p:cNvSpPr>
          <p:nvPr/>
        </p:nvSpPr>
        <p:spPr bwMode="auto">
          <a:xfrm>
            <a:off x="533400" y="1295400"/>
            <a:ext cx="3341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critical thinking</a:t>
            </a:r>
          </a:p>
        </p:txBody>
      </p:sp>
      <p:sp>
        <p:nvSpPr>
          <p:cNvPr id="152578" name="TextBox 2"/>
          <p:cNvSpPr txBox="1">
            <a:spLocks noChangeArrowheads="1"/>
          </p:cNvSpPr>
          <p:nvPr/>
        </p:nvSpPr>
        <p:spPr bwMode="auto">
          <a:xfrm>
            <a:off x="4876800" y="1447800"/>
            <a:ext cx="3467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problem solving</a:t>
            </a:r>
          </a:p>
        </p:txBody>
      </p:sp>
      <p:sp>
        <p:nvSpPr>
          <p:cNvPr id="152579" name="TextBox 4"/>
          <p:cNvSpPr txBox="1">
            <a:spLocks noChangeArrowheads="1"/>
          </p:cNvSpPr>
          <p:nvPr/>
        </p:nvSpPr>
        <p:spPr bwMode="auto">
          <a:xfrm>
            <a:off x="228600" y="2971800"/>
            <a:ext cx="281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collaboration</a:t>
            </a:r>
          </a:p>
        </p:txBody>
      </p:sp>
      <p:sp>
        <p:nvSpPr>
          <p:cNvPr id="152580" name="TextBox 5"/>
          <p:cNvSpPr txBox="1">
            <a:spLocks noChangeArrowheads="1"/>
          </p:cNvSpPr>
          <p:nvPr/>
        </p:nvSpPr>
        <p:spPr bwMode="auto">
          <a:xfrm>
            <a:off x="1447800" y="2133600"/>
            <a:ext cx="259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adaptability</a:t>
            </a:r>
          </a:p>
        </p:txBody>
      </p:sp>
      <p:sp>
        <p:nvSpPr>
          <p:cNvPr id="152581" name="TextBox 6"/>
          <p:cNvSpPr txBox="1">
            <a:spLocks noChangeArrowheads="1"/>
          </p:cNvSpPr>
          <p:nvPr/>
        </p:nvSpPr>
        <p:spPr bwMode="auto">
          <a:xfrm>
            <a:off x="2590800" y="4572000"/>
            <a:ext cx="390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entrepeneurialism</a:t>
            </a:r>
          </a:p>
        </p:txBody>
      </p:sp>
      <p:sp>
        <p:nvSpPr>
          <p:cNvPr id="152582" name="TextBox 7"/>
          <p:cNvSpPr txBox="1">
            <a:spLocks noChangeArrowheads="1"/>
          </p:cNvSpPr>
          <p:nvPr/>
        </p:nvSpPr>
        <p:spPr bwMode="auto">
          <a:xfrm>
            <a:off x="4648200" y="3124200"/>
            <a:ext cx="2098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creativity</a:t>
            </a:r>
          </a:p>
        </p:txBody>
      </p:sp>
      <p:sp>
        <p:nvSpPr>
          <p:cNvPr id="152583" name="TextBox 8"/>
          <p:cNvSpPr txBox="1">
            <a:spLocks noChangeArrowheads="1"/>
          </p:cNvSpPr>
          <p:nvPr/>
        </p:nvSpPr>
        <p:spPr bwMode="auto">
          <a:xfrm>
            <a:off x="4800600" y="381000"/>
            <a:ext cx="3914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effective speaking</a:t>
            </a:r>
          </a:p>
        </p:txBody>
      </p:sp>
      <p:sp>
        <p:nvSpPr>
          <p:cNvPr id="152584" name="TextBox 9"/>
          <p:cNvSpPr txBox="1">
            <a:spLocks noChangeArrowheads="1"/>
          </p:cNvSpPr>
          <p:nvPr/>
        </p:nvSpPr>
        <p:spPr bwMode="auto">
          <a:xfrm>
            <a:off x="4267200" y="5257800"/>
            <a:ext cx="3494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effective writing</a:t>
            </a:r>
          </a:p>
        </p:txBody>
      </p:sp>
      <p:sp>
        <p:nvSpPr>
          <p:cNvPr id="152585" name="TextBox 10"/>
          <p:cNvSpPr txBox="1">
            <a:spLocks noChangeArrowheads="1"/>
          </p:cNvSpPr>
          <p:nvPr/>
        </p:nvSpPr>
        <p:spPr bwMode="auto">
          <a:xfrm>
            <a:off x="304800" y="5257800"/>
            <a:ext cx="2325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innovation</a:t>
            </a:r>
          </a:p>
        </p:txBody>
      </p:sp>
      <p:sp>
        <p:nvSpPr>
          <p:cNvPr id="152586" name="TextBox 11"/>
          <p:cNvSpPr txBox="1">
            <a:spLocks noChangeArrowheads="1"/>
          </p:cNvSpPr>
          <p:nvPr/>
        </p:nvSpPr>
        <p:spPr bwMode="auto">
          <a:xfrm>
            <a:off x="4495800" y="2286000"/>
            <a:ext cx="4198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information literacy</a:t>
            </a:r>
          </a:p>
        </p:txBody>
      </p:sp>
      <p:sp>
        <p:nvSpPr>
          <p:cNvPr id="152587" name="TextBox 12"/>
          <p:cNvSpPr txBox="1">
            <a:spLocks noChangeArrowheads="1"/>
          </p:cNvSpPr>
          <p:nvPr/>
        </p:nvSpPr>
        <p:spPr bwMode="auto">
          <a:xfrm>
            <a:off x="1524000" y="3733800"/>
            <a:ext cx="3067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 fluency</a:t>
            </a:r>
          </a:p>
        </p:txBody>
      </p:sp>
      <p:sp>
        <p:nvSpPr>
          <p:cNvPr id="152588" name="TextBox 13"/>
          <p:cNvSpPr txBox="1">
            <a:spLocks noChangeArrowheads="1"/>
          </p:cNvSpPr>
          <p:nvPr/>
        </p:nvSpPr>
        <p:spPr bwMode="auto">
          <a:xfrm>
            <a:off x="1447800" y="6019800"/>
            <a:ext cx="2106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synthesis</a:t>
            </a:r>
          </a:p>
        </p:txBody>
      </p:sp>
      <p:sp>
        <p:nvSpPr>
          <p:cNvPr id="152589" name="TextBox 14"/>
          <p:cNvSpPr txBox="1">
            <a:spLocks noChangeArrowheads="1"/>
          </p:cNvSpPr>
          <p:nvPr/>
        </p:nvSpPr>
        <p:spPr bwMode="auto">
          <a:xfrm>
            <a:off x="5410200" y="3733800"/>
            <a:ext cx="3290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analytical skills</a:t>
            </a:r>
          </a:p>
        </p:txBody>
      </p:sp>
      <p:sp>
        <p:nvSpPr>
          <p:cNvPr id="152590" name="TextBox 15"/>
          <p:cNvSpPr txBox="1">
            <a:spLocks noChangeArrowheads="1"/>
          </p:cNvSpPr>
          <p:nvPr/>
        </p:nvSpPr>
        <p:spPr bwMode="auto">
          <a:xfrm>
            <a:off x="5715000" y="6019800"/>
            <a:ext cx="1922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curiosity</a:t>
            </a:r>
          </a:p>
        </p:txBody>
      </p:sp>
      <p:sp>
        <p:nvSpPr>
          <p:cNvPr id="152591" name="TextBox 16"/>
          <p:cNvSpPr txBox="1">
            <a:spLocks noChangeArrowheads="1"/>
          </p:cNvSpPr>
          <p:nvPr/>
        </p:nvSpPr>
        <p:spPr bwMode="auto">
          <a:xfrm>
            <a:off x="0" y="381000"/>
            <a:ext cx="3736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global awareness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Do I really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understand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how students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are using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social media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3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ctrTitle" sz="quarter"/>
          </p:nvPr>
        </p:nvSpPr>
        <p:spPr>
          <a:xfrm>
            <a:off x="0" y="1692275"/>
            <a:ext cx="9144000" cy="1736725"/>
          </a:xfrm>
        </p:spPr>
        <p:txBody>
          <a:bodyPr/>
          <a:lstStyle/>
          <a:p>
            <a:r>
              <a:rPr lang="en-US" dirty="0" smtClean="0">
                <a:effectLst/>
              </a:rPr>
              <a:t>dangerouslyirrelevant.org/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ILA.html</a:t>
            </a:r>
            <a:endParaRPr lang="en-US" dirty="0" smtClean="0">
              <a:effectLst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003B76"/>
                </a:outerShdw>
              </a:effectLst>
            </a:endParaRPr>
          </a:p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003B76"/>
                </a:outerShdw>
              </a:effectLst>
            </a:endParaRPr>
          </a:p>
          <a:p>
            <a:pPr>
              <a:defRPr/>
            </a:pPr>
            <a:endParaRPr lang="en-US" smtClean="0">
              <a:effectLst>
                <a:outerShdw blurRad="38100" dist="38100" dir="2700000" algn="tl">
                  <a:srgbClr val="003B76"/>
                </a:outerShdw>
              </a:effectLst>
            </a:endParaRPr>
          </a:p>
          <a:p>
            <a:pPr>
              <a:defRPr/>
            </a:pPr>
            <a:r>
              <a:rPr lang="en-US" smtClean="0">
                <a:effectLst/>
              </a:rPr>
              <a:t>Say hi to your neighbor!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www.csse.monash.edu.au/~cema/courses/CSE5910/lectureFiles/images/lect5b/printP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410200" cy="71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2724002777_f027058823_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149268694_abdcbc43b4_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What 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more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should I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be doing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/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to support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open access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/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initiatives?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4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frontiersin.org/images/fins3_1/Willinsky_Book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0" y="228600"/>
            <a:ext cx="408432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795338"/>
            <a:ext cx="863758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ow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8034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What does it mean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to be a </a:t>
            </a:r>
            <a:r>
              <a:rPr lang="en-US" sz="6000" dirty="0" smtClean="0">
                <a:effectLst/>
                <a:latin typeface="Arial Black" pitchFamily="34" charset="0"/>
              </a:rPr>
              <a:t>“book”</a:t>
            </a:r>
            <a:br>
              <a:rPr lang="en-US" sz="6000" dirty="0" smtClean="0"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these days?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5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thesamerowdycrowd.files.wordpress.com/2009/01/kind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422614"/>
            <a:ext cx="6248400" cy="6435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What does it mean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to be a </a:t>
            </a:r>
            <a:r>
              <a:rPr lang="en-US" sz="6000" dirty="0" smtClean="0">
                <a:effectLst/>
                <a:latin typeface="Arial Black" pitchFamily="34" charset="0"/>
              </a:rPr>
              <a:t>“library”</a:t>
            </a:r>
            <a:br>
              <a:rPr lang="en-US" sz="6000" dirty="0" smtClean="0"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these days?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6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Am I </a:t>
            </a:r>
            <a:r>
              <a:rPr lang="en-US" sz="6000" dirty="0" smtClean="0">
                <a:effectLst/>
                <a:latin typeface="Arial Black" pitchFamily="34" charset="0"/>
              </a:rPr>
              <a:t>modeling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for students and staff these 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new </a:t>
            </a:r>
            <a:r>
              <a:rPr lang="en-US" sz="6000" dirty="0" err="1" smtClean="0">
                <a:effectLst/>
                <a:latin typeface="Arial Black" pitchFamily="34" charset="0"/>
              </a:rPr>
              <a:t>literacies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7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Do 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I really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understand the </a:t>
            </a:r>
            <a:r>
              <a:rPr lang="en-US" sz="6000" dirty="0" smtClean="0">
                <a:effectLst/>
                <a:latin typeface="Arial Black" pitchFamily="34" charset="0"/>
              </a:rPr>
              <a:t>global economic climate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1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Am I teaching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appropriate use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or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empowered use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8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IB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65375" y="465138"/>
            <a:ext cx="4414838" cy="5940425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What have I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done this week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to help my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leaders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373" y="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9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 descr="Anticipato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9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 descr="Fu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1400"/>
            <a:ext cx="91440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 descr="iStock_000003015750Medium.jpg"/>
          <p:cNvPicPr>
            <a:picLocks noChangeAspect="1"/>
          </p:cNvPicPr>
          <p:nvPr/>
        </p:nvPicPr>
        <p:blipFill>
          <a:blip r:embed="rId3" cstate="print"/>
          <a:srcRect l="6248" r="10417" b="61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4" name="TextBox 2"/>
          <p:cNvSpPr txBox="1">
            <a:spLocks noChangeArrowheads="1"/>
          </p:cNvSpPr>
          <p:nvPr/>
        </p:nvSpPr>
        <p:spPr bwMode="auto">
          <a:xfrm>
            <a:off x="201613" y="228600"/>
            <a:ext cx="29225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The people in charge </a:t>
            </a:r>
            <a:br>
              <a:rPr lang="en-US" sz="2400">
                <a:solidFill>
                  <a:srgbClr val="0C0C0C"/>
                </a:solidFill>
                <a:latin typeface="Kabel Bk BT" pitchFamily="34" charset="0"/>
              </a:rPr>
            </a:br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of leading school </a:t>
            </a:r>
            <a:br>
              <a:rPr lang="en-US" sz="2400">
                <a:solidFill>
                  <a:srgbClr val="0C0C0C"/>
                </a:solidFill>
                <a:latin typeface="Kabel Bk BT" pitchFamily="34" charset="0"/>
              </a:rPr>
            </a:br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organizations into the </a:t>
            </a:r>
            <a:br>
              <a:rPr lang="en-US" sz="2400">
                <a:solidFill>
                  <a:srgbClr val="0C0C0C"/>
                </a:solidFill>
                <a:latin typeface="Kabel Bk BT" pitchFamily="34" charset="0"/>
              </a:rPr>
            </a:br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21st century …</a:t>
            </a:r>
          </a:p>
        </p:txBody>
      </p:sp>
      <p:sp>
        <p:nvSpPr>
          <p:cNvPr id="172035" name="TextBox 3"/>
          <p:cNvSpPr txBox="1">
            <a:spLocks noChangeArrowheads="1"/>
          </p:cNvSpPr>
          <p:nvPr/>
        </p:nvSpPr>
        <p:spPr bwMode="auto">
          <a:xfrm>
            <a:off x="5915025" y="4114800"/>
            <a:ext cx="3076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often are the</a:t>
            </a:r>
            <a:br>
              <a:rPr lang="en-US" sz="2400">
                <a:solidFill>
                  <a:srgbClr val="0C0C0C"/>
                </a:solidFill>
                <a:latin typeface="Kabel Bk BT" pitchFamily="34" charset="0"/>
              </a:rPr>
            </a:br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least knowledgeable</a:t>
            </a:r>
            <a:br>
              <a:rPr lang="en-US" sz="2400">
                <a:solidFill>
                  <a:srgbClr val="0C0C0C"/>
                </a:solidFill>
                <a:latin typeface="Kabel Bk BT" pitchFamily="34" charset="0"/>
              </a:rPr>
            </a:br>
            <a:r>
              <a:rPr lang="en-US" sz="2400">
                <a:solidFill>
                  <a:srgbClr val="0C0C0C"/>
                </a:solidFill>
                <a:latin typeface="Kabel Bk BT" pitchFamily="34" charset="0"/>
              </a:rPr>
              <a:t>about the 21st century.</a:t>
            </a:r>
          </a:p>
        </p:txBody>
      </p:sp>
      <p:sp>
        <p:nvSpPr>
          <p:cNvPr id="172036" name="TextBox 4"/>
          <p:cNvSpPr txBox="1">
            <a:spLocks noChangeArrowheads="1"/>
          </p:cNvSpPr>
          <p:nvPr/>
        </p:nvSpPr>
        <p:spPr bwMode="auto">
          <a:xfrm rot="5400000">
            <a:off x="-649288" y="6027738"/>
            <a:ext cx="1514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800">
                <a:solidFill>
                  <a:srgbClr val="0C0C0C"/>
                </a:solidFill>
              </a:rPr>
              <a:t>dangerouslyirrelevant.org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5591118Medium.jpg"/>
          <p:cNvPicPr>
            <a:picLocks noChangeAspect="1"/>
          </p:cNvPicPr>
          <p:nvPr/>
        </p:nvPicPr>
        <p:blipFill>
          <a:blip r:embed="rId3" cstate="print"/>
          <a:srcRect t="1527" b="3159"/>
          <a:stretch>
            <a:fillRect/>
          </a:stretch>
        </p:blipFill>
        <p:spPr>
          <a:xfrm>
            <a:off x="3962400" y="0"/>
            <a:ext cx="5181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544" y="4168676"/>
            <a:ext cx="22076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  <a:t>If the leaders </a:t>
            </a:r>
            <a:b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</a:br>
            <a: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  <a:t>don’t get it,</a:t>
            </a:r>
          </a:p>
          <a:p>
            <a:pPr algn="ctr"/>
            <a: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  <a:t>it’s not going </a:t>
            </a:r>
            <a:b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</a:br>
            <a:r>
              <a:rPr lang="en-US" sz="3600" dirty="0" smtClean="0">
                <a:solidFill>
                  <a:srgbClr val="0C0C0C"/>
                </a:solidFill>
                <a:latin typeface="Agency FB" pitchFamily="34" charset="0"/>
              </a:rPr>
              <a:t>to happen.</a:t>
            </a:r>
            <a:endParaRPr lang="en-US" sz="3600" dirty="0">
              <a:solidFill>
                <a:srgbClr val="0C0C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8390108" y="6104108"/>
            <a:ext cx="12923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dangerouslyirrelevant.org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1"/>
          <p:cNvGraphicFramePr>
            <a:graphicFrameLocks/>
          </p:cNvGraphicFramePr>
          <p:nvPr/>
        </p:nvGraphicFramePr>
        <p:xfrm>
          <a:off x="0" y="228600"/>
          <a:ext cx="9144000" cy="5943600"/>
        </p:xfrm>
        <a:graphic>
          <a:graphicData uri="http://schemas.openxmlformats.org/presentationml/2006/ole">
            <p:oleObj spid="_x0000_s82945" r:id="rId4" imgW="9144793" imgH="5944115" progId="Excel.Sheet.8">
              <p:embed/>
            </p:oleObj>
          </a:graphicData>
        </a:graphic>
      </p:graphicFrame>
      <p:sp>
        <p:nvSpPr>
          <p:cNvPr id="82946" name="TextBox 1"/>
          <p:cNvSpPr txBox="1">
            <a:spLocks noChangeArrowheads="1"/>
          </p:cNvSpPr>
          <p:nvPr/>
        </p:nvSpPr>
        <p:spPr bwMode="auto">
          <a:xfrm>
            <a:off x="1905000" y="381000"/>
            <a:ext cx="2971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>
                <a:solidFill>
                  <a:srgbClr val="0070C0"/>
                </a:solidFill>
                <a:latin typeface="Impact" pitchFamily="34" charset="0"/>
              </a:rPr>
              <a:t>Percentile change in </a:t>
            </a:r>
            <a:br>
              <a:rPr lang="en-US">
                <a:solidFill>
                  <a:srgbClr val="0070C0"/>
                </a:solidFill>
                <a:latin typeface="Impact" pitchFamily="34" charset="0"/>
              </a:rPr>
            </a:br>
            <a:r>
              <a:rPr lang="en-US">
                <a:solidFill>
                  <a:srgbClr val="0070C0"/>
                </a:solidFill>
                <a:latin typeface="Impact" pitchFamily="34" charset="0"/>
              </a:rPr>
              <a:t>importance of task type </a:t>
            </a:r>
            <a:br>
              <a:rPr lang="en-US">
                <a:solidFill>
                  <a:srgbClr val="0070C0"/>
                </a:solidFill>
                <a:latin typeface="Impact" pitchFamily="34" charset="0"/>
              </a:rPr>
            </a:br>
            <a:r>
              <a:rPr lang="en-US">
                <a:solidFill>
                  <a:srgbClr val="0070C0"/>
                </a:solidFill>
                <a:latin typeface="Impact" pitchFamily="34" charset="0"/>
              </a:rPr>
              <a:t>in U.S. economy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6138" y="6324600"/>
            <a:ext cx="7451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Autor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, D., Levy, F., &amp;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Murnane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, R. J. (2003). The skill content of recent technological change: </a:t>
            </a:r>
            <a:br>
              <a:rPr lang="en-US" sz="1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An empirical exploration.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Quarterly Journal of Economics 188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, 4. [updated, D.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Autor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, 2008]</a:t>
            </a:r>
          </a:p>
        </p:txBody>
      </p:sp>
      <p:sp>
        <p:nvSpPr>
          <p:cNvPr id="82948" name="TextBox 4"/>
          <p:cNvSpPr txBox="1">
            <a:spLocks noChangeArrowheads="1"/>
          </p:cNvSpPr>
          <p:nvPr/>
        </p:nvSpPr>
        <p:spPr bwMode="auto">
          <a:xfrm rot="-1705438">
            <a:off x="6640513" y="1069975"/>
            <a:ext cx="1246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B050"/>
                </a:solidFill>
              </a:rPr>
              <a:t>Abstract</a:t>
            </a:r>
          </a:p>
        </p:txBody>
      </p:sp>
      <p:sp>
        <p:nvSpPr>
          <p:cNvPr id="82949" name="TextBox 5"/>
          <p:cNvSpPr txBox="1">
            <a:spLocks noChangeArrowheads="1"/>
          </p:cNvSpPr>
          <p:nvPr/>
        </p:nvSpPr>
        <p:spPr bwMode="auto">
          <a:xfrm rot="2182383">
            <a:off x="6559550" y="3962400"/>
            <a:ext cx="115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Routine</a:t>
            </a:r>
          </a:p>
        </p:txBody>
      </p:sp>
      <p:sp>
        <p:nvSpPr>
          <p:cNvPr id="82950" name="TextBox 6"/>
          <p:cNvSpPr txBox="1">
            <a:spLocks noChangeArrowheads="1"/>
          </p:cNvSpPr>
          <p:nvPr/>
        </p:nvSpPr>
        <p:spPr bwMode="auto">
          <a:xfrm rot="160345">
            <a:off x="6889750" y="4749800"/>
            <a:ext cx="1103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4" descr="Head in S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5800" y="0"/>
            <a:ext cx="10282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Do I truly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“</a:t>
            </a:r>
            <a:r>
              <a:rPr lang="en-US" sz="6000" dirty="0" smtClean="0">
                <a:effectLst/>
                <a:latin typeface="Arial Black" pitchFamily="34" charset="0"/>
              </a:rPr>
              <a:t>get it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3412" y="0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10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andygreenhaw.files.wordpress.com/2009/06/the-world-is-fl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85724"/>
            <a:ext cx="4143375" cy="661987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7346" name="Content Placeholder 3" descr="51CImn6oEBL__SS500_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l="18045" r="18045" b="2454"/>
          <a:stretch>
            <a:fillRect/>
          </a:stretch>
        </p:blipFill>
        <p:spPr>
          <a:xfrm>
            <a:off x="3124200" y="1219200"/>
            <a:ext cx="2895600" cy="4419600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61443" name="Picture 5" descr="Here Comes Everybody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6088" y="1047750"/>
            <a:ext cx="3171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09600"/>
            <a:ext cx="3200400" cy="1331416"/>
          </a:xfrm>
          <a:prstGeom prst="rect">
            <a:avLst/>
          </a:prstGeom>
        </p:spPr>
      </p:pic>
      <p:pic>
        <p:nvPicPr>
          <p:cNvPr id="4" name="Picture 3" descr="Twit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708581"/>
            <a:ext cx="3200400" cy="1177619"/>
          </a:xfrm>
          <a:prstGeom prst="rect">
            <a:avLst/>
          </a:prstGeom>
        </p:spPr>
      </p:pic>
      <p:pic>
        <p:nvPicPr>
          <p:cNvPr id="5" name="Picture 4" descr="Faceboo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5105400"/>
            <a:ext cx="3200400" cy="1204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33400" y="1371600"/>
          <a:ext cx="7924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609600" y="204788"/>
            <a:ext cx="82121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500">
                <a:solidFill>
                  <a:srgbClr val="0070C0"/>
                </a:solidFill>
                <a:latin typeface="Impact" pitchFamily="34" charset="0"/>
              </a:rPr>
              <a:t>Growth of the creative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738" y="6477000"/>
            <a:ext cx="67738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Florida, R. (2002).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The rise of the creative class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(p. 332). New York, NY: Basic Books.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What percentage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of my job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requires </a:t>
            </a:r>
            <a:r>
              <a:rPr lang="en-US" sz="6000" dirty="0" smtClean="0">
                <a:effectLst/>
                <a:latin typeface="Arial Black" pitchFamily="34" charset="0"/>
              </a:rPr>
              <a:t>me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3412" y="0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11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Eras Bold ITC" pitchFamily="34" charset="0"/>
              </a:rPr>
              <a:t>60 59 58 57 56 55 54 53 52 51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50 49 48 47 46 45 44 43 42 41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40 39 38 37 36 35 34 33 32 31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30 29 28 27 26 25 24 23 22 21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20 19 18 17 16 15 14 13 12 11</a:t>
            </a:r>
          </a:p>
          <a:p>
            <a:endParaRPr lang="en-US" sz="4000">
              <a:latin typeface="Eras Bold ITC" pitchFamily="34" charset="0"/>
            </a:endParaRPr>
          </a:p>
          <a:p>
            <a:r>
              <a:rPr lang="en-US" sz="4000">
                <a:latin typeface="Eras Bold ITC" pitchFamily="34" charset="0"/>
              </a:rPr>
              <a:t>10    9   8    7   6    5    4    3   2   1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>
            <p:ph type="subTitle" sz="quarter" idx="1"/>
          </p:nvPr>
        </p:nvSpPr>
        <p:spPr>
          <a:xfrm>
            <a:off x="0" y="0"/>
            <a:ext cx="9144000" cy="6858000"/>
          </a:xfrm>
        </p:spPr>
        <p:txBody>
          <a:bodyPr anchor="ctr" anchorCtr="1"/>
          <a:lstStyle/>
          <a:p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Why am</a:t>
            </a:r>
            <a:b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</a:br>
            <a:r>
              <a:rPr lang="en-US" sz="6000" dirty="0" smtClean="0">
                <a:effectLst/>
                <a:latin typeface="Arial Black" pitchFamily="34" charset="0"/>
              </a:rPr>
              <a:t>I</a:t>
            </a:r>
            <a:r>
              <a:rPr lang="en-US" sz="6000" dirty="0" smtClean="0">
                <a:solidFill>
                  <a:srgbClr val="1F98D3"/>
                </a:solidFill>
                <a:effectLst/>
                <a:latin typeface="Arial Black" pitchFamily="34" charset="0"/>
              </a:rPr>
              <a:t> here?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3412" y="0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Arial Black" pitchFamily="34" charset="0"/>
              </a:rPr>
              <a:t>12</a:t>
            </a:r>
            <a:endParaRPr lang="en-US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1" name="Chart 4"/>
          <p:cNvGraphicFramePr>
            <a:graphicFrameLocks/>
          </p:cNvGraphicFramePr>
          <p:nvPr/>
        </p:nvGraphicFramePr>
        <p:xfrm>
          <a:off x="533400" y="1676400"/>
          <a:ext cx="8077200" cy="5181600"/>
        </p:xfrm>
        <a:graphic>
          <a:graphicData uri="http://schemas.openxmlformats.org/presentationml/2006/ole">
            <p:oleObj spid="_x0000_s87041" r:id="rId4" imgW="8077900" imgH="5182049" progId="Excel.Sheet.8">
              <p:embed/>
            </p:oleObj>
          </a:graphicData>
        </a:graphic>
      </p:graphicFrame>
      <p:sp>
        <p:nvSpPr>
          <p:cNvPr id="87042" name="TextBox 5"/>
          <p:cNvSpPr txBox="1">
            <a:spLocks noChangeArrowheads="1"/>
          </p:cNvSpPr>
          <p:nvPr/>
        </p:nvSpPr>
        <p:spPr bwMode="auto">
          <a:xfrm>
            <a:off x="609600" y="381000"/>
            <a:ext cx="8212138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500">
                <a:solidFill>
                  <a:srgbClr val="0070C0"/>
                </a:solidFill>
                <a:latin typeface="Impact" pitchFamily="34" charset="0"/>
              </a:rPr>
              <a:t>Growth of the creative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Content Placeholder 3" descr="Irrelevant to Children's Futures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38275" y="1109663"/>
            <a:ext cx="6267450" cy="4638675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6175"/>
            <a:ext cx="8229600" cy="1139825"/>
          </a:xfrm>
          <a:noFill/>
        </p:spPr>
        <p:txBody>
          <a:bodyPr/>
          <a:lstStyle/>
          <a:p>
            <a:pPr eaLnBrk="1" hangingPunct="1"/>
            <a:r>
              <a:rPr lang="en-US" sz="9000" smtClean="0">
                <a:solidFill>
                  <a:schemeClr val="accent2"/>
                </a:solidFill>
                <a:effectLst/>
                <a:latin typeface="Impact" pitchFamily="34" charset="0"/>
              </a:rPr>
              <a:t>Thank you!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3276600"/>
            <a:ext cx="8229600" cy="3259138"/>
          </a:xfrm>
        </p:spPr>
        <p:txBody>
          <a:bodyPr/>
          <a:lstStyle/>
          <a:p>
            <a:pPr eaLnBrk="1" hangingPunct="1"/>
            <a:endParaRPr lang="en-US" dirty="0" smtClean="0">
              <a:effectLst/>
            </a:endParaRPr>
          </a:p>
          <a:p>
            <a:pPr eaLnBrk="1" hangingPunct="1"/>
            <a:endParaRPr lang="en-US" dirty="0" smtClean="0">
              <a:effectLst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folHlink"/>
                </a:solidFill>
                <a:effectLst/>
              </a:rPr>
              <a:t>Scott McLeod, J.D., Ph.D.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folHlink"/>
                </a:solidFill>
                <a:effectLst/>
              </a:rPr>
              <a:t>Director, CASTLE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800" dirty="0" smtClean="0">
                <a:effectLst/>
              </a:rPr>
              <a:t>dangerouslyirrelevant.org/ILA.html</a:t>
            </a:r>
            <a:endParaRPr lang="en-US" sz="3000" dirty="0" smtClean="0"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http://www.flickr.com/photos/stolensnapshot/3352221864/in/set-72157615125530681/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http://www.flickr.com/photos/45635774@N00/3440080595/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2006 - NCASW - Tough Choices or Tough Times 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4413" y="1243013"/>
            <a:ext cx="45751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74688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Eras Bold ITC" pitchFamily="34" charset="0"/>
              </a:rPr>
              <a:t>120 119 118 117 116 115 114 113 112 111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110 109 108 107 106 105 104 103 102 101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100    99   98    97    96   95    94   93    92    91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90    89   88    87    86   85    84   83    82    81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80    79   78    77    76   75    74   73    72    71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>
                <a:latin typeface="Eras Bold ITC" pitchFamily="34" charset="0"/>
              </a:rPr>
              <a:t>   70    69   68    67    66   65    64   63    62    61</a:t>
            </a:r>
          </a:p>
          <a:p>
            <a:endParaRPr lang="en-US">
              <a:latin typeface="Eras Bold ITC" pitchFamily="34" charset="0"/>
            </a:endParaRPr>
          </a:p>
          <a:p>
            <a:r>
              <a:rPr lang="en-US" sz="1200">
                <a:solidFill>
                  <a:srgbClr val="000000"/>
                </a:solidFill>
                <a:latin typeface="Eras Bold ITC" pitchFamily="34" charset="0"/>
              </a:rPr>
              <a:t>60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-1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USESECONDARYMONITOR" val="True"/>
  <p:tag name="RESPCOUNTERSTYLE" val="-1"/>
  <p:tag name="NUMRESPONSES" val="1"/>
  <p:tag name="REVIEWONLY" val="False"/>
  <p:tag name="TEAMSINLEADERBOARD" val="5"/>
  <p:tag name="BUBBLEGROUPING" val="3"/>
  <p:tag name="CUSTOMCELLBACKCOLOR3" val="-268652"/>
  <p:tag name="DISPLAYDEVICEID" val="True"/>
  <p:tag name="GRIDPOSITION" val="1"/>
  <p:tag name="MULTIRESPDIVISOR" val="1"/>
  <p:tag name="INCORRECTPOINTVALUE" val="0"/>
  <p:tag name="CHARTSCALE" val="True"/>
  <p:tag name="TPVERSION" val="2008"/>
  <p:tag name="ANSWERNOWSTYLE" val="-1"/>
  <p:tag name="INPUTSOURCE" val="1"/>
  <p:tag name="ROTATIONINTERVAL" val="2"/>
  <p:tag name="BUBBLESIZEVISIBLE" val="True"/>
  <p:tag name="CUSTOMCELLBACKCOLOR1" val="-657956"/>
  <p:tag name="GRIDOPACITY" val="90"/>
  <p:tag name="CHARTLABELS" val="0"/>
  <p:tag name="CORRECTPOINTVALUE" val="100"/>
  <p:tag name="FIBDISPLAYRESULTS" val="True"/>
  <p:tag name="SHOWBARVISIBLE" val="True"/>
  <p:tag name="COUNTDOWNSECONDS" val="10"/>
  <p:tag name="AUTOUPDATEALIASES" val="True"/>
  <p:tag name="CUSTOMGRIDBACKCOLOR" val="-722948"/>
  <p:tag name="DISPLAYDEVICENUMBER" val="True"/>
  <p:tag name="RESETCHARTS" val="True"/>
  <p:tag name="ZEROBASED" val="False"/>
  <p:tag name="POWERPOINTVERSION" val="12.0"/>
  <p:tag name="BACKUPSESSIONS" val="True"/>
  <p:tag name="MAXRESPONDERS" val="5"/>
  <p:tag name="USESCHEMECOLORS" val="True"/>
  <p:tag name="PARTLISTDEFAULT" val="0"/>
  <p:tag name="FIBNUMRESULTS" val="5"/>
  <p:tag name="RESPCOUNTERFORMAT" val="0"/>
  <p:tag name="BUBBLEVALUEFORMAT" val="0.0"/>
  <p:tag name="GRIDSIZE" val="{Width=800, Height=600}"/>
  <p:tag name="AUTOADJUSTPARTRANGE" val="True"/>
  <p:tag name="BACKUPMAINTENANCE" val="7"/>
  <p:tag name="CUSTOMCELLBACKCOLOR4" val="-8355712"/>
  <p:tag name="REALTIMEBACKUP" val="False"/>
  <p:tag name="CHARTVALUEFORMAT" val="0%"/>
  <p:tag name="CHARTCOLORS" val="0"/>
  <p:tag name="COUNTDOWNSTYLE" val="-1"/>
  <p:tag name="INCLUDEPPT" val="True"/>
  <p:tag name="CUSTOMCELLFORECOLOR" val="-16777216"/>
  <p:tag name="PARTICIPANTSINLEADERBOARD" val="5"/>
  <p:tag name="AUTOSIZEGRID" val="True"/>
  <p:tag name="BULLETTYPE" val="3"/>
  <p:tag name="FIBINCLUDEOTHER" val="Tru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0000"/>
          <a:buFont typeface="Wingding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0000"/>
          <a:buFont typeface="Wingding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7043</TotalTime>
  <Words>3218</Words>
  <Application>Microsoft Office PowerPoint</Application>
  <PresentationFormat>On-screen Show (4:3)</PresentationFormat>
  <Paragraphs>568</Paragraphs>
  <Slides>72</Slides>
  <Notes>72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Globe</vt:lpstr>
      <vt:lpstr>Microsoft Office Excel 97-2003 Worksheet</vt:lpstr>
      <vt:lpstr>Slide 1</vt:lpstr>
      <vt:lpstr>dangerouslyirrelevant.org/ ILA.html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Thank you!</vt:lpstr>
      <vt:lpstr>Photo credits</vt:lpstr>
    </vt:vector>
  </TitlesOfParts>
  <Company>STLI, U. Minnesota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CASTLE Symposium</dc:title>
  <dc:creator>Scott McLeod</dc:creator>
  <cp:lastModifiedBy>ScottMcLeod</cp:lastModifiedBy>
  <cp:revision>503</cp:revision>
  <cp:lastPrinted>2006-11-29T12:57:57Z</cp:lastPrinted>
  <dcterms:created xsi:type="dcterms:W3CDTF">2006-11-10T16:41:19Z</dcterms:created>
  <dcterms:modified xsi:type="dcterms:W3CDTF">2009-10-22T19:12:29Z</dcterms:modified>
</cp:coreProperties>
</file>