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9"/>
  </p:notesMasterIdLst>
  <p:handoutMasterIdLst>
    <p:handoutMasterId r:id="rId50"/>
  </p:handoutMasterIdLst>
  <p:sldIdLst>
    <p:sldId id="821" r:id="rId2"/>
    <p:sldId id="813" r:id="rId3"/>
    <p:sldId id="740" r:id="rId4"/>
    <p:sldId id="744" r:id="rId5"/>
    <p:sldId id="743" r:id="rId6"/>
    <p:sldId id="741" r:id="rId7"/>
    <p:sldId id="745" r:id="rId8"/>
    <p:sldId id="742" r:id="rId9"/>
    <p:sldId id="752" r:id="rId10"/>
    <p:sldId id="747" r:id="rId11"/>
    <p:sldId id="750" r:id="rId12"/>
    <p:sldId id="753" r:id="rId13"/>
    <p:sldId id="758" r:id="rId14"/>
    <p:sldId id="770" r:id="rId15"/>
    <p:sldId id="766" r:id="rId16"/>
    <p:sldId id="777" r:id="rId17"/>
    <p:sldId id="814" r:id="rId18"/>
    <p:sldId id="778" r:id="rId19"/>
    <p:sldId id="779" r:id="rId20"/>
    <p:sldId id="807" r:id="rId21"/>
    <p:sldId id="782" r:id="rId22"/>
    <p:sldId id="771" r:id="rId23"/>
    <p:sldId id="776" r:id="rId24"/>
    <p:sldId id="789" r:id="rId25"/>
    <p:sldId id="783" r:id="rId26"/>
    <p:sldId id="815" r:id="rId27"/>
    <p:sldId id="787" r:id="rId28"/>
    <p:sldId id="820" r:id="rId29"/>
    <p:sldId id="790" r:id="rId30"/>
    <p:sldId id="784" r:id="rId31"/>
    <p:sldId id="773" r:id="rId32"/>
    <p:sldId id="818" r:id="rId33"/>
    <p:sldId id="781" r:id="rId34"/>
    <p:sldId id="794" r:id="rId35"/>
    <p:sldId id="795" r:id="rId36"/>
    <p:sldId id="797" r:id="rId37"/>
    <p:sldId id="793" r:id="rId38"/>
    <p:sldId id="798" r:id="rId39"/>
    <p:sldId id="796" r:id="rId40"/>
    <p:sldId id="774" r:id="rId41"/>
    <p:sldId id="817" r:id="rId42"/>
    <p:sldId id="767" r:id="rId43"/>
    <p:sldId id="816" r:id="rId44"/>
    <p:sldId id="811" r:id="rId45"/>
    <p:sldId id="819" r:id="rId46"/>
    <p:sldId id="775" r:id="rId47"/>
    <p:sldId id="731" r:id="rId48"/>
  </p:sldIdLst>
  <p:sldSz cx="9144000" cy="6858000" type="screen4x3"/>
  <p:notesSz cx="7315200" cy="96012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000000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9" autoAdjust="0"/>
    <p:restoredTop sz="79132" autoAdjust="0"/>
  </p:normalViewPr>
  <p:slideViewPr>
    <p:cSldViewPr>
      <p:cViewPr varScale="1">
        <p:scale>
          <a:sx n="58" d="100"/>
          <a:sy n="58" d="100"/>
        </p:scale>
        <p:origin x="-8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67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169D1A-217F-4329-8AF7-08DBCF643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1C3858-4C7F-44DD-8666-168F7E8F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ascd.org/ProductDisplay.cfm?ProductID=106045" TargetMode="External"/><Relationship Id="rId7" Type="http://schemas.openxmlformats.org/officeDocument/2006/relationships/hyperlink" Target="http://www.amazon.com/Teaching-Subversive-Activity-Neil-Postman/dp/0385290098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scottmcleod.org/2006UCEAElmore.mp3" TargetMode="External"/><Relationship Id="rId5" Type="http://schemas.openxmlformats.org/officeDocument/2006/relationships/hyperlink" Target="http://www.sciencemag.org/cgi/content/summary/315/5820/1795" TargetMode="External"/><Relationship Id="rId4" Type="http://schemas.openxmlformats.org/officeDocument/2006/relationships/hyperlink" Target="http://www.amazon.com/Place-Called-School-Twentieth-Anniversary/dp/0071435905" TargetMode="Externa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27E9F-18E0-43BE-B71D-375F1142A606}" type="slidenum">
              <a:rPr lang="en-US"/>
              <a:pPr/>
              <a:t>10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94549-0CE1-4E70-B519-81DB3006878C}" type="slidenum">
              <a:rPr lang="en-US"/>
              <a:pPr/>
              <a:t>11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/>
              <a:t>A quick overview of the framework up front – more detailed, and more elements, than you may have seen before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Have used this with educators from Chicago, Philadelphia, Pittsburgh, Minneapolis, St. Paul, and a number of other MN districts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Folks have found a lot of value in it – helps them wrap their head around what they’re striving to achieve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The intent is to try and give you a big picture of what this is all about – an interconnected framework into which you can place your various data-related activities such as balanced assessment, assessment for learning, your work with </a:t>
            </a:r>
            <a:r>
              <a:rPr lang="en-US" sz="1000" dirty="0" err="1"/>
              <a:t>Stiggins</a:t>
            </a:r>
            <a:r>
              <a:rPr lang="en-US" sz="1000" dirty="0"/>
              <a:t>, </a:t>
            </a:r>
            <a:r>
              <a:rPr lang="en-US" sz="1000" dirty="0" err="1"/>
              <a:t>DuFour</a:t>
            </a:r>
            <a:r>
              <a:rPr lang="en-US" sz="1000" dirty="0"/>
              <a:t>, and PLCs, etc.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As we go over this framework, I’m going to pull in a lot of examples from other schools / districts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Note: we’re going to use Woodland Elementary, and its principal, Linda Perdaems, as an example several times in this presentation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WD is not the end-all / be-all of DDDM – it’s the first to admit that it’s on a learning curve with all of this data stuff too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Nor is our use of WD intended to slight the efforts /activities of other schools – you all are doing great things also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That said, I’ve had the chance to work with WD the most and there are a few key activities there that I want to highlight because they’re good examples of this framework in practice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Any questions? </a:t>
            </a:r>
          </a:p>
          <a:p>
            <a:pPr>
              <a:lnSpc>
                <a:spcPct val="8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48C65-65DB-4C50-B416-D4FA552AC7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94549-0CE1-4E70-B519-81DB3006878C}" type="slidenum">
              <a:rPr lang="en-US"/>
              <a:pPr/>
              <a:t>14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/>
              <a:t>A quick overview of the framework up front – more detailed, and more elements, than you may have seen before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Have used this with educators from Chicago, Philadelphia, Pittsburgh, Minneapolis, St. Paul, and a number of other MN districts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Folks have found a lot of value in it – helps them wrap their head around what they’re striving to achieve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The intent is to try and give you a big picture of what this is all about – an interconnected framework into which you can place your various data-related activities such as balanced assessment, assessment for learning, your work with </a:t>
            </a:r>
            <a:r>
              <a:rPr lang="en-US" sz="1000" dirty="0" err="1"/>
              <a:t>Stiggins</a:t>
            </a:r>
            <a:r>
              <a:rPr lang="en-US" sz="1000" dirty="0"/>
              <a:t>, </a:t>
            </a:r>
            <a:r>
              <a:rPr lang="en-US" sz="1000" dirty="0" err="1"/>
              <a:t>DuFour</a:t>
            </a:r>
            <a:r>
              <a:rPr lang="en-US" sz="1000" dirty="0"/>
              <a:t>, and PLCs, etc.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As we go over this framework, I’m going to pull in a lot of examples from other schools / districts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Note: we’re going to use Woodland Elementary, and its principal, Linda Perdaems, as an example several times in this presentation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WD is not the end-all / be-all of DDDM – it’s the first to admit that it’s on a learning curve with all of this data stuff too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Nor is our use of WD intended to slight the efforts /activities of other schools – you all are doing great things also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That said, I’ve had the chance to work with WD the most and there are a few key activities there that I want to highlight because they’re good examples of this framework in practice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Any questions? </a:t>
            </a:r>
          </a:p>
          <a:p>
            <a:pPr>
              <a:lnSpc>
                <a:spcPct val="8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art?</a:t>
            </a:r>
          </a:p>
          <a:p>
            <a:r>
              <a:rPr lang="en-US" dirty="0" smtClean="0"/>
              <a:t>industrial tech?</a:t>
            </a:r>
          </a:p>
          <a:p>
            <a:r>
              <a:rPr lang="en-US" dirty="0" smtClean="0"/>
              <a:t>phys </a:t>
            </a:r>
            <a:r>
              <a:rPr lang="en-US" dirty="0" err="1" smtClean="0"/>
              <a:t>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MN writing test?</a:t>
            </a:r>
          </a:p>
          <a:p>
            <a:endParaRPr lang="en-US" dirty="0" smtClean="0"/>
          </a:p>
          <a:p>
            <a:r>
              <a:rPr lang="en-US" dirty="0" smtClean="0"/>
              <a:t>some subjects in some 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http://www.flickr.com/photos/beija-flor/229632970/sizes/o/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bg2"/>
                </a:solidFill>
              </a:rPr>
              <a:t>Student learning curiosity / engagement with content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F9E27-D668-431C-AFD3-93053BB1F23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94549-0CE1-4E70-B519-81DB3006878C}" type="slidenum">
              <a:rPr lang="en-US"/>
              <a:pPr/>
              <a:t>22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/>
              <a:t>A quick overview of the framework up front – more detailed, and more elements, than you may have seen before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Have used this with educators from Chicago, Philadelphia, Pittsburgh, Minneapolis, St. Paul, and a number of other MN districts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Folks have found a lot of value in it – helps them wrap their head around what they’re striving to achieve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The intent is to try and give you a big picture of what this is all about – an interconnected framework into which you can place your various data-related activities such as balanced assessment, assessment for learning, your work with </a:t>
            </a:r>
            <a:r>
              <a:rPr lang="en-US" sz="1000" dirty="0" err="1"/>
              <a:t>Stiggins</a:t>
            </a:r>
            <a:r>
              <a:rPr lang="en-US" sz="1000" dirty="0"/>
              <a:t>, </a:t>
            </a:r>
            <a:r>
              <a:rPr lang="en-US" sz="1000" dirty="0" err="1"/>
              <a:t>DuFour</a:t>
            </a:r>
            <a:r>
              <a:rPr lang="en-US" sz="1000" dirty="0"/>
              <a:t>, and PLCs, etc.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As we go over this framework, I’m going to pull in a lot of examples from other schools / districts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Note: we’re going to use Woodland Elementary, and its principal, Linda Perdaems, as an example several times in this presentation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WD is not the end-all / be-all of DDDM – it’s the first to admit that it’s on a learning curve with all of this data stuff too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Nor is our use of WD intended to slight the efforts /activities of other schools – you all are doing great things also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That said, I’ve had the chance to work with WD the most and there are a few key activities there that I want to highlight because they’re good examples of this framework in practice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Any questions? </a:t>
            </a:r>
          </a:p>
          <a:p>
            <a:pPr>
              <a:lnSpc>
                <a:spcPct val="8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art?</a:t>
            </a:r>
          </a:p>
          <a:p>
            <a:r>
              <a:rPr lang="en-US" dirty="0" smtClean="0"/>
              <a:t>industrial tech?</a:t>
            </a:r>
          </a:p>
          <a:p>
            <a:r>
              <a:rPr lang="en-US" dirty="0" smtClean="0"/>
              <a:t>phys </a:t>
            </a:r>
            <a:r>
              <a:rPr lang="en-US" dirty="0" err="1" smtClean="0"/>
              <a:t>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MN writing test?</a:t>
            </a:r>
          </a:p>
          <a:p>
            <a:endParaRPr lang="en-US" dirty="0" smtClean="0"/>
          </a:p>
          <a:p>
            <a:r>
              <a:rPr lang="en-US" dirty="0" smtClean="0"/>
              <a:t>some subjects in some 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kind of data do you currently have?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what you know, what can you do with it?</a:t>
            </a:r>
          </a:p>
          <a:p>
            <a:endParaRPr lang="en-US" dirty="0" smtClean="0"/>
          </a:p>
          <a:p>
            <a:r>
              <a:rPr lang="en-US" dirty="0" smtClean="0"/>
              <a:t>know a bad </a:t>
            </a:r>
            <a:r>
              <a:rPr lang="en-US" dirty="0" err="1" smtClean="0"/>
              <a:t>prof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Faribault Middle Soc St</a:t>
            </a:r>
            <a:r>
              <a:rPr lang="en-US" baseline="0" dirty="0" smtClean="0"/>
              <a:t> teachers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p. 47, Learning by Doing Handbook (</a:t>
            </a:r>
            <a:r>
              <a:rPr lang="en-US" dirty="0" err="1" smtClean="0"/>
              <a:t>DuFour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what kind of data do you have like this?</a:t>
            </a:r>
          </a:p>
          <a:p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1200" b="1" i="1" dirty="0" smtClean="0"/>
              <a:t>Endurance</a:t>
            </a:r>
            <a:r>
              <a:rPr lang="en-US" sz="1200" dirty="0" smtClean="0"/>
              <a:t>-Will this standard or indicator provide students with knowledge and skills that will be of value beyond a single test date?</a:t>
            </a:r>
          </a:p>
          <a:p>
            <a:pPr>
              <a:lnSpc>
                <a:spcPct val="80000"/>
              </a:lnSpc>
            </a:pPr>
            <a:r>
              <a:rPr lang="en-US" sz="1200" b="1" i="1" dirty="0" smtClean="0"/>
              <a:t>Leverage</a:t>
            </a:r>
            <a:r>
              <a:rPr lang="en-US" sz="1200" dirty="0" smtClean="0"/>
              <a:t>-Will this provide knowledge and skills that will be of value in multiple disciplines?</a:t>
            </a:r>
          </a:p>
          <a:p>
            <a:pPr>
              <a:lnSpc>
                <a:spcPct val="80000"/>
              </a:lnSpc>
            </a:pPr>
            <a:r>
              <a:rPr lang="en-US" sz="1200" b="1" i="1" dirty="0" smtClean="0"/>
              <a:t>Readiness for the next level of learning</a:t>
            </a:r>
            <a:r>
              <a:rPr lang="en-US" sz="1200" dirty="0" smtClean="0"/>
              <a:t>-Will this provide students with essential knowledge and skills that are necessary for success in the next grade level of instruction?</a:t>
            </a:r>
            <a:endParaRPr lang="en-US" sz="1200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Mounds View high school foreign language</a:t>
            </a:r>
          </a:p>
          <a:p>
            <a:endParaRPr lang="en-US" dirty="0" smtClean="0"/>
          </a:p>
          <a:p>
            <a:r>
              <a:rPr lang="en-US" dirty="0" smtClean="0"/>
              <a:t>advantages of common assessments?</a:t>
            </a:r>
          </a:p>
          <a:p>
            <a:r>
              <a:rPr lang="en-US" dirty="0" smtClean="0"/>
              <a:t>disadvantages?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94549-0CE1-4E70-B519-81DB3006878C}" type="slidenum">
              <a:rPr lang="en-US"/>
              <a:pPr/>
              <a:t>31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/>
              <a:t>A quick overview of the framework up front – more detailed, and more elements, than you may have seen before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Have used this with educators from Chicago, Philadelphia, Pittsburgh, Minneapolis, St. Paul, and a number of other MN districts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Folks have found a lot of value in it – helps them wrap their head around what they’re striving to achieve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The intent is to try and give you a big picture of what this is all about – an interconnected framework into which you can place your various data-related activities such as balanced assessment, assessment for learning, your work with </a:t>
            </a:r>
            <a:r>
              <a:rPr lang="en-US" sz="1000" dirty="0" err="1"/>
              <a:t>Stiggins</a:t>
            </a:r>
            <a:r>
              <a:rPr lang="en-US" sz="1000" dirty="0"/>
              <a:t>, </a:t>
            </a:r>
            <a:r>
              <a:rPr lang="en-US" sz="1000" dirty="0" err="1"/>
              <a:t>DuFour</a:t>
            </a:r>
            <a:r>
              <a:rPr lang="en-US" sz="1000" dirty="0"/>
              <a:t>, and PLCs, etc.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As we go over this framework, I’m going to pull in a lot of examples from other schools / districts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Note: we’re going to use Woodland Elementary, and its principal, Linda Perdaems, as an example several times in this presentation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WD is not the end-all / be-all of DDDM – it’s the first to admit that it’s on a learning curve with all of this data stuff too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Nor is our use of WD intended to slight the efforts /activities of other schools – you all are doing great things also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That said, I’ve had the chance to work with WD the most and there are a few key activities there that I want to highlight because they’re good examples of this framework in practice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Any questions? </a:t>
            </a:r>
          </a:p>
          <a:p>
            <a:pPr>
              <a:lnSpc>
                <a:spcPct val="8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art?</a:t>
            </a:r>
          </a:p>
          <a:p>
            <a:r>
              <a:rPr lang="en-US" dirty="0" smtClean="0"/>
              <a:t>industrial tech?</a:t>
            </a:r>
          </a:p>
          <a:p>
            <a:r>
              <a:rPr lang="en-US" dirty="0" smtClean="0"/>
              <a:t>phys </a:t>
            </a:r>
            <a:r>
              <a:rPr lang="en-US" dirty="0" err="1" smtClean="0"/>
              <a:t>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MN writing test?</a:t>
            </a:r>
          </a:p>
          <a:p>
            <a:endParaRPr lang="en-US" dirty="0" smtClean="0"/>
          </a:p>
          <a:p>
            <a:r>
              <a:rPr lang="en-US" dirty="0" smtClean="0"/>
              <a:t>some subjects in some 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isolation is the enemy</a:t>
            </a:r>
            <a:r>
              <a:rPr lang="en-US" baseline="0" dirty="0" smtClean="0"/>
              <a:t> of improvement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disadvantages of being isolated?</a:t>
            </a:r>
          </a:p>
          <a:p>
            <a:r>
              <a:rPr lang="en-US" baseline="0" dirty="0" smtClean="0"/>
              <a:t>advantages?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feeling unsafe</a:t>
            </a:r>
          </a:p>
          <a:p>
            <a:r>
              <a:rPr lang="en-US" dirty="0" smtClean="0"/>
              <a:t>hurt feelings</a:t>
            </a:r>
          </a:p>
          <a:p>
            <a:r>
              <a:rPr lang="en-US" dirty="0" smtClean="0"/>
              <a:t>exposure of weaknesses (what</a:t>
            </a:r>
            <a:r>
              <a:rPr lang="en-US" baseline="0" dirty="0" smtClean="0"/>
              <a:t> are you going to do with this data?)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sure HOW to collaborate effectively</a:t>
            </a:r>
          </a:p>
          <a:p>
            <a:endParaRPr lang="en-US" dirty="0" smtClean="0"/>
          </a:p>
          <a:p>
            <a:r>
              <a:rPr lang="en-US" dirty="0" smtClean="0"/>
              <a:t>how do you know where you are</a:t>
            </a:r>
            <a:r>
              <a:rPr lang="en-US" baseline="0" dirty="0" smtClean="0"/>
              <a:t> if no data?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learning from each other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Japanese lesson study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“other” PLCs</a:t>
            </a:r>
          </a:p>
          <a:p>
            <a:endParaRPr lang="en-US" dirty="0" smtClean="0"/>
          </a:p>
          <a:p>
            <a:r>
              <a:rPr lang="en-US" dirty="0" smtClean="0"/>
              <a:t>Faribault Middle “other” PLC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skit? </a:t>
            </a:r>
          </a:p>
          <a:p>
            <a:endParaRPr lang="en-US" dirty="0" smtClean="0"/>
          </a:p>
          <a:p>
            <a:r>
              <a:rPr lang="en-US" dirty="0" smtClean="0"/>
              <a:t>isolated v. </a:t>
            </a:r>
            <a:r>
              <a:rPr lang="en-US" baseline="0" dirty="0" smtClean="0"/>
              <a:t>others in group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nassp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naesp</a:t>
            </a:r>
            <a:r>
              <a:rPr lang="en-US" baseline="0" dirty="0" smtClean="0"/>
              <a:t>, aft, and </a:t>
            </a:r>
            <a:r>
              <a:rPr lang="en-US" baseline="0" dirty="0" err="1" smtClean="0"/>
              <a:t>nea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94549-0CE1-4E70-B519-81DB3006878C}" type="slidenum">
              <a:rPr lang="en-US"/>
              <a:pPr/>
              <a:t>40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/>
              <a:t>A quick overview of the framework up front – more detailed, and more elements, than you may have seen before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Have used this with educators from Chicago, Philadelphia, Pittsburgh, Minneapolis, St. Paul, and a number of other MN districts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Folks have found a lot of value in it – helps them wrap their head around what they’re striving to achieve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The intent is to try and give you a big picture of what this is all about – an interconnected framework into which you can place your various data-related activities such as balanced assessment, assessment for learning, your work with </a:t>
            </a:r>
            <a:r>
              <a:rPr lang="en-US" sz="1000" dirty="0" err="1"/>
              <a:t>Stiggins</a:t>
            </a:r>
            <a:r>
              <a:rPr lang="en-US" sz="1000" dirty="0"/>
              <a:t>, </a:t>
            </a:r>
            <a:r>
              <a:rPr lang="en-US" sz="1000" dirty="0" err="1"/>
              <a:t>DuFour</a:t>
            </a:r>
            <a:r>
              <a:rPr lang="en-US" sz="1000" dirty="0"/>
              <a:t>, and PLCs, etc.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As we go over this framework, I’m going to pull in a lot of examples from other schools / districts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Note: we’re going to use Woodland Elementary, and its principal, Linda Perdaems, as an example several times in this presentation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WD is not the end-all / be-all of DDDM – it’s the first to admit that it’s on a learning curve with all of this data stuff too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Nor is our use of WD intended to slight the efforts /activities of other schools – you all are doing great things also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That said, I’ve had the chance to work with WD the most and there are a few key activities there that I want to highlight because they’re good examples of this framework in practice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Any questions? </a:t>
            </a:r>
          </a:p>
          <a:p>
            <a:pPr>
              <a:lnSpc>
                <a:spcPct val="8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i="1" dirty="0" smtClean="0"/>
              <a:t>And:</a:t>
            </a:r>
            <a:endParaRPr lang="en-US" dirty="0" smtClean="0"/>
          </a:p>
          <a:p>
            <a:pPr rtl="0"/>
            <a:r>
              <a:rPr lang="en-US" dirty="0" smtClean="0"/>
              <a:t>Classrooms in which there was evidence of higher-order thinking: 3 percent. Classrooms in which high-yield [instructional] strategies were being used: 0.2 percent. Classrooms in which fewer than one-half of students were paying attention: 85 percent.</a:t>
            </a:r>
            <a:br>
              <a:rPr lang="en-US" dirty="0" smtClean="0"/>
            </a:br>
            <a:r>
              <a:rPr lang="en-US" dirty="0" smtClean="0"/>
              <a:t>– Mike Schmoker, </a:t>
            </a:r>
            <a:r>
              <a:rPr lang="en-US" i="1" dirty="0" smtClean="0">
                <a:hlinkClick r:id="rId3"/>
              </a:rPr>
              <a:t>Results Now</a:t>
            </a:r>
            <a:r>
              <a:rPr lang="en-US" dirty="0" smtClean="0"/>
              <a:t> (2006, p. 18) [citing a study of 1,500+ classroom observations]</a:t>
            </a:r>
          </a:p>
          <a:p>
            <a:pPr rtl="0"/>
            <a:endParaRPr lang="en-US" i="1" dirty="0" smtClean="0"/>
          </a:p>
          <a:p>
            <a:pPr rtl="0"/>
            <a:r>
              <a:rPr lang="en-US" i="1" dirty="0" smtClean="0"/>
              <a:t>And:</a:t>
            </a:r>
            <a:endParaRPr lang="en-US" dirty="0" smtClean="0"/>
          </a:p>
          <a:p>
            <a:pPr rtl="0"/>
            <a:r>
              <a:rPr lang="en-US" dirty="0" smtClean="0"/>
              <a:t>The data from our observations in more than 1,000 classrooms support the popular image of a teacher standing or sitting in front of a class imparting knowledge to a group of students. Explaining and lecturing constituted the most frequent teaching activities … And the frequency of these activities increased steadily from the primary to the senior high school years. Teachers also spent a substantial amount of time observing students at work or monitoring their seat-work … Our data show not only an increase in these activities but also a decline in teachers interacting with groups of students within their classes from the primary to the secondary years. . . . Three categories of student activity marked by passivity - written work, listening, and preparing for assignments - dominate … The chances are better than 50–50 that if you were to walk into any of the classrooms of our sample, you would see one of these three activities under way … All three activities are almost exclusively set and monitored by teachers. We saw a contrastingly low incidence of activities invoking active modes of learning.</a:t>
            </a:r>
            <a:br>
              <a:rPr lang="en-US" dirty="0" smtClean="0"/>
            </a:br>
            <a:r>
              <a:rPr lang="en-US" dirty="0" smtClean="0"/>
              <a:t>– John </a:t>
            </a:r>
            <a:r>
              <a:rPr lang="en-US" dirty="0" err="1" smtClean="0"/>
              <a:t>Goodlad</a:t>
            </a:r>
            <a:r>
              <a:rPr lang="en-US" dirty="0" smtClean="0"/>
              <a:t>, </a:t>
            </a:r>
            <a:r>
              <a:rPr lang="en-US" i="1" dirty="0" smtClean="0">
                <a:hlinkClick r:id="rId4"/>
              </a:rPr>
              <a:t>A Place Called School</a:t>
            </a:r>
            <a:r>
              <a:rPr lang="en-US" dirty="0" smtClean="0"/>
              <a:t> (1984)</a:t>
            </a:r>
          </a:p>
          <a:p>
            <a:pPr rtl="0"/>
            <a:r>
              <a:rPr lang="en-US" i="1" dirty="0" smtClean="0"/>
              <a:t>And:</a:t>
            </a:r>
            <a:endParaRPr lang="en-US" dirty="0" smtClean="0"/>
          </a:p>
          <a:p>
            <a:pPr rtl="0"/>
            <a:r>
              <a:rPr lang="en-US" dirty="0" smtClean="0"/>
              <a:t>The average fifth grader received five times as much instruction in basic skills as instruction focused on problem solving or reasoning; this ratio was 10:1 in first and third grades.</a:t>
            </a:r>
            <a:br>
              <a:rPr lang="en-US" dirty="0" smtClean="0"/>
            </a:br>
            <a:r>
              <a:rPr lang="en-US" dirty="0" smtClean="0"/>
              <a:t>– Robert C. </a:t>
            </a:r>
            <a:r>
              <a:rPr lang="en-US" dirty="0" err="1" smtClean="0"/>
              <a:t>Pianta</a:t>
            </a:r>
            <a:r>
              <a:rPr lang="en-US" dirty="0" smtClean="0"/>
              <a:t>, et al., </a:t>
            </a:r>
            <a:r>
              <a:rPr lang="en-US" i="1" dirty="0" smtClean="0">
                <a:hlinkClick r:id="rId5"/>
              </a:rPr>
              <a:t>Opportunities to Learn in America’s Elementary Classrooms</a:t>
            </a:r>
            <a:r>
              <a:rPr lang="en-US" dirty="0" smtClean="0"/>
              <a:t> (2007) [study of 2500+ classrooms in more than 1,000 elementary schools and 400 school districts]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And:</a:t>
            </a:r>
            <a:endParaRPr lang="en-US" dirty="0" smtClean="0"/>
          </a:p>
          <a:p>
            <a:r>
              <a:rPr lang="en-US" dirty="0" smtClean="0"/>
              <a:t>When you code classroom practice for level of cognitive demand . . . 80% of the work is at the factual and procedural level. . . . [Teachers] will do low-level work and call it high-level work.</a:t>
            </a:r>
            <a:br>
              <a:rPr lang="en-US" dirty="0" smtClean="0"/>
            </a:br>
            <a:r>
              <a:rPr lang="en-US" dirty="0" smtClean="0"/>
              <a:t>– Richard Elmore, </a:t>
            </a:r>
            <a:r>
              <a:rPr lang="en-US" dirty="0" smtClean="0">
                <a:hlinkClick r:id="rId6"/>
              </a:rPr>
              <a:t>excerpt from </a:t>
            </a:r>
            <a:r>
              <a:rPr lang="en-US" i="1" dirty="0" smtClean="0">
                <a:hlinkClick r:id="rId6"/>
              </a:rPr>
              <a:t>Education Leadership as the Practice of Improvement</a:t>
            </a:r>
            <a:r>
              <a:rPr lang="en-US" dirty="0" smtClean="0"/>
              <a:t> (2006)</a:t>
            </a:r>
          </a:p>
          <a:p>
            <a:pPr rtl="0"/>
            <a:r>
              <a:rPr lang="en-US" i="1" dirty="0" smtClean="0"/>
              <a:t>And:</a:t>
            </a:r>
            <a:endParaRPr lang="en-US" dirty="0" smtClean="0"/>
          </a:p>
          <a:p>
            <a:pPr rtl="0"/>
            <a:r>
              <a:rPr lang="en-US" dirty="0" smtClean="0"/>
              <a:t>What students do in the classroom is what they learn (as Dewey would say) . . . Now, what is it that students </a:t>
            </a:r>
            <a:r>
              <a:rPr lang="en-US" i="1" dirty="0" smtClean="0"/>
              <a:t>do</a:t>
            </a:r>
            <a:r>
              <a:rPr lang="en-US" dirty="0" smtClean="0"/>
              <a:t> in the classroom? Well, mostly, they sit and listen to the teacher. . . . Mostly, they are required to </a:t>
            </a:r>
            <a:r>
              <a:rPr lang="en-US" i="1" dirty="0" smtClean="0"/>
              <a:t>remember</a:t>
            </a:r>
            <a:r>
              <a:rPr lang="en-US" dirty="0" smtClean="0"/>
              <a:t>. . . . It is practically unheard of for students to play any role in determining what problems are worth studying or what procedures of inquiry ought to be used. . . . Here is the point: </a:t>
            </a:r>
            <a:r>
              <a:rPr lang="en-US" i="1" dirty="0" smtClean="0"/>
              <a:t>Once you have learned how to ask questions – relevant and appropriate and substantial questions – you have learned how to learn and no one can keep you from learning whatever you want or need to know</a:t>
            </a:r>
            <a:r>
              <a:rPr lang="en-US" dirty="0" smtClean="0"/>
              <a:t> . . . [However,] what students are restricted to (solely and even vengefully) is the process of memorizing . . . somebody else’s answers to somebody else’s questions. It is staggering to consider the implications of this fact. The most important intellectual ability man has yet developed – the art and science of asking questions – is not taught in school! Moreover, it is </a:t>
            </a:r>
            <a:r>
              <a:rPr lang="en-US" i="1" dirty="0" smtClean="0"/>
              <a:t>not</a:t>
            </a:r>
            <a:r>
              <a:rPr lang="en-US" dirty="0" smtClean="0"/>
              <a:t> “taught” in the most devastating way possible: by arranging the environment so that significant question asking is not valued. It is doubtful if you can think of many schools that include question-asking, or methods of inquiry, as part of their curriculum.</a:t>
            </a:r>
            <a:br>
              <a:rPr lang="en-US" dirty="0" smtClean="0"/>
            </a:br>
            <a:r>
              <a:rPr lang="en-US" dirty="0" smtClean="0"/>
              <a:t>– Neil Postman &amp; Charles </a:t>
            </a:r>
            <a:r>
              <a:rPr lang="en-US" dirty="0" err="1" smtClean="0"/>
              <a:t>Weingartner</a:t>
            </a:r>
            <a:r>
              <a:rPr lang="en-US" dirty="0" smtClean="0"/>
              <a:t>, </a:t>
            </a:r>
            <a:r>
              <a:rPr lang="en-US" i="1" dirty="0" smtClean="0">
                <a:hlinkClick r:id="rId7"/>
              </a:rPr>
              <a:t>Teaching as a Subversive Activity</a:t>
            </a:r>
            <a:r>
              <a:rPr lang="en-US" dirty="0" smtClean="0"/>
              <a:t> (1969)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what you know, what can you do with it?</a:t>
            </a:r>
          </a:p>
          <a:p>
            <a:endParaRPr lang="en-US" dirty="0" smtClean="0"/>
          </a:p>
          <a:p>
            <a:r>
              <a:rPr lang="en-US" dirty="0" smtClean="0"/>
              <a:t>know a bad </a:t>
            </a:r>
            <a:r>
              <a:rPr lang="en-US" dirty="0" err="1" smtClean="0"/>
              <a:t>prof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Faribault Middle Soc St</a:t>
            </a:r>
            <a:r>
              <a:rPr lang="en-US" baseline="0" dirty="0" smtClean="0"/>
              <a:t> teachers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Remembering:</a:t>
            </a:r>
            <a:r>
              <a:rPr lang="en-US" dirty="0" smtClean="0"/>
              <a:t> can the student recall or remember the information? define, duplicate, list, memorize, recall, repeat, reproduce state </a:t>
            </a:r>
            <a:r>
              <a:rPr lang="en-US" b="1" dirty="0" smtClean="0"/>
              <a:t>Understanding:</a:t>
            </a:r>
            <a:r>
              <a:rPr lang="en-US" dirty="0" smtClean="0"/>
              <a:t> can the student explain ideas or concepts? classify, describe, discuss, explain, identify, locate, recognize, report, select, translate, paraphrase </a:t>
            </a:r>
            <a:r>
              <a:rPr lang="en-US" b="1" dirty="0" smtClean="0"/>
              <a:t>Applying</a:t>
            </a:r>
            <a:r>
              <a:rPr lang="en-US" dirty="0" smtClean="0"/>
              <a:t>: can the student use the information in a new way? choose, demonstrate, dramatize, employ, illustrate, interpret, operate, schedule, sketch, solve, use, write. </a:t>
            </a:r>
            <a:r>
              <a:rPr lang="en-US" b="1" dirty="0" err="1" smtClean="0"/>
              <a:t>Analysing</a:t>
            </a:r>
            <a:r>
              <a:rPr lang="en-US" dirty="0" smtClean="0"/>
              <a:t>: can the student distinguish between the different parts? appraise, compare, contrast, criticize, differentiate, discriminate, distinguish, examine, experiment, question, test. </a:t>
            </a:r>
            <a:r>
              <a:rPr lang="en-US" b="1" dirty="0" smtClean="0"/>
              <a:t>Evaluating</a:t>
            </a:r>
            <a:r>
              <a:rPr lang="en-US" dirty="0" smtClean="0"/>
              <a:t>: can the student justify a stand or decision? appraise, argue, defend, judge, select, support, value, evaluate </a:t>
            </a:r>
            <a:r>
              <a:rPr lang="en-US" b="1" dirty="0" smtClean="0"/>
              <a:t>Creating</a:t>
            </a:r>
            <a:r>
              <a:rPr lang="en-US" dirty="0" smtClean="0"/>
              <a:t>: can the student create new product or point of view? assemble, construct, create, design, develop, formulate, write.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Skills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what you know, what can you do with it?</a:t>
            </a:r>
          </a:p>
          <a:p>
            <a:endParaRPr lang="en-US" dirty="0" smtClean="0"/>
          </a:p>
          <a:p>
            <a:r>
              <a:rPr lang="en-US" dirty="0" smtClean="0"/>
              <a:t>know a bad </a:t>
            </a:r>
            <a:r>
              <a:rPr lang="en-US" dirty="0" err="1" smtClean="0"/>
              <a:t>prof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Faribault Middle Soc St</a:t>
            </a:r>
            <a:r>
              <a:rPr lang="en-US" baseline="0" dirty="0" smtClean="0"/>
              <a:t> teachers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94549-0CE1-4E70-B519-81DB3006878C}" type="slidenum">
              <a:rPr lang="en-US"/>
              <a:pPr/>
              <a:t>46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/>
              <a:t>A quick overview of the framework up front – more detailed, and more elements, than you may have seen before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Have used this with educators from Chicago, Philadelphia, Pittsburgh, Minneapolis, St. Paul, and a number of other MN districts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Folks have found a lot of value in it – helps them wrap their head around what they’re striving to achieve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The intent is to try and give you a big picture of what this is all about – an interconnected framework into which you can place your various data-related activities such as balanced assessment, assessment for learning, your work with </a:t>
            </a:r>
            <a:r>
              <a:rPr lang="en-US" sz="1000" dirty="0" err="1"/>
              <a:t>Stiggins</a:t>
            </a:r>
            <a:r>
              <a:rPr lang="en-US" sz="1000" dirty="0"/>
              <a:t>, </a:t>
            </a:r>
            <a:r>
              <a:rPr lang="en-US" sz="1000" dirty="0" err="1"/>
              <a:t>DuFour</a:t>
            </a:r>
            <a:r>
              <a:rPr lang="en-US" sz="1000" dirty="0"/>
              <a:t>, and PLCs, etc.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As we go over this framework, I’m going to pull in a lot of examples from other schools / districts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Note: we’re going to use Woodland Elementary, and its principal, Linda Perdaems, as an example several times in this presentation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WD is not the end-all / be-all of DDDM – it’s the first to admit that it’s on a learning curve with all of this data stuff too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Nor is our use of WD intended to slight the efforts /activities of other schools – you all are doing great things also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000" dirty="0"/>
              <a:t>That said, I’ve had the chance to work with WD the most and there are a few key activities there that I want to highlight because they’re good examples of this framework in practice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Any questions? </a:t>
            </a:r>
          </a:p>
          <a:p>
            <a:pPr>
              <a:lnSpc>
                <a:spcPct val="8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algn="r" defTabSz="966664">
              <a:defRPr/>
            </a:pPr>
            <a:fld id="{29A1C3A0-357C-440D-8EC2-B5D0AACC4758}" type="slidenum">
              <a:rPr lang="en-US" sz="1300">
                <a:latin typeface="Arial" charset="0"/>
                <a:cs typeface="+mn-cs"/>
              </a:rPr>
              <a:pPr algn="r" defTabSz="966664">
                <a:defRPr/>
              </a:pPr>
              <a:t>47</a:t>
            </a:fld>
            <a:endParaRPr lang="en-US" sz="1300">
              <a:latin typeface="Arial" charset="0"/>
              <a:cs typeface="+mn-cs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39" tIns="48320" rIns="96639" bIns="48320"/>
          <a:lstStyle/>
          <a:p>
            <a:pPr eaLnBrk="1" hangingPunct="1"/>
            <a:r>
              <a:rPr lang="en-US" dirty="0" smtClean="0"/>
              <a:t>URL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http://www.flickr.com/photos/felixmolter/403696513/sizes/l/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50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A500-6D13-466D-BA00-5296B9FF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89A61-F16A-4E78-AE34-4B41C3420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7C31-A330-430A-AEBA-443665C33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81B8-7AB8-496E-BC6E-97708867C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4273D-B7E6-441C-9F47-2406F720A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3C5F-88C8-4D40-93F6-622EC0D1D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CBB4-944D-4CFC-A526-EABCFE71E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F4100-F123-4C9F-A833-FE7B9CFA3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D567E-F602-4573-90D2-94EF5EBB4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6F6E-4413-4BE4-8E6D-E2A1D5E80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1BC7-7DB9-4146-9FDB-56DA85A2B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D971-AF37-4CF5-A68D-864DA500D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F5AE-FBB0-4C6F-8800-3EA6AC65B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BA9878F-DC41-4B78-9273-25CE4ADA7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5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ScottMcLeod\My%20Documents\2009%20Indian%20Hill%20Schools%20(Mark%20Ault)\ElmoreResilienceOfTeacherCulture.wmv" TargetMode="Externa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1362075"/>
          </a:xfrm>
        </p:spPr>
        <p:txBody>
          <a:bodyPr/>
          <a:lstStyle/>
          <a:p>
            <a:r>
              <a:rPr lang="en-US" dirty="0" smtClean="0"/>
              <a:t>Scottmcleod.net/</a:t>
            </a:r>
            <a:r>
              <a:rPr lang="en-US" dirty="0" err="1" smtClean="0"/>
              <a:t>indianhill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ChangeArrowheads="1"/>
          </p:cNvSpPr>
          <p:nvPr/>
        </p:nvSpPr>
        <p:spPr bwMode="auto">
          <a:xfrm rot="-5400000">
            <a:off x="-1435100" y="3340100"/>
            <a:ext cx="473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/>
              <a:t>Baseline data</a:t>
            </a:r>
          </a:p>
        </p:txBody>
      </p:sp>
      <p:sp>
        <p:nvSpPr>
          <p:cNvPr id="524292" name="Rectangle 4"/>
          <p:cNvSpPr>
            <a:spLocks noChangeArrowheads="1"/>
          </p:cNvSpPr>
          <p:nvPr/>
        </p:nvSpPr>
        <p:spPr bwMode="auto">
          <a:xfrm rot="5400000">
            <a:off x="5648325" y="3267075"/>
            <a:ext cx="49847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/>
              <a:t>Instructional goals</a:t>
            </a:r>
          </a:p>
        </p:txBody>
      </p:sp>
      <p:sp>
        <p:nvSpPr>
          <p:cNvPr id="524293" name="Line 5"/>
          <p:cNvSpPr>
            <a:spLocks noChangeShapeType="1"/>
          </p:cNvSpPr>
          <p:nvPr/>
        </p:nvSpPr>
        <p:spPr bwMode="auto">
          <a:xfrm>
            <a:off x="1806575" y="3638550"/>
            <a:ext cx="5648325" cy="0"/>
          </a:xfrm>
          <a:prstGeom prst="line">
            <a:avLst/>
          </a:prstGeom>
          <a:noFill/>
          <a:ln w="63500">
            <a:solidFill>
              <a:srgbClr val="FFC000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704850" y="2047875"/>
            <a:ext cx="1362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rgbClr val="003399"/>
              </a:solidFill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85925" y="1554163"/>
            <a:ext cx="5705475" cy="4144962"/>
            <a:chOff x="992" y="851"/>
            <a:chExt cx="3594" cy="261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851"/>
              <a:ext cx="2864" cy="2611"/>
              <a:chOff x="1282" y="1061"/>
              <a:chExt cx="2864" cy="2611"/>
            </a:xfrm>
          </p:grpSpPr>
          <p:sp>
            <p:nvSpPr>
              <p:cNvPr id="399365" name="Text Box 5"/>
              <p:cNvSpPr txBox="1">
                <a:spLocks noChangeArrowheads="1"/>
              </p:cNvSpPr>
              <p:nvPr/>
            </p:nvSpPr>
            <p:spPr bwMode="auto">
              <a:xfrm>
                <a:off x="1644" y="1061"/>
                <a:ext cx="2193" cy="6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Frequent </a:t>
                </a: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progress</a:t>
                </a:r>
                <a:b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monitoring</a:t>
                </a:r>
                <a:endParaRPr lang="en-US" sz="2800" dirty="0">
                  <a:solidFill>
                    <a:srgbClr val="CC0000"/>
                  </a:solidFill>
                  <a:cs typeface="Arial" charset="0"/>
                </a:endParaRPr>
              </a:p>
            </p:txBody>
          </p:sp>
          <p:sp>
            <p:nvSpPr>
              <p:cNvPr id="399366" name="Text Box 6"/>
              <p:cNvSpPr txBox="1">
                <a:spLocks noChangeArrowheads="1"/>
              </p:cNvSpPr>
              <p:nvPr/>
            </p:nvSpPr>
            <p:spPr bwMode="auto">
              <a:xfrm>
                <a:off x="1282" y="1884"/>
                <a:ext cx="2864" cy="9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3200" dirty="0">
                    <a:solidFill>
                      <a:srgbClr val="CC0000"/>
                    </a:solidFill>
                    <a:cs typeface="Arial" charset="0"/>
                  </a:rPr>
                  <a:t>	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Professional learning</a:t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communities </a:t>
                </a:r>
                <a:r>
                  <a:rPr lang="en-US" sz="2800" u="sng" dirty="0">
                    <a:solidFill>
                      <a:srgbClr val="CC0000"/>
                    </a:solidFill>
                    <a:cs typeface="Arial" charset="0"/>
                  </a:rPr>
                  <a:t>rooted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/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in student information</a:t>
                </a:r>
              </a:p>
            </p:txBody>
          </p:sp>
          <p:sp>
            <p:nvSpPr>
              <p:cNvPr id="399367" name="Text Box 7"/>
              <p:cNvSpPr txBox="1">
                <a:spLocks noChangeArrowheads="1"/>
              </p:cNvSpPr>
              <p:nvPr/>
            </p:nvSpPr>
            <p:spPr bwMode="auto">
              <a:xfrm>
                <a:off x="1689" y="3076"/>
                <a:ext cx="2100" cy="5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Making instructional</a:t>
                </a:r>
                <a:br>
                  <a:rPr lang="en-US" sz="280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changes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92" y="1085"/>
              <a:ext cx="417" cy="2142"/>
              <a:chOff x="862" y="1308"/>
              <a:chExt cx="417" cy="2142"/>
            </a:xfrm>
          </p:grpSpPr>
          <p:sp>
            <p:nvSpPr>
              <p:cNvPr id="399369" name="Line 9"/>
              <p:cNvSpPr>
                <a:spLocks noChangeShapeType="1"/>
              </p:cNvSpPr>
              <p:nvPr/>
            </p:nvSpPr>
            <p:spPr bwMode="auto">
              <a:xfrm flipH="1">
                <a:off x="862" y="3448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0" name="Line 10"/>
              <p:cNvSpPr>
                <a:spLocks noChangeShapeType="1"/>
              </p:cNvSpPr>
              <p:nvPr/>
            </p:nvSpPr>
            <p:spPr bwMode="auto">
              <a:xfrm flipV="1">
                <a:off x="882" y="1308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1" name="Line 11"/>
              <p:cNvSpPr>
                <a:spLocks noChangeShapeType="1"/>
              </p:cNvSpPr>
              <p:nvPr/>
            </p:nvSpPr>
            <p:spPr bwMode="auto">
              <a:xfrm>
                <a:off x="882" y="1326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804" y="1085"/>
              <a:ext cx="782" cy="2142"/>
              <a:chOff x="4006" y="1296"/>
              <a:chExt cx="782" cy="2142"/>
            </a:xfrm>
          </p:grpSpPr>
          <p:sp>
            <p:nvSpPr>
              <p:cNvPr id="399373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4006" y="1296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4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4404" y="1296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5" name="Line 15"/>
              <p:cNvSpPr>
                <a:spLocks noChangeShapeType="1"/>
              </p:cNvSpPr>
              <p:nvPr/>
            </p:nvSpPr>
            <p:spPr bwMode="auto">
              <a:xfrm rot="10800000">
                <a:off x="4020" y="3420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6" name="Line 16"/>
              <p:cNvSpPr>
                <a:spLocks noChangeShapeType="1"/>
              </p:cNvSpPr>
              <p:nvPr/>
            </p:nvSpPr>
            <p:spPr bwMode="auto">
              <a:xfrm>
                <a:off x="4404" y="2352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035050" y="5883275"/>
            <a:ext cx="6772482" cy="830997"/>
            <a:chOff x="762000" y="5883275"/>
            <a:chExt cx="6772482" cy="830997"/>
          </a:xfrm>
        </p:grpSpPr>
        <p:sp>
          <p:nvSpPr>
            <p:cNvPr id="399378" name="Text Box 18"/>
            <p:cNvSpPr txBox="1">
              <a:spLocks noChangeArrowheads="1"/>
            </p:cNvSpPr>
            <p:nvPr/>
          </p:nvSpPr>
          <p:spPr bwMode="auto">
            <a:xfrm>
              <a:off x="762000" y="5883275"/>
              <a:ext cx="3039038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Data safety 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Data transparency</a:t>
              </a:r>
            </a:p>
          </p:txBody>
        </p:sp>
        <p:sp>
          <p:nvSpPr>
            <p:cNvPr id="399379" name="Text Box 19"/>
            <p:cNvSpPr txBox="1">
              <a:spLocks noChangeArrowheads="1"/>
            </p:cNvSpPr>
            <p:nvPr/>
          </p:nvSpPr>
          <p:spPr bwMode="auto">
            <a:xfrm>
              <a:off x="4098925" y="5883275"/>
              <a:ext cx="343555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Technology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Alignment for results</a:t>
              </a:r>
            </a:p>
          </p:txBody>
        </p:sp>
      </p:grpSp>
      <p:sp>
        <p:nvSpPr>
          <p:cNvPr id="399380" name="Rectangle 20"/>
          <p:cNvSpPr>
            <a:spLocks noChangeArrowheads="1"/>
          </p:cNvSpPr>
          <p:nvPr/>
        </p:nvSpPr>
        <p:spPr bwMode="auto">
          <a:xfrm rot="-5400000">
            <a:off x="-1930400" y="3243263"/>
            <a:ext cx="473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Good 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baseline data</a:t>
            </a:r>
          </a:p>
        </p:txBody>
      </p:sp>
      <p:sp>
        <p:nvSpPr>
          <p:cNvPr id="399381" name="Rectangle 21"/>
          <p:cNvSpPr>
            <a:spLocks noChangeArrowheads="1"/>
          </p:cNvSpPr>
          <p:nvPr/>
        </p:nvSpPr>
        <p:spPr bwMode="auto">
          <a:xfrm rot="5400000">
            <a:off x="5845175" y="3122613"/>
            <a:ext cx="5137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Measurable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instructional goals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0"/>
            <a:ext cx="9144000" cy="1147763"/>
            <a:chOff x="0" y="0"/>
            <a:chExt cx="5760" cy="723"/>
          </a:xfrm>
        </p:grpSpPr>
        <p:sp>
          <p:nvSpPr>
            <p:cNvPr id="399384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5760" cy="395"/>
            </a:xfrm>
            <a:prstGeom prst="rect">
              <a:avLst/>
            </a:prstGeom>
            <a:solidFill>
              <a:srgbClr val="5B35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385" name="Picture 25" descr="CASTLE PowerPoint Hea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7"/>
              <a:ext cx="5760" cy="616"/>
            </a:xfrm>
            <a:prstGeom prst="rect">
              <a:avLst/>
            </a:prstGeom>
            <a:solidFill>
              <a:srgbClr val="8443A0"/>
            </a:solidFill>
          </p:spPr>
        </p:pic>
      </p:grpSp>
      <p:sp>
        <p:nvSpPr>
          <p:cNvPr id="399386" name="Rectangle 26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229600" cy="1139825"/>
          </a:xfrm>
          <a:noFill/>
          <a:ln/>
        </p:spPr>
        <p:txBody>
          <a:bodyPr/>
          <a:lstStyle/>
          <a:p>
            <a:pPr algn="l"/>
            <a:r>
              <a:rPr lang="en-US" sz="3600" dirty="0"/>
              <a:t>9 essential elements of </a:t>
            </a:r>
            <a:br>
              <a:rPr lang="en-US" sz="3600" dirty="0"/>
            </a:br>
            <a:r>
              <a:rPr lang="en-US" sz="3600" dirty="0"/>
              <a:t>data-driven </a:t>
            </a:r>
            <a:r>
              <a:rPr lang="en-US" sz="3600" dirty="0" smtClean="0"/>
              <a:t>schools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d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0936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704975" y="2705100"/>
            <a:ext cx="5734050" cy="1447800"/>
            <a:chOff x="228600" y="266700"/>
            <a:chExt cx="49149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266700"/>
              <a:ext cx="1828800" cy="914400"/>
            </a:xfrm>
            <a:prstGeom prst="roundRect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DDDM</a:t>
              </a:r>
              <a:endParaRPr lang="en-US" sz="40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314700" y="266700"/>
              <a:ext cx="1828800" cy="914400"/>
            </a:xfrm>
            <a:prstGeom prst="roundRect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NCLB</a:t>
              </a:r>
              <a:endParaRPr lang="en-US" sz="4000" dirty="0"/>
            </a:p>
          </p:txBody>
        </p:sp>
        <p:sp>
          <p:nvSpPr>
            <p:cNvPr id="7" name="Not Equal 6"/>
            <p:cNvSpPr/>
            <p:nvPr/>
          </p:nvSpPr>
          <p:spPr>
            <a:xfrm>
              <a:off x="2242498" y="382706"/>
              <a:ext cx="887104" cy="682388"/>
            </a:xfrm>
            <a:prstGeom prst="mathNotEqual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704850" y="2047875"/>
            <a:ext cx="1362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rgbClr val="003399"/>
              </a:solidFill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85925" y="1554163"/>
            <a:ext cx="5705475" cy="4144962"/>
            <a:chOff x="992" y="851"/>
            <a:chExt cx="3594" cy="261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851"/>
              <a:ext cx="2864" cy="2611"/>
              <a:chOff x="1282" y="1061"/>
              <a:chExt cx="2864" cy="2611"/>
            </a:xfrm>
          </p:grpSpPr>
          <p:sp>
            <p:nvSpPr>
              <p:cNvPr id="399365" name="Text Box 5"/>
              <p:cNvSpPr txBox="1">
                <a:spLocks noChangeArrowheads="1"/>
              </p:cNvSpPr>
              <p:nvPr/>
            </p:nvSpPr>
            <p:spPr bwMode="auto">
              <a:xfrm>
                <a:off x="1644" y="1061"/>
                <a:ext cx="2193" cy="6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Frequent </a:t>
                </a: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progress</a:t>
                </a:r>
                <a:b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monitoring</a:t>
                </a:r>
                <a:endParaRPr lang="en-US" sz="2800" dirty="0">
                  <a:solidFill>
                    <a:srgbClr val="CC0000"/>
                  </a:solidFill>
                  <a:cs typeface="Arial" charset="0"/>
                </a:endParaRPr>
              </a:p>
            </p:txBody>
          </p:sp>
          <p:sp>
            <p:nvSpPr>
              <p:cNvPr id="399366" name="Text Box 6"/>
              <p:cNvSpPr txBox="1">
                <a:spLocks noChangeArrowheads="1"/>
              </p:cNvSpPr>
              <p:nvPr/>
            </p:nvSpPr>
            <p:spPr bwMode="auto">
              <a:xfrm>
                <a:off x="1282" y="1884"/>
                <a:ext cx="2864" cy="9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3200" dirty="0">
                    <a:solidFill>
                      <a:srgbClr val="CC0000"/>
                    </a:solidFill>
                    <a:cs typeface="Arial" charset="0"/>
                  </a:rPr>
                  <a:t>	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Professional learning</a:t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communities </a:t>
                </a:r>
                <a:r>
                  <a:rPr lang="en-US" sz="2800" u="sng" dirty="0">
                    <a:solidFill>
                      <a:srgbClr val="CC0000"/>
                    </a:solidFill>
                    <a:cs typeface="Arial" charset="0"/>
                  </a:rPr>
                  <a:t>rooted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/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in student information</a:t>
                </a:r>
              </a:p>
            </p:txBody>
          </p:sp>
          <p:sp>
            <p:nvSpPr>
              <p:cNvPr id="399367" name="Text Box 7"/>
              <p:cNvSpPr txBox="1">
                <a:spLocks noChangeArrowheads="1"/>
              </p:cNvSpPr>
              <p:nvPr/>
            </p:nvSpPr>
            <p:spPr bwMode="auto">
              <a:xfrm>
                <a:off x="1689" y="3076"/>
                <a:ext cx="2100" cy="5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Making instructional</a:t>
                </a:r>
                <a:br>
                  <a:rPr lang="en-US" sz="280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changes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92" y="1085"/>
              <a:ext cx="417" cy="2142"/>
              <a:chOff x="862" y="1308"/>
              <a:chExt cx="417" cy="2142"/>
            </a:xfrm>
          </p:grpSpPr>
          <p:sp>
            <p:nvSpPr>
              <p:cNvPr id="399369" name="Line 9"/>
              <p:cNvSpPr>
                <a:spLocks noChangeShapeType="1"/>
              </p:cNvSpPr>
              <p:nvPr/>
            </p:nvSpPr>
            <p:spPr bwMode="auto">
              <a:xfrm flipH="1">
                <a:off x="862" y="3448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0" name="Line 10"/>
              <p:cNvSpPr>
                <a:spLocks noChangeShapeType="1"/>
              </p:cNvSpPr>
              <p:nvPr/>
            </p:nvSpPr>
            <p:spPr bwMode="auto">
              <a:xfrm flipV="1">
                <a:off x="882" y="1308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1" name="Line 11"/>
              <p:cNvSpPr>
                <a:spLocks noChangeShapeType="1"/>
              </p:cNvSpPr>
              <p:nvPr/>
            </p:nvSpPr>
            <p:spPr bwMode="auto">
              <a:xfrm>
                <a:off x="882" y="1326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804" y="1085"/>
              <a:ext cx="782" cy="2142"/>
              <a:chOff x="4006" y="1296"/>
              <a:chExt cx="782" cy="2142"/>
            </a:xfrm>
          </p:grpSpPr>
          <p:sp>
            <p:nvSpPr>
              <p:cNvPr id="399373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4006" y="1296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4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4404" y="1296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5" name="Line 15"/>
              <p:cNvSpPr>
                <a:spLocks noChangeShapeType="1"/>
              </p:cNvSpPr>
              <p:nvPr/>
            </p:nvSpPr>
            <p:spPr bwMode="auto">
              <a:xfrm rot="10800000">
                <a:off x="4020" y="3420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6" name="Line 16"/>
              <p:cNvSpPr>
                <a:spLocks noChangeShapeType="1"/>
              </p:cNvSpPr>
              <p:nvPr/>
            </p:nvSpPr>
            <p:spPr bwMode="auto">
              <a:xfrm>
                <a:off x="4404" y="2352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1035050" y="5883275"/>
            <a:ext cx="6772482" cy="830997"/>
            <a:chOff x="762000" y="5883275"/>
            <a:chExt cx="6772482" cy="830997"/>
          </a:xfrm>
        </p:grpSpPr>
        <p:sp>
          <p:nvSpPr>
            <p:cNvPr id="399378" name="Text Box 18"/>
            <p:cNvSpPr txBox="1">
              <a:spLocks noChangeArrowheads="1"/>
            </p:cNvSpPr>
            <p:nvPr/>
          </p:nvSpPr>
          <p:spPr bwMode="auto">
            <a:xfrm>
              <a:off x="762000" y="5883275"/>
              <a:ext cx="3039038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Data safety 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Data transparency</a:t>
              </a:r>
            </a:p>
          </p:txBody>
        </p:sp>
        <p:sp>
          <p:nvSpPr>
            <p:cNvPr id="399379" name="Text Box 19"/>
            <p:cNvSpPr txBox="1">
              <a:spLocks noChangeArrowheads="1"/>
            </p:cNvSpPr>
            <p:nvPr/>
          </p:nvSpPr>
          <p:spPr bwMode="auto">
            <a:xfrm>
              <a:off x="4098925" y="5883275"/>
              <a:ext cx="343555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Technology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Alignment for results</a:t>
              </a:r>
            </a:p>
          </p:txBody>
        </p:sp>
      </p:grpSp>
      <p:sp>
        <p:nvSpPr>
          <p:cNvPr id="399380" name="Rectangle 20"/>
          <p:cNvSpPr>
            <a:spLocks noChangeArrowheads="1"/>
          </p:cNvSpPr>
          <p:nvPr/>
        </p:nvSpPr>
        <p:spPr bwMode="auto">
          <a:xfrm rot="-5400000">
            <a:off x="-1930400" y="3243263"/>
            <a:ext cx="473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Good 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baseline data</a:t>
            </a:r>
          </a:p>
        </p:txBody>
      </p:sp>
      <p:sp>
        <p:nvSpPr>
          <p:cNvPr id="399381" name="Rectangle 21"/>
          <p:cNvSpPr>
            <a:spLocks noChangeArrowheads="1"/>
          </p:cNvSpPr>
          <p:nvPr/>
        </p:nvSpPr>
        <p:spPr bwMode="auto">
          <a:xfrm rot="5400000">
            <a:off x="5845175" y="3122613"/>
            <a:ext cx="5137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Measurable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instructional goals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0"/>
            <a:ext cx="9144000" cy="1147763"/>
            <a:chOff x="0" y="0"/>
            <a:chExt cx="5760" cy="723"/>
          </a:xfrm>
        </p:grpSpPr>
        <p:sp>
          <p:nvSpPr>
            <p:cNvPr id="399384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5760" cy="395"/>
            </a:xfrm>
            <a:prstGeom prst="rect">
              <a:avLst/>
            </a:prstGeom>
            <a:solidFill>
              <a:srgbClr val="5B35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385" name="Picture 25" descr="CASTLE PowerPoint Hea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7"/>
              <a:ext cx="5760" cy="616"/>
            </a:xfrm>
            <a:prstGeom prst="rect">
              <a:avLst/>
            </a:prstGeom>
            <a:solidFill>
              <a:srgbClr val="8443A0"/>
            </a:solidFill>
          </p:spPr>
        </p:pic>
      </p:grpSp>
      <p:sp>
        <p:nvSpPr>
          <p:cNvPr id="399386" name="Rectangle 26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229600" cy="1139825"/>
          </a:xfrm>
          <a:noFill/>
          <a:ln/>
        </p:spPr>
        <p:txBody>
          <a:bodyPr/>
          <a:lstStyle/>
          <a:p>
            <a:pPr algn="l"/>
            <a:r>
              <a:rPr lang="en-US" sz="3600" dirty="0"/>
              <a:t>9 essential elements of </a:t>
            </a:r>
            <a:br>
              <a:rPr lang="en-US" sz="3600" dirty="0"/>
            </a:br>
            <a:r>
              <a:rPr lang="en-US" sz="3600" dirty="0"/>
              <a:t>data-driven </a:t>
            </a:r>
            <a:r>
              <a:rPr lang="en-US" sz="3600" dirty="0" smtClean="0"/>
              <a:t>schools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</a:t>
            </a:r>
            <a:r>
              <a:rPr lang="en-US" dirty="0" smtClean="0">
                <a:solidFill>
                  <a:schemeClr val="tx1"/>
                </a:solidFill>
              </a:rPr>
              <a:t>no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LAST YEAR?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you know when students are learning?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eamine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YEAR…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measures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 bwMode="auto">
          <a:xfrm rot="5400000">
            <a:off x="-1556824" y="3236212"/>
            <a:ext cx="5105400" cy="1588"/>
          </a:xfrm>
          <a:prstGeom prst="straightConnector1">
            <a:avLst/>
          </a:prstGeom>
          <a:noFill/>
          <a:ln w="63500" cap="flat" cmpd="sng" algn="ctr">
            <a:solidFill>
              <a:schemeClr val="bg2"/>
            </a:solidFill>
            <a:prstDash val="solid"/>
            <a:round/>
            <a:headEnd type="triangle" w="lg" len="lg"/>
            <a:tailEnd type="non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964904" y="5788117"/>
            <a:ext cx="7315200" cy="1588"/>
          </a:xfrm>
          <a:prstGeom prst="straightConnector1">
            <a:avLst/>
          </a:prstGeom>
          <a:noFill/>
          <a:ln w="63500" cap="flat" cmpd="sng" algn="ctr">
            <a:solidFill>
              <a:schemeClr val="bg2"/>
            </a:solidFill>
            <a:prstDash val="solid"/>
            <a:round/>
            <a:headEnd type="triangle" w="lg" len="lg"/>
            <a:tailEnd type="non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121472" y="5970657"/>
            <a:ext cx="1669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High school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2272" y="5945257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Elementary school</a:t>
            </a:r>
            <a:endParaRPr lang="en-US" sz="2000" dirty="0"/>
          </a:p>
        </p:txBody>
      </p:sp>
      <p:sp>
        <p:nvSpPr>
          <p:cNvPr id="21" name="Arc 20"/>
          <p:cNvSpPr/>
          <p:nvPr/>
        </p:nvSpPr>
        <p:spPr bwMode="auto">
          <a:xfrm>
            <a:off x="1346200" y="1549400"/>
            <a:ext cx="6426200" cy="3200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1384300" y="1549400"/>
            <a:ext cx="2438400" cy="20320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810000" y="1752600"/>
            <a:ext cx="3810000" cy="298450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704850" y="2047875"/>
            <a:ext cx="1362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rgbClr val="003399"/>
              </a:solidFill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85925" y="1554163"/>
            <a:ext cx="5705475" cy="4144962"/>
            <a:chOff x="992" y="851"/>
            <a:chExt cx="3594" cy="261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851"/>
              <a:ext cx="2864" cy="2611"/>
              <a:chOff x="1282" y="1061"/>
              <a:chExt cx="2864" cy="2611"/>
            </a:xfrm>
          </p:grpSpPr>
          <p:sp>
            <p:nvSpPr>
              <p:cNvPr id="399365" name="Text Box 5"/>
              <p:cNvSpPr txBox="1">
                <a:spLocks noChangeArrowheads="1"/>
              </p:cNvSpPr>
              <p:nvPr/>
            </p:nvSpPr>
            <p:spPr bwMode="auto">
              <a:xfrm>
                <a:off x="1644" y="1061"/>
                <a:ext cx="2193" cy="6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Frequent </a:t>
                </a: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progress</a:t>
                </a:r>
                <a:b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monitoring</a:t>
                </a:r>
                <a:endParaRPr lang="en-US" sz="2800" dirty="0">
                  <a:solidFill>
                    <a:srgbClr val="CC0000"/>
                  </a:solidFill>
                  <a:cs typeface="Arial" charset="0"/>
                </a:endParaRPr>
              </a:p>
            </p:txBody>
          </p:sp>
          <p:sp>
            <p:nvSpPr>
              <p:cNvPr id="399366" name="Text Box 6"/>
              <p:cNvSpPr txBox="1">
                <a:spLocks noChangeArrowheads="1"/>
              </p:cNvSpPr>
              <p:nvPr/>
            </p:nvSpPr>
            <p:spPr bwMode="auto">
              <a:xfrm>
                <a:off x="1282" y="1884"/>
                <a:ext cx="2864" cy="9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3200" dirty="0">
                    <a:solidFill>
                      <a:srgbClr val="CC0000"/>
                    </a:solidFill>
                    <a:cs typeface="Arial" charset="0"/>
                  </a:rPr>
                  <a:t>	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Professional learning</a:t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communities </a:t>
                </a:r>
                <a:r>
                  <a:rPr lang="en-US" sz="2800" u="sng" dirty="0">
                    <a:solidFill>
                      <a:srgbClr val="CC0000"/>
                    </a:solidFill>
                    <a:cs typeface="Arial" charset="0"/>
                  </a:rPr>
                  <a:t>rooted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/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in student information</a:t>
                </a:r>
              </a:p>
            </p:txBody>
          </p:sp>
          <p:sp>
            <p:nvSpPr>
              <p:cNvPr id="399367" name="Text Box 7"/>
              <p:cNvSpPr txBox="1">
                <a:spLocks noChangeArrowheads="1"/>
              </p:cNvSpPr>
              <p:nvPr/>
            </p:nvSpPr>
            <p:spPr bwMode="auto">
              <a:xfrm>
                <a:off x="1689" y="3076"/>
                <a:ext cx="2100" cy="5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Making instructional</a:t>
                </a:r>
                <a:br>
                  <a:rPr lang="en-US" sz="280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changes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92" y="1085"/>
              <a:ext cx="417" cy="2142"/>
              <a:chOff x="862" y="1308"/>
              <a:chExt cx="417" cy="2142"/>
            </a:xfrm>
          </p:grpSpPr>
          <p:sp>
            <p:nvSpPr>
              <p:cNvPr id="399369" name="Line 9"/>
              <p:cNvSpPr>
                <a:spLocks noChangeShapeType="1"/>
              </p:cNvSpPr>
              <p:nvPr/>
            </p:nvSpPr>
            <p:spPr bwMode="auto">
              <a:xfrm flipH="1">
                <a:off x="862" y="3448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0" name="Line 10"/>
              <p:cNvSpPr>
                <a:spLocks noChangeShapeType="1"/>
              </p:cNvSpPr>
              <p:nvPr/>
            </p:nvSpPr>
            <p:spPr bwMode="auto">
              <a:xfrm flipV="1">
                <a:off x="882" y="1308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1" name="Line 11"/>
              <p:cNvSpPr>
                <a:spLocks noChangeShapeType="1"/>
              </p:cNvSpPr>
              <p:nvPr/>
            </p:nvSpPr>
            <p:spPr bwMode="auto">
              <a:xfrm>
                <a:off x="882" y="1326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804" y="1085"/>
              <a:ext cx="782" cy="2142"/>
              <a:chOff x="4006" y="1296"/>
              <a:chExt cx="782" cy="2142"/>
            </a:xfrm>
          </p:grpSpPr>
          <p:sp>
            <p:nvSpPr>
              <p:cNvPr id="399373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4006" y="1296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4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4404" y="1296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5" name="Line 15"/>
              <p:cNvSpPr>
                <a:spLocks noChangeShapeType="1"/>
              </p:cNvSpPr>
              <p:nvPr/>
            </p:nvSpPr>
            <p:spPr bwMode="auto">
              <a:xfrm rot="10800000">
                <a:off x="4020" y="3420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6" name="Line 16"/>
              <p:cNvSpPr>
                <a:spLocks noChangeShapeType="1"/>
              </p:cNvSpPr>
              <p:nvPr/>
            </p:nvSpPr>
            <p:spPr bwMode="auto">
              <a:xfrm>
                <a:off x="4404" y="2352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1035050" y="5883275"/>
            <a:ext cx="6772482" cy="830997"/>
            <a:chOff x="762000" y="5883275"/>
            <a:chExt cx="6772482" cy="830997"/>
          </a:xfrm>
        </p:grpSpPr>
        <p:sp>
          <p:nvSpPr>
            <p:cNvPr id="399378" name="Text Box 18"/>
            <p:cNvSpPr txBox="1">
              <a:spLocks noChangeArrowheads="1"/>
            </p:cNvSpPr>
            <p:nvPr/>
          </p:nvSpPr>
          <p:spPr bwMode="auto">
            <a:xfrm>
              <a:off x="762000" y="5883275"/>
              <a:ext cx="3039038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Data safety 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Data transparency</a:t>
              </a:r>
            </a:p>
          </p:txBody>
        </p:sp>
        <p:sp>
          <p:nvSpPr>
            <p:cNvPr id="399379" name="Text Box 19"/>
            <p:cNvSpPr txBox="1">
              <a:spLocks noChangeArrowheads="1"/>
            </p:cNvSpPr>
            <p:nvPr/>
          </p:nvSpPr>
          <p:spPr bwMode="auto">
            <a:xfrm>
              <a:off x="4098925" y="5883275"/>
              <a:ext cx="343555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Technology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Alignment for results</a:t>
              </a:r>
            </a:p>
          </p:txBody>
        </p:sp>
      </p:grpSp>
      <p:sp>
        <p:nvSpPr>
          <p:cNvPr id="399380" name="Rectangle 20"/>
          <p:cNvSpPr>
            <a:spLocks noChangeArrowheads="1"/>
          </p:cNvSpPr>
          <p:nvPr/>
        </p:nvSpPr>
        <p:spPr bwMode="auto">
          <a:xfrm rot="-5400000">
            <a:off x="-1930400" y="3243263"/>
            <a:ext cx="473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Good 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baseline data</a:t>
            </a:r>
          </a:p>
        </p:txBody>
      </p:sp>
      <p:sp>
        <p:nvSpPr>
          <p:cNvPr id="399381" name="Rectangle 21"/>
          <p:cNvSpPr>
            <a:spLocks noChangeArrowheads="1"/>
          </p:cNvSpPr>
          <p:nvPr/>
        </p:nvSpPr>
        <p:spPr bwMode="auto">
          <a:xfrm rot="5400000">
            <a:off x="5845175" y="3122613"/>
            <a:ext cx="5137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Measurable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instructional goals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0"/>
            <a:ext cx="9144000" cy="1147763"/>
            <a:chOff x="0" y="0"/>
            <a:chExt cx="5760" cy="723"/>
          </a:xfrm>
        </p:grpSpPr>
        <p:sp>
          <p:nvSpPr>
            <p:cNvPr id="399384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5760" cy="395"/>
            </a:xfrm>
            <a:prstGeom prst="rect">
              <a:avLst/>
            </a:prstGeom>
            <a:solidFill>
              <a:srgbClr val="5B35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385" name="Picture 25" descr="CASTLE PowerPoint Hea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7"/>
              <a:ext cx="5760" cy="616"/>
            </a:xfrm>
            <a:prstGeom prst="rect">
              <a:avLst/>
            </a:prstGeom>
            <a:solidFill>
              <a:srgbClr val="8443A0"/>
            </a:solidFill>
          </p:spPr>
        </p:pic>
      </p:grpSp>
      <p:sp>
        <p:nvSpPr>
          <p:cNvPr id="399386" name="Rectangle 26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229600" cy="1139825"/>
          </a:xfrm>
          <a:noFill/>
          <a:ln/>
        </p:spPr>
        <p:txBody>
          <a:bodyPr/>
          <a:lstStyle/>
          <a:p>
            <a:pPr algn="l"/>
            <a:r>
              <a:rPr lang="en-US" sz="3600" dirty="0"/>
              <a:t>9 essential elements of </a:t>
            </a:r>
            <a:br>
              <a:rPr lang="en-US" sz="3600" dirty="0"/>
            </a:br>
            <a:r>
              <a:rPr lang="en-US" sz="3600" dirty="0"/>
              <a:t>data-driven </a:t>
            </a:r>
            <a:r>
              <a:rPr lang="en-US" sz="3600" dirty="0" smtClean="0"/>
              <a:t>schools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</a:t>
            </a:r>
            <a:r>
              <a:rPr lang="en-US" dirty="0" smtClean="0">
                <a:solidFill>
                  <a:schemeClr val="tx1"/>
                </a:solidFill>
              </a:rPr>
              <a:t>no GOALS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ssedfing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checking in during</a:t>
            </a:r>
            <a:br>
              <a:rPr lang="en-US" dirty="0" smtClean="0"/>
            </a:br>
            <a:r>
              <a:rPr lang="en-US" dirty="0" smtClean="0"/>
              <a:t>the school year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Focus, focus, focus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Endurance, leverage, </a:t>
            </a:r>
            <a:br>
              <a:rPr lang="en-US" dirty="0" smtClean="0"/>
            </a:br>
            <a:r>
              <a:rPr lang="en-US" dirty="0" smtClean="0"/>
              <a:t>and readiness?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/>
              <a:t>Endurance. </a:t>
            </a:r>
            <a:r>
              <a:rPr lang="en-US" dirty="0" smtClean="0"/>
              <a:t>Will </a:t>
            </a:r>
            <a:r>
              <a:rPr lang="en-US" dirty="0" smtClean="0"/>
              <a:t>this standard or indicator provide students with knowledge and skills that will be of value beyond a single test date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Leverage</a:t>
            </a:r>
            <a:r>
              <a:rPr lang="en-US" dirty="0" smtClean="0"/>
              <a:t>. Will </a:t>
            </a:r>
            <a:r>
              <a:rPr lang="en-US" dirty="0" smtClean="0"/>
              <a:t>this provide knowledge and skills that will be of value in multiple disciplines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Readiness for the next level of </a:t>
            </a:r>
            <a:r>
              <a:rPr lang="en-US" b="1" dirty="0" smtClean="0"/>
              <a:t>learning</a:t>
            </a:r>
            <a:r>
              <a:rPr lang="en-US" dirty="0" smtClean="0"/>
              <a:t>. Will </a:t>
            </a:r>
            <a:r>
              <a:rPr lang="en-US" dirty="0" smtClean="0"/>
              <a:t>this provide students with essential knowledge and skills that are necessary for success in the next grade level of instruction?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nctm</a:t>
            </a:r>
            <a:r>
              <a:rPr lang="en-US" dirty="0" smtClean="0"/>
              <a:t> focal points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406900"/>
            <a:ext cx="9143999" cy="1362075"/>
          </a:xfrm>
        </p:spPr>
        <p:txBody>
          <a:bodyPr/>
          <a:lstStyle/>
          <a:p>
            <a:r>
              <a:rPr lang="en-US" dirty="0" smtClean="0"/>
              <a:t>it’s special to be </a:t>
            </a:r>
            <a:r>
              <a:rPr lang="en-US" dirty="0" smtClean="0">
                <a:solidFill>
                  <a:schemeClr val="tx1"/>
                </a:solidFill>
              </a:rPr>
              <a:t>common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704850" y="2047875"/>
            <a:ext cx="1362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rgbClr val="003399"/>
              </a:solidFill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85925" y="1554163"/>
            <a:ext cx="5705475" cy="4144962"/>
            <a:chOff x="992" y="851"/>
            <a:chExt cx="3594" cy="261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851"/>
              <a:ext cx="2864" cy="2611"/>
              <a:chOff x="1282" y="1061"/>
              <a:chExt cx="2864" cy="2611"/>
            </a:xfrm>
          </p:grpSpPr>
          <p:sp>
            <p:nvSpPr>
              <p:cNvPr id="399365" name="Text Box 5"/>
              <p:cNvSpPr txBox="1">
                <a:spLocks noChangeArrowheads="1"/>
              </p:cNvSpPr>
              <p:nvPr/>
            </p:nvSpPr>
            <p:spPr bwMode="auto">
              <a:xfrm>
                <a:off x="1644" y="1061"/>
                <a:ext cx="2193" cy="6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Frequent </a:t>
                </a: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progress</a:t>
                </a:r>
                <a:b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monitoring</a:t>
                </a:r>
                <a:endParaRPr lang="en-US" sz="2800" dirty="0">
                  <a:solidFill>
                    <a:srgbClr val="CC0000"/>
                  </a:solidFill>
                  <a:cs typeface="Arial" charset="0"/>
                </a:endParaRPr>
              </a:p>
            </p:txBody>
          </p:sp>
          <p:sp>
            <p:nvSpPr>
              <p:cNvPr id="399366" name="Text Box 6"/>
              <p:cNvSpPr txBox="1">
                <a:spLocks noChangeArrowheads="1"/>
              </p:cNvSpPr>
              <p:nvPr/>
            </p:nvSpPr>
            <p:spPr bwMode="auto">
              <a:xfrm>
                <a:off x="1282" y="1884"/>
                <a:ext cx="2864" cy="9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3200" dirty="0">
                    <a:solidFill>
                      <a:srgbClr val="CC0000"/>
                    </a:solidFill>
                    <a:cs typeface="Arial" charset="0"/>
                  </a:rPr>
                  <a:t>	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Professional learning</a:t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communities </a:t>
                </a:r>
                <a:r>
                  <a:rPr lang="en-US" sz="2800" u="sng" dirty="0">
                    <a:solidFill>
                      <a:srgbClr val="CC0000"/>
                    </a:solidFill>
                    <a:cs typeface="Arial" charset="0"/>
                  </a:rPr>
                  <a:t>rooted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/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in student information</a:t>
                </a:r>
              </a:p>
            </p:txBody>
          </p:sp>
          <p:sp>
            <p:nvSpPr>
              <p:cNvPr id="399367" name="Text Box 7"/>
              <p:cNvSpPr txBox="1">
                <a:spLocks noChangeArrowheads="1"/>
              </p:cNvSpPr>
              <p:nvPr/>
            </p:nvSpPr>
            <p:spPr bwMode="auto">
              <a:xfrm>
                <a:off x="1689" y="3076"/>
                <a:ext cx="2100" cy="5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Making instructional</a:t>
                </a:r>
                <a:br>
                  <a:rPr lang="en-US" sz="280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changes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92" y="1085"/>
              <a:ext cx="417" cy="2142"/>
              <a:chOff x="862" y="1308"/>
              <a:chExt cx="417" cy="2142"/>
            </a:xfrm>
          </p:grpSpPr>
          <p:sp>
            <p:nvSpPr>
              <p:cNvPr id="399369" name="Line 9"/>
              <p:cNvSpPr>
                <a:spLocks noChangeShapeType="1"/>
              </p:cNvSpPr>
              <p:nvPr/>
            </p:nvSpPr>
            <p:spPr bwMode="auto">
              <a:xfrm flipH="1">
                <a:off x="862" y="3448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0" name="Line 10"/>
              <p:cNvSpPr>
                <a:spLocks noChangeShapeType="1"/>
              </p:cNvSpPr>
              <p:nvPr/>
            </p:nvSpPr>
            <p:spPr bwMode="auto">
              <a:xfrm flipV="1">
                <a:off x="882" y="1308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1" name="Line 11"/>
              <p:cNvSpPr>
                <a:spLocks noChangeShapeType="1"/>
              </p:cNvSpPr>
              <p:nvPr/>
            </p:nvSpPr>
            <p:spPr bwMode="auto">
              <a:xfrm>
                <a:off x="882" y="1326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804" y="1085"/>
              <a:ext cx="782" cy="2142"/>
              <a:chOff x="4006" y="1296"/>
              <a:chExt cx="782" cy="2142"/>
            </a:xfrm>
          </p:grpSpPr>
          <p:sp>
            <p:nvSpPr>
              <p:cNvPr id="399373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4006" y="1296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4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4404" y="1296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5" name="Line 15"/>
              <p:cNvSpPr>
                <a:spLocks noChangeShapeType="1"/>
              </p:cNvSpPr>
              <p:nvPr/>
            </p:nvSpPr>
            <p:spPr bwMode="auto">
              <a:xfrm rot="10800000">
                <a:off x="4020" y="3420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6" name="Line 16"/>
              <p:cNvSpPr>
                <a:spLocks noChangeShapeType="1"/>
              </p:cNvSpPr>
              <p:nvPr/>
            </p:nvSpPr>
            <p:spPr bwMode="auto">
              <a:xfrm>
                <a:off x="4404" y="2352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1035050" y="5883275"/>
            <a:ext cx="6772482" cy="830997"/>
            <a:chOff x="762000" y="5883275"/>
            <a:chExt cx="6772482" cy="830997"/>
          </a:xfrm>
        </p:grpSpPr>
        <p:sp>
          <p:nvSpPr>
            <p:cNvPr id="399378" name="Text Box 18"/>
            <p:cNvSpPr txBox="1">
              <a:spLocks noChangeArrowheads="1"/>
            </p:cNvSpPr>
            <p:nvPr/>
          </p:nvSpPr>
          <p:spPr bwMode="auto">
            <a:xfrm>
              <a:off x="762000" y="5883275"/>
              <a:ext cx="3039038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Data safety 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Data transparency</a:t>
              </a:r>
            </a:p>
          </p:txBody>
        </p:sp>
        <p:sp>
          <p:nvSpPr>
            <p:cNvPr id="399379" name="Text Box 19"/>
            <p:cNvSpPr txBox="1">
              <a:spLocks noChangeArrowheads="1"/>
            </p:cNvSpPr>
            <p:nvPr/>
          </p:nvSpPr>
          <p:spPr bwMode="auto">
            <a:xfrm>
              <a:off x="4098925" y="5883275"/>
              <a:ext cx="343555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Technology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Alignment for results</a:t>
              </a:r>
            </a:p>
          </p:txBody>
        </p:sp>
      </p:grpSp>
      <p:sp>
        <p:nvSpPr>
          <p:cNvPr id="399380" name="Rectangle 20"/>
          <p:cNvSpPr>
            <a:spLocks noChangeArrowheads="1"/>
          </p:cNvSpPr>
          <p:nvPr/>
        </p:nvSpPr>
        <p:spPr bwMode="auto">
          <a:xfrm rot="-5400000">
            <a:off x="-1930400" y="3243263"/>
            <a:ext cx="473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Good 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baseline data</a:t>
            </a:r>
          </a:p>
        </p:txBody>
      </p:sp>
      <p:sp>
        <p:nvSpPr>
          <p:cNvPr id="399381" name="Rectangle 21"/>
          <p:cNvSpPr>
            <a:spLocks noChangeArrowheads="1"/>
          </p:cNvSpPr>
          <p:nvPr/>
        </p:nvSpPr>
        <p:spPr bwMode="auto">
          <a:xfrm rot="5400000">
            <a:off x="5845175" y="3122613"/>
            <a:ext cx="5137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Measurable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instructional goals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0"/>
            <a:ext cx="9144000" cy="1147763"/>
            <a:chOff x="0" y="0"/>
            <a:chExt cx="5760" cy="723"/>
          </a:xfrm>
        </p:grpSpPr>
        <p:sp>
          <p:nvSpPr>
            <p:cNvPr id="399384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5760" cy="395"/>
            </a:xfrm>
            <a:prstGeom prst="rect">
              <a:avLst/>
            </a:prstGeom>
            <a:solidFill>
              <a:srgbClr val="5B35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385" name="Picture 25" descr="CASTLE PowerPoint Hea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7"/>
              <a:ext cx="5760" cy="616"/>
            </a:xfrm>
            <a:prstGeom prst="rect">
              <a:avLst/>
            </a:prstGeom>
            <a:solidFill>
              <a:srgbClr val="8443A0"/>
            </a:solidFill>
          </p:spPr>
        </p:pic>
      </p:grpSp>
      <p:sp>
        <p:nvSpPr>
          <p:cNvPr id="399386" name="Rectangle 26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229600" cy="1139825"/>
          </a:xfrm>
          <a:noFill/>
          <a:ln/>
        </p:spPr>
        <p:txBody>
          <a:bodyPr/>
          <a:lstStyle/>
          <a:p>
            <a:pPr algn="l"/>
            <a:r>
              <a:rPr lang="en-US" sz="3600" dirty="0"/>
              <a:t>9 essential elements of </a:t>
            </a:r>
            <a:br>
              <a:rPr lang="en-US" sz="3600" dirty="0"/>
            </a:br>
            <a:r>
              <a:rPr lang="en-US" sz="3600" dirty="0"/>
              <a:t>data-driven </a:t>
            </a:r>
            <a:r>
              <a:rPr lang="en-US" sz="3600" dirty="0" smtClean="0"/>
              <a:t>schools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3: </a:t>
            </a:r>
            <a:r>
              <a:rPr lang="en-US" dirty="0" smtClean="0">
                <a:solidFill>
                  <a:schemeClr val="tx1"/>
                </a:solidFill>
              </a:rPr>
              <a:t>ISOLATION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ol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73126"/>
            <a:ext cx="9126981" cy="351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ar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821" y="0"/>
            <a:ext cx="64763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variability of student</a:t>
            </a:r>
            <a:br>
              <a:rPr lang="en-US" dirty="0" smtClean="0"/>
            </a:br>
            <a:r>
              <a:rPr lang="en-US" dirty="0" smtClean="0"/>
              <a:t>learning experiences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role-alike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rooted in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protocol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respectful of teachers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ret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704850" y="2047875"/>
            <a:ext cx="1362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rgbClr val="003399"/>
              </a:solidFill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85925" y="1554163"/>
            <a:ext cx="5705475" cy="4144962"/>
            <a:chOff x="992" y="851"/>
            <a:chExt cx="3594" cy="261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851"/>
              <a:ext cx="2864" cy="2611"/>
              <a:chOff x="1282" y="1061"/>
              <a:chExt cx="2864" cy="2611"/>
            </a:xfrm>
          </p:grpSpPr>
          <p:sp>
            <p:nvSpPr>
              <p:cNvPr id="399365" name="Text Box 5"/>
              <p:cNvSpPr txBox="1">
                <a:spLocks noChangeArrowheads="1"/>
              </p:cNvSpPr>
              <p:nvPr/>
            </p:nvSpPr>
            <p:spPr bwMode="auto">
              <a:xfrm>
                <a:off x="1644" y="1061"/>
                <a:ext cx="2193" cy="6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Frequent </a:t>
                </a: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progress</a:t>
                </a:r>
                <a:b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monitoring</a:t>
                </a:r>
                <a:endParaRPr lang="en-US" sz="2800" dirty="0">
                  <a:solidFill>
                    <a:srgbClr val="CC0000"/>
                  </a:solidFill>
                  <a:cs typeface="Arial" charset="0"/>
                </a:endParaRPr>
              </a:p>
            </p:txBody>
          </p:sp>
          <p:sp>
            <p:nvSpPr>
              <p:cNvPr id="399366" name="Text Box 6"/>
              <p:cNvSpPr txBox="1">
                <a:spLocks noChangeArrowheads="1"/>
              </p:cNvSpPr>
              <p:nvPr/>
            </p:nvSpPr>
            <p:spPr bwMode="auto">
              <a:xfrm>
                <a:off x="1282" y="1884"/>
                <a:ext cx="2864" cy="9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3200" dirty="0">
                    <a:solidFill>
                      <a:srgbClr val="CC0000"/>
                    </a:solidFill>
                    <a:cs typeface="Arial" charset="0"/>
                  </a:rPr>
                  <a:t>	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Professional learning</a:t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communities </a:t>
                </a:r>
                <a:r>
                  <a:rPr lang="en-US" sz="2800" u="sng" dirty="0">
                    <a:solidFill>
                      <a:srgbClr val="CC0000"/>
                    </a:solidFill>
                    <a:cs typeface="Arial" charset="0"/>
                  </a:rPr>
                  <a:t>rooted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/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in student information</a:t>
                </a:r>
              </a:p>
            </p:txBody>
          </p:sp>
          <p:sp>
            <p:nvSpPr>
              <p:cNvPr id="399367" name="Text Box 7"/>
              <p:cNvSpPr txBox="1">
                <a:spLocks noChangeArrowheads="1"/>
              </p:cNvSpPr>
              <p:nvPr/>
            </p:nvSpPr>
            <p:spPr bwMode="auto">
              <a:xfrm>
                <a:off x="1689" y="3076"/>
                <a:ext cx="2100" cy="5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Making instructional</a:t>
                </a:r>
                <a:br>
                  <a:rPr lang="en-US" sz="280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changes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92" y="1085"/>
              <a:ext cx="417" cy="2142"/>
              <a:chOff x="862" y="1308"/>
              <a:chExt cx="417" cy="2142"/>
            </a:xfrm>
          </p:grpSpPr>
          <p:sp>
            <p:nvSpPr>
              <p:cNvPr id="399369" name="Line 9"/>
              <p:cNvSpPr>
                <a:spLocks noChangeShapeType="1"/>
              </p:cNvSpPr>
              <p:nvPr/>
            </p:nvSpPr>
            <p:spPr bwMode="auto">
              <a:xfrm flipH="1">
                <a:off x="862" y="3448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0" name="Line 10"/>
              <p:cNvSpPr>
                <a:spLocks noChangeShapeType="1"/>
              </p:cNvSpPr>
              <p:nvPr/>
            </p:nvSpPr>
            <p:spPr bwMode="auto">
              <a:xfrm flipV="1">
                <a:off x="882" y="1308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1" name="Line 11"/>
              <p:cNvSpPr>
                <a:spLocks noChangeShapeType="1"/>
              </p:cNvSpPr>
              <p:nvPr/>
            </p:nvSpPr>
            <p:spPr bwMode="auto">
              <a:xfrm>
                <a:off x="882" y="1326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804" y="1085"/>
              <a:ext cx="782" cy="2142"/>
              <a:chOff x="4006" y="1296"/>
              <a:chExt cx="782" cy="2142"/>
            </a:xfrm>
          </p:grpSpPr>
          <p:sp>
            <p:nvSpPr>
              <p:cNvPr id="399373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4006" y="1296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4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4404" y="1296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5" name="Line 15"/>
              <p:cNvSpPr>
                <a:spLocks noChangeShapeType="1"/>
              </p:cNvSpPr>
              <p:nvPr/>
            </p:nvSpPr>
            <p:spPr bwMode="auto">
              <a:xfrm rot="10800000">
                <a:off x="4020" y="3420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6" name="Line 16"/>
              <p:cNvSpPr>
                <a:spLocks noChangeShapeType="1"/>
              </p:cNvSpPr>
              <p:nvPr/>
            </p:nvSpPr>
            <p:spPr bwMode="auto">
              <a:xfrm>
                <a:off x="4404" y="2352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1035050" y="5883275"/>
            <a:ext cx="6772482" cy="830997"/>
            <a:chOff x="762000" y="5883275"/>
            <a:chExt cx="6772482" cy="830997"/>
          </a:xfrm>
        </p:grpSpPr>
        <p:sp>
          <p:nvSpPr>
            <p:cNvPr id="399378" name="Text Box 18"/>
            <p:cNvSpPr txBox="1">
              <a:spLocks noChangeArrowheads="1"/>
            </p:cNvSpPr>
            <p:nvPr/>
          </p:nvSpPr>
          <p:spPr bwMode="auto">
            <a:xfrm>
              <a:off x="762000" y="5883275"/>
              <a:ext cx="3039038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Data safety 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Data transparency</a:t>
              </a:r>
            </a:p>
          </p:txBody>
        </p:sp>
        <p:sp>
          <p:nvSpPr>
            <p:cNvPr id="399379" name="Text Box 19"/>
            <p:cNvSpPr txBox="1">
              <a:spLocks noChangeArrowheads="1"/>
            </p:cNvSpPr>
            <p:nvPr/>
          </p:nvSpPr>
          <p:spPr bwMode="auto">
            <a:xfrm>
              <a:off x="4098925" y="5883275"/>
              <a:ext cx="343555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Technology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Alignment for results</a:t>
              </a:r>
            </a:p>
          </p:txBody>
        </p:sp>
      </p:grpSp>
      <p:sp>
        <p:nvSpPr>
          <p:cNvPr id="399380" name="Rectangle 20"/>
          <p:cNvSpPr>
            <a:spLocks noChangeArrowheads="1"/>
          </p:cNvSpPr>
          <p:nvPr/>
        </p:nvSpPr>
        <p:spPr bwMode="auto">
          <a:xfrm rot="-5400000">
            <a:off x="-1930400" y="3243263"/>
            <a:ext cx="473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Good 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baseline data</a:t>
            </a:r>
          </a:p>
        </p:txBody>
      </p:sp>
      <p:sp>
        <p:nvSpPr>
          <p:cNvPr id="399381" name="Rectangle 21"/>
          <p:cNvSpPr>
            <a:spLocks noChangeArrowheads="1"/>
          </p:cNvSpPr>
          <p:nvPr/>
        </p:nvSpPr>
        <p:spPr bwMode="auto">
          <a:xfrm rot="5400000">
            <a:off x="5845175" y="3122613"/>
            <a:ext cx="5137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Measurable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instructional goals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0"/>
            <a:ext cx="9144000" cy="1147763"/>
            <a:chOff x="0" y="0"/>
            <a:chExt cx="5760" cy="723"/>
          </a:xfrm>
        </p:grpSpPr>
        <p:sp>
          <p:nvSpPr>
            <p:cNvPr id="399384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5760" cy="395"/>
            </a:xfrm>
            <a:prstGeom prst="rect">
              <a:avLst/>
            </a:prstGeom>
            <a:solidFill>
              <a:srgbClr val="5B35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385" name="Picture 25" descr="CASTLE PowerPoint Hea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7"/>
              <a:ext cx="5760" cy="616"/>
            </a:xfrm>
            <a:prstGeom prst="rect">
              <a:avLst/>
            </a:prstGeom>
            <a:solidFill>
              <a:srgbClr val="8443A0"/>
            </a:solidFill>
          </p:spPr>
        </p:pic>
      </p:grpSp>
      <p:sp>
        <p:nvSpPr>
          <p:cNvPr id="399386" name="Rectangle 26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229600" cy="1139825"/>
          </a:xfrm>
          <a:noFill/>
          <a:ln/>
        </p:spPr>
        <p:txBody>
          <a:bodyPr/>
          <a:lstStyle/>
          <a:p>
            <a:pPr algn="l"/>
            <a:r>
              <a:rPr lang="en-US" sz="3600" dirty="0"/>
              <a:t>9 essential elements of </a:t>
            </a:r>
            <a:br>
              <a:rPr lang="en-US" sz="3600" dirty="0"/>
            </a:br>
            <a:r>
              <a:rPr lang="en-US" sz="3600" dirty="0"/>
              <a:t>data-driven </a:t>
            </a:r>
            <a:r>
              <a:rPr lang="en-US" sz="3600" dirty="0" smtClean="0"/>
              <a:t>schools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1362075"/>
          </a:xfrm>
        </p:spPr>
        <p:txBody>
          <a:bodyPr/>
          <a:lstStyle/>
          <a:p>
            <a:r>
              <a:rPr lang="en-US" dirty="0" smtClean="0"/>
              <a:t>because of US?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despite us?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moreResilienceOfTeacherCultur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skills, not 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oms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1366837"/>
            <a:ext cx="5495925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GROWTH, NOT STATUS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704850" y="2047875"/>
            <a:ext cx="1362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rgbClr val="003399"/>
              </a:solidFill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85925" y="1554163"/>
            <a:ext cx="5705475" cy="4144962"/>
            <a:chOff x="992" y="851"/>
            <a:chExt cx="3594" cy="261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851"/>
              <a:ext cx="2864" cy="2611"/>
              <a:chOff x="1282" y="1061"/>
              <a:chExt cx="2864" cy="2611"/>
            </a:xfrm>
          </p:grpSpPr>
          <p:sp>
            <p:nvSpPr>
              <p:cNvPr id="399365" name="Text Box 5"/>
              <p:cNvSpPr txBox="1">
                <a:spLocks noChangeArrowheads="1"/>
              </p:cNvSpPr>
              <p:nvPr/>
            </p:nvSpPr>
            <p:spPr bwMode="auto">
              <a:xfrm>
                <a:off x="1644" y="1061"/>
                <a:ext cx="2193" cy="6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Frequent </a:t>
                </a: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progress</a:t>
                </a:r>
                <a:b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 smtClean="0">
                    <a:solidFill>
                      <a:srgbClr val="CC0000"/>
                    </a:solidFill>
                    <a:cs typeface="Arial" charset="0"/>
                  </a:rPr>
                  <a:t>monitoring</a:t>
                </a:r>
                <a:endParaRPr lang="en-US" sz="2800" dirty="0">
                  <a:solidFill>
                    <a:srgbClr val="CC0000"/>
                  </a:solidFill>
                  <a:cs typeface="Arial" charset="0"/>
                </a:endParaRPr>
              </a:p>
            </p:txBody>
          </p:sp>
          <p:sp>
            <p:nvSpPr>
              <p:cNvPr id="399366" name="Text Box 6"/>
              <p:cNvSpPr txBox="1">
                <a:spLocks noChangeArrowheads="1"/>
              </p:cNvSpPr>
              <p:nvPr/>
            </p:nvSpPr>
            <p:spPr bwMode="auto">
              <a:xfrm>
                <a:off x="1282" y="1884"/>
                <a:ext cx="2864" cy="9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3200" dirty="0">
                    <a:solidFill>
                      <a:srgbClr val="CC0000"/>
                    </a:solidFill>
                    <a:cs typeface="Arial" charset="0"/>
                  </a:rPr>
                  <a:t>	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Professional learning</a:t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communities </a:t>
                </a:r>
                <a:r>
                  <a:rPr lang="en-US" sz="2800" u="sng" dirty="0">
                    <a:solidFill>
                      <a:srgbClr val="CC0000"/>
                    </a:solidFill>
                    <a:cs typeface="Arial" charset="0"/>
                  </a:rPr>
                  <a:t>rooted</a:t>
                </a: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/>
                </a:r>
                <a:br>
                  <a:rPr lang="en-US" sz="2800" dirty="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 dirty="0">
                    <a:solidFill>
                      <a:srgbClr val="CC0000"/>
                    </a:solidFill>
                    <a:cs typeface="Arial" charset="0"/>
                  </a:rPr>
                  <a:t>in student information</a:t>
                </a:r>
              </a:p>
            </p:txBody>
          </p:sp>
          <p:sp>
            <p:nvSpPr>
              <p:cNvPr id="399367" name="Text Box 7"/>
              <p:cNvSpPr txBox="1">
                <a:spLocks noChangeArrowheads="1"/>
              </p:cNvSpPr>
              <p:nvPr/>
            </p:nvSpPr>
            <p:spPr bwMode="auto">
              <a:xfrm>
                <a:off x="1689" y="3076"/>
                <a:ext cx="2100" cy="5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FFFF00"/>
                  </a:buClr>
                  <a:buSzPct val="65000"/>
                  <a:buFont typeface="Arial" charset="0"/>
                  <a:buNone/>
                </a:pP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Making instructional</a:t>
                </a:r>
                <a:br>
                  <a:rPr lang="en-US" sz="2800">
                    <a:solidFill>
                      <a:srgbClr val="CC0000"/>
                    </a:solidFill>
                    <a:cs typeface="Arial" charset="0"/>
                  </a:rPr>
                </a:br>
                <a:r>
                  <a:rPr lang="en-US" sz="2800">
                    <a:solidFill>
                      <a:srgbClr val="CC0000"/>
                    </a:solidFill>
                    <a:cs typeface="Arial" charset="0"/>
                  </a:rPr>
                  <a:t>changes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92" y="1085"/>
              <a:ext cx="417" cy="2142"/>
              <a:chOff x="862" y="1308"/>
              <a:chExt cx="417" cy="2142"/>
            </a:xfrm>
          </p:grpSpPr>
          <p:sp>
            <p:nvSpPr>
              <p:cNvPr id="399369" name="Line 9"/>
              <p:cNvSpPr>
                <a:spLocks noChangeShapeType="1"/>
              </p:cNvSpPr>
              <p:nvPr/>
            </p:nvSpPr>
            <p:spPr bwMode="auto">
              <a:xfrm flipH="1">
                <a:off x="862" y="3448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0" name="Line 10"/>
              <p:cNvSpPr>
                <a:spLocks noChangeShapeType="1"/>
              </p:cNvSpPr>
              <p:nvPr/>
            </p:nvSpPr>
            <p:spPr bwMode="auto">
              <a:xfrm flipV="1">
                <a:off x="882" y="1308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1" name="Line 11"/>
              <p:cNvSpPr>
                <a:spLocks noChangeShapeType="1"/>
              </p:cNvSpPr>
              <p:nvPr/>
            </p:nvSpPr>
            <p:spPr bwMode="auto">
              <a:xfrm>
                <a:off x="882" y="1326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804" y="1085"/>
              <a:ext cx="782" cy="2142"/>
              <a:chOff x="4006" y="1296"/>
              <a:chExt cx="782" cy="2142"/>
            </a:xfrm>
          </p:grpSpPr>
          <p:sp>
            <p:nvSpPr>
              <p:cNvPr id="399373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4006" y="1296"/>
                <a:ext cx="417" cy="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4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4404" y="1296"/>
                <a:ext cx="0" cy="2142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5" name="Line 15"/>
              <p:cNvSpPr>
                <a:spLocks noChangeShapeType="1"/>
              </p:cNvSpPr>
              <p:nvPr/>
            </p:nvSpPr>
            <p:spPr bwMode="auto">
              <a:xfrm rot="10800000">
                <a:off x="4020" y="3420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76" name="Line 16"/>
              <p:cNvSpPr>
                <a:spLocks noChangeShapeType="1"/>
              </p:cNvSpPr>
              <p:nvPr/>
            </p:nvSpPr>
            <p:spPr bwMode="auto">
              <a:xfrm>
                <a:off x="4404" y="2352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1035050" y="5883275"/>
            <a:ext cx="6772482" cy="830997"/>
            <a:chOff x="762000" y="5883275"/>
            <a:chExt cx="6772482" cy="830997"/>
          </a:xfrm>
        </p:grpSpPr>
        <p:sp>
          <p:nvSpPr>
            <p:cNvPr id="399378" name="Text Box 18"/>
            <p:cNvSpPr txBox="1">
              <a:spLocks noChangeArrowheads="1"/>
            </p:cNvSpPr>
            <p:nvPr/>
          </p:nvSpPr>
          <p:spPr bwMode="auto">
            <a:xfrm>
              <a:off x="762000" y="5883275"/>
              <a:ext cx="3039038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Data safety 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Data transparency</a:t>
              </a:r>
            </a:p>
          </p:txBody>
        </p:sp>
        <p:sp>
          <p:nvSpPr>
            <p:cNvPr id="399379" name="Text Box 19"/>
            <p:cNvSpPr txBox="1">
              <a:spLocks noChangeArrowheads="1"/>
            </p:cNvSpPr>
            <p:nvPr/>
          </p:nvSpPr>
          <p:spPr bwMode="auto">
            <a:xfrm>
              <a:off x="4098925" y="5883275"/>
              <a:ext cx="343555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2400" dirty="0">
                  <a:solidFill>
                    <a:srgbClr val="800080"/>
                  </a:solidFill>
                </a:rPr>
                <a:t>Technology</a:t>
              </a:r>
              <a:br>
                <a:rPr lang="en-US" sz="2400" dirty="0">
                  <a:solidFill>
                    <a:srgbClr val="800080"/>
                  </a:solidFill>
                </a:rPr>
              </a:br>
              <a:r>
                <a:rPr lang="en-US" sz="2400" dirty="0">
                  <a:solidFill>
                    <a:srgbClr val="800080"/>
                  </a:solidFill>
                </a:rPr>
                <a:t>Alignment for results</a:t>
              </a:r>
            </a:p>
          </p:txBody>
        </p:sp>
      </p:grpSp>
      <p:sp>
        <p:nvSpPr>
          <p:cNvPr id="399380" name="Rectangle 20"/>
          <p:cNvSpPr>
            <a:spLocks noChangeArrowheads="1"/>
          </p:cNvSpPr>
          <p:nvPr/>
        </p:nvSpPr>
        <p:spPr bwMode="auto">
          <a:xfrm rot="-5400000">
            <a:off x="-1930400" y="3243263"/>
            <a:ext cx="473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Good 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baseline data</a:t>
            </a:r>
          </a:p>
        </p:txBody>
      </p:sp>
      <p:sp>
        <p:nvSpPr>
          <p:cNvPr id="399381" name="Rectangle 21"/>
          <p:cNvSpPr>
            <a:spLocks noChangeArrowheads="1"/>
          </p:cNvSpPr>
          <p:nvPr/>
        </p:nvSpPr>
        <p:spPr bwMode="auto">
          <a:xfrm rot="5400000">
            <a:off x="5845175" y="3122613"/>
            <a:ext cx="5137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0C0C0C"/>
                </a:solidFill>
              </a:rPr>
              <a:t>Measurable</a:t>
            </a:r>
            <a:br>
              <a:rPr lang="en-US" sz="3200" dirty="0">
                <a:solidFill>
                  <a:srgbClr val="0C0C0C"/>
                </a:solidFill>
              </a:rPr>
            </a:br>
            <a:r>
              <a:rPr lang="en-US" sz="3200" dirty="0">
                <a:solidFill>
                  <a:srgbClr val="0C0C0C"/>
                </a:solidFill>
              </a:rPr>
              <a:t>instructional goals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0"/>
            <a:ext cx="9144000" cy="1147763"/>
            <a:chOff x="0" y="0"/>
            <a:chExt cx="5760" cy="723"/>
          </a:xfrm>
        </p:grpSpPr>
        <p:sp>
          <p:nvSpPr>
            <p:cNvPr id="399384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5760" cy="395"/>
            </a:xfrm>
            <a:prstGeom prst="rect">
              <a:avLst/>
            </a:prstGeom>
            <a:solidFill>
              <a:srgbClr val="5B35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385" name="Picture 25" descr="CASTLE PowerPoint Hea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7"/>
              <a:ext cx="5760" cy="616"/>
            </a:xfrm>
            <a:prstGeom prst="rect">
              <a:avLst/>
            </a:prstGeom>
            <a:solidFill>
              <a:srgbClr val="8443A0"/>
            </a:solidFill>
          </p:spPr>
        </p:pic>
      </p:grpSp>
      <p:sp>
        <p:nvSpPr>
          <p:cNvPr id="399386" name="Rectangle 26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229600" cy="1139825"/>
          </a:xfrm>
          <a:noFill/>
          <a:ln/>
        </p:spPr>
        <p:txBody>
          <a:bodyPr/>
          <a:lstStyle/>
          <a:p>
            <a:pPr algn="l"/>
            <a:r>
              <a:rPr lang="en-US" sz="3600" dirty="0"/>
              <a:t>9 essential elements of </a:t>
            </a:r>
            <a:br>
              <a:rPr lang="en-US" sz="3600" dirty="0"/>
            </a:br>
            <a:r>
              <a:rPr lang="en-US" sz="3600" dirty="0"/>
              <a:t>data-driven </a:t>
            </a:r>
            <a:r>
              <a:rPr lang="en-US" sz="3600" dirty="0" smtClean="0"/>
              <a:t>schools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accent2"/>
                </a:solidFill>
                <a:effectLst/>
              </a:rPr>
              <a:t>Thank you!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229600" cy="4935538"/>
          </a:xfrm>
          <a:noFill/>
        </p:spPr>
        <p:txBody>
          <a:bodyPr/>
          <a:lstStyle/>
          <a:p>
            <a:pPr eaLnBrk="1" hangingPunct="1"/>
            <a:endParaRPr lang="en-US" dirty="0" smtClean="0">
              <a:effectLst/>
            </a:endParaRPr>
          </a:p>
          <a:p>
            <a:pPr eaLnBrk="1" hangingPunct="1"/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folHlink"/>
                </a:solidFill>
                <a:effectLst/>
              </a:rPr>
              <a:t>Scott McLeod, J.D., Ph.D.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folHlink"/>
                </a:solidFill>
                <a:effectLst/>
              </a:rPr>
              <a:t>Director, CASTLE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000" dirty="0" smtClean="0">
                <a:effectLst/>
              </a:rPr>
              <a:t>scottmcleod.net/</a:t>
            </a:r>
            <a:r>
              <a:rPr lang="en-US" sz="3000" dirty="0" err="1" smtClean="0">
                <a:effectLst/>
              </a:rPr>
              <a:t>indianhill</a:t>
            </a:r>
            <a:endParaRPr lang="en-US" sz="3000" dirty="0" smtClean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rr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480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10000" y="-1122680"/>
            <a:ext cx="5334000" cy="796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l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722948"/>
  <p:tag name="DISPLAYDEVICENUMBER" val="True"/>
  <p:tag name="RESETCHARTS" val="True"/>
  <p:tag name="ZEROBASED" val="False"/>
  <p:tag name="POWERPOINTVERSION" val="12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Words>2337</Words>
  <Application>Microsoft Office PowerPoint</Application>
  <PresentationFormat>On-screen Show (4:3)</PresentationFormat>
  <Paragraphs>303</Paragraphs>
  <Slides>47</Slides>
  <Notes>47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Globe</vt:lpstr>
      <vt:lpstr>Scottmcleod.net/indianhill</vt:lpstr>
      <vt:lpstr>A NEW YEAR…</vt:lpstr>
      <vt:lpstr>January 1</vt:lpstr>
      <vt:lpstr>Slide 4</vt:lpstr>
      <vt:lpstr>Slide 5</vt:lpstr>
      <vt:lpstr>January 1</vt:lpstr>
      <vt:lpstr>Slide 7</vt:lpstr>
      <vt:lpstr>January 1</vt:lpstr>
      <vt:lpstr>Slide 9</vt:lpstr>
      <vt:lpstr>Slide 10</vt:lpstr>
      <vt:lpstr>9 essential elements of  data-driven schools</vt:lpstr>
      <vt:lpstr>Slide 12</vt:lpstr>
      <vt:lpstr>Slide 13</vt:lpstr>
      <vt:lpstr>9 essential elements of  data-driven schools</vt:lpstr>
      <vt:lpstr>problem 1: no data</vt:lpstr>
      <vt:lpstr>WHAT ABOUT LAST YEAR?</vt:lpstr>
      <vt:lpstr>how do you know when students are learning?</vt:lpstr>
      <vt:lpstr>Slide 18</vt:lpstr>
      <vt:lpstr>pre-testing</vt:lpstr>
      <vt:lpstr>multiple measures</vt:lpstr>
      <vt:lpstr>Slide 21</vt:lpstr>
      <vt:lpstr>9 essential elements of  data-driven schools</vt:lpstr>
      <vt:lpstr>problem 2: no GOALS</vt:lpstr>
      <vt:lpstr>Slide 24</vt:lpstr>
      <vt:lpstr>checking in during the school year</vt:lpstr>
      <vt:lpstr>Focus, focus, focus</vt:lpstr>
      <vt:lpstr>Endurance, leverage,  and readiness?</vt:lpstr>
      <vt:lpstr>Slide 28</vt:lpstr>
      <vt:lpstr>nctm focal points</vt:lpstr>
      <vt:lpstr>it’s special to be common</vt:lpstr>
      <vt:lpstr>9 essential elements of  data-driven schools</vt:lpstr>
      <vt:lpstr>Problem 3: ISOLATION</vt:lpstr>
      <vt:lpstr>Slide 33</vt:lpstr>
      <vt:lpstr>Slide 34</vt:lpstr>
      <vt:lpstr>variability of student learning experiences</vt:lpstr>
      <vt:lpstr>role-alike</vt:lpstr>
      <vt:lpstr>rooted in data</vt:lpstr>
      <vt:lpstr>use a protocol</vt:lpstr>
      <vt:lpstr>respectful of teachers</vt:lpstr>
      <vt:lpstr>9 essential elements of  data-driven schools</vt:lpstr>
      <vt:lpstr>because of US? or  despite us?</vt:lpstr>
      <vt:lpstr>Slide 42</vt:lpstr>
      <vt:lpstr>skills, not content</vt:lpstr>
      <vt:lpstr>Slide 44</vt:lpstr>
      <vt:lpstr>GROWTH, NOT STATUS</vt:lpstr>
      <vt:lpstr>9 essential elements of  data-driven schools</vt:lpstr>
      <vt:lpstr>Thank you!</vt:lpstr>
    </vt:vector>
  </TitlesOfParts>
  <Company>STLI, U.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 Symposium</dc:title>
  <dc:creator>Scott McLeod</dc:creator>
  <cp:lastModifiedBy>ScottMcLeod</cp:lastModifiedBy>
  <cp:revision>418</cp:revision>
  <cp:lastPrinted>2006-11-29T12:57:57Z</cp:lastPrinted>
  <dcterms:created xsi:type="dcterms:W3CDTF">2006-11-10T16:41:19Z</dcterms:created>
  <dcterms:modified xsi:type="dcterms:W3CDTF">2009-08-19T12:08:12Z</dcterms:modified>
</cp:coreProperties>
</file>