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9"/>
  </p:notesMasterIdLst>
  <p:handoutMasterIdLst>
    <p:handoutMasterId r:id="rId70"/>
  </p:handoutMasterIdLst>
  <p:sldIdLst>
    <p:sldId id="988" r:id="rId2"/>
    <p:sldId id="984" r:id="rId3"/>
    <p:sldId id="1007" r:id="rId4"/>
    <p:sldId id="992" r:id="rId5"/>
    <p:sldId id="871" r:id="rId6"/>
    <p:sldId id="798" r:id="rId7"/>
    <p:sldId id="799" r:id="rId8"/>
    <p:sldId id="784" r:id="rId9"/>
    <p:sldId id="1008" r:id="rId10"/>
    <p:sldId id="1009" r:id="rId11"/>
    <p:sldId id="1003" r:id="rId12"/>
    <p:sldId id="808" r:id="rId13"/>
    <p:sldId id="812" r:id="rId14"/>
    <p:sldId id="813" r:id="rId15"/>
    <p:sldId id="856" r:id="rId16"/>
    <p:sldId id="933" r:id="rId17"/>
    <p:sldId id="1010" r:id="rId18"/>
    <p:sldId id="1011" r:id="rId19"/>
    <p:sldId id="1000" r:id="rId20"/>
    <p:sldId id="775" r:id="rId21"/>
    <p:sldId id="777" r:id="rId22"/>
    <p:sldId id="845" r:id="rId23"/>
    <p:sldId id="846" r:id="rId24"/>
    <p:sldId id="1012" r:id="rId25"/>
    <p:sldId id="1013" r:id="rId26"/>
    <p:sldId id="1001" r:id="rId27"/>
    <p:sldId id="1014" r:id="rId28"/>
    <p:sldId id="1015" r:id="rId29"/>
    <p:sldId id="990" r:id="rId30"/>
    <p:sldId id="1016" r:id="rId31"/>
    <p:sldId id="1017" r:id="rId32"/>
    <p:sldId id="1006" r:id="rId33"/>
    <p:sldId id="1018" r:id="rId34"/>
    <p:sldId id="1019" r:id="rId35"/>
    <p:sldId id="999" r:id="rId36"/>
    <p:sldId id="1020" r:id="rId37"/>
    <p:sldId id="1021" r:id="rId38"/>
    <p:sldId id="1002" r:id="rId39"/>
    <p:sldId id="762" r:id="rId40"/>
    <p:sldId id="1022" r:id="rId41"/>
    <p:sldId id="1023" r:id="rId42"/>
    <p:sldId id="997" r:id="rId43"/>
    <p:sldId id="945" r:id="rId44"/>
    <p:sldId id="946" r:id="rId45"/>
    <p:sldId id="947" r:id="rId46"/>
    <p:sldId id="948" r:id="rId47"/>
    <p:sldId id="958" r:id="rId48"/>
    <p:sldId id="1024" r:id="rId49"/>
    <p:sldId id="1025" r:id="rId50"/>
    <p:sldId id="998" r:id="rId51"/>
    <p:sldId id="881" r:id="rId52"/>
    <p:sldId id="882" r:id="rId53"/>
    <p:sldId id="1026" r:id="rId54"/>
    <p:sldId id="1027" r:id="rId55"/>
    <p:sldId id="996" r:id="rId56"/>
    <p:sldId id="1028" r:id="rId57"/>
    <p:sldId id="1029" r:id="rId58"/>
    <p:sldId id="1005" r:id="rId59"/>
    <p:sldId id="971" r:id="rId60"/>
    <p:sldId id="972" r:id="rId61"/>
    <p:sldId id="973" r:id="rId62"/>
    <p:sldId id="974" r:id="rId63"/>
    <p:sldId id="975" r:id="rId64"/>
    <p:sldId id="969" r:id="rId65"/>
    <p:sldId id="962" r:id="rId66"/>
    <p:sldId id="930" r:id="rId67"/>
    <p:sldId id="989" r:id="rId68"/>
  </p:sldIdLst>
  <p:sldSz cx="9144000" cy="6858000" type="screen4x3"/>
  <p:notesSz cx="7315200" cy="9601200"/>
  <p:custDataLst>
    <p:tags r:id="rId71"/>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C0C0C"/>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7531" autoAdjust="0"/>
  </p:normalViewPr>
  <p:slideViewPr>
    <p:cSldViewPr>
      <p:cViewPr varScale="1">
        <p:scale>
          <a:sx n="77" d="100"/>
          <a:sy n="77" d="100"/>
        </p:scale>
        <p:origin x="-7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0.37500000000000111</c:v>
                </c:pt>
                <c:pt idx="1">
                  <c:v>0.30900000000000111</c:v>
                </c:pt>
                <c:pt idx="2">
                  <c:v>0.27</c:v>
                </c:pt>
                <c:pt idx="3">
                  <c:v>0.21200000000000024</c:v>
                </c:pt>
                <c:pt idx="4">
                  <c:v>0.17400000000000004</c:v>
                </c:pt>
                <c:pt idx="5">
                  <c:v>0.1190000000000003</c:v>
                </c:pt>
                <c:pt idx="6">
                  <c:v>6.1000000000000033E-2</c:v>
                </c:pt>
                <c:pt idx="7">
                  <c:v>3.1000000000000132E-2</c:v>
                </c:pt>
                <c:pt idx="8">
                  <c:v>2.8000000000000011E-2</c:v>
                </c:pt>
                <c:pt idx="9">
                  <c:v>3.0000000000000106E-2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0.38200000000000123</c:v>
                </c:pt>
                <c:pt idx="2">
                  <c:v>0.40200000000000002</c:v>
                </c:pt>
                <c:pt idx="3">
                  <c:v>0.39600000000000146</c:v>
                </c:pt>
                <c:pt idx="4">
                  <c:v>0.39800000000000146</c:v>
                </c:pt>
                <c:pt idx="5">
                  <c:v>0.41100000000000031</c:v>
                </c:pt>
                <c:pt idx="6">
                  <c:v>0.37700000000000111</c:v>
                </c:pt>
                <c:pt idx="7">
                  <c:v>0.35900000000000032</c:v>
                </c:pt>
                <c:pt idx="8">
                  <c:v>0.31700000000000123</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0.16700000000000054</c:v>
                </c:pt>
                <c:pt idx="1">
                  <c:v>0.19800000000000051</c:v>
                </c:pt>
                <c:pt idx="2">
                  <c:v>0.21100000000000024</c:v>
                </c:pt>
                <c:pt idx="3">
                  <c:v>0.252</c:v>
                </c:pt>
                <c:pt idx="4">
                  <c:v>0.28600000000000031</c:v>
                </c:pt>
                <c:pt idx="5">
                  <c:v>0.30500000000000038</c:v>
                </c:pt>
                <c:pt idx="6">
                  <c:v>0.33300000000000146</c:v>
                </c:pt>
                <c:pt idx="7">
                  <c:v>0.38800000000000123</c:v>
                </c:pt>
                <c:pt idx="8">
                  <c:v>0.46200000000000002</c:v>
                </c:pt>
                <c:pt idx="9">
                  <c:v>0.45700000000000002</c:v>
                </c:pt>
                <c:pt idx="10">
                  <c:v>0.43400000000000111</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0.11100000000000021</c:v>
                </c:pt>
                <c:pt idx="2">
                  <c:v>0.11699999999999999</c:v>
                </c:pt>
                <c:pt idx="3">
                  <c:v>0.13900000000000001</c:v>
                </c:pt>
                <c:pt idx="4">
                  <c:v>0.14200000000000004</c:v>
                </c:pt>
                <c:pt idx="5">
                  <c:v>0.16600000000000051</c:v>
                </c:pt>
                <c:pt idx="6">
                  <c:v>0.17900000000000021</c:v>
                </c:pt>
                <c:pt idx="7">
                  <c:v>0.19800000000000051</c:v>
                </c:pt>
                <c:pt idx="8">
                  <c:v>0.18700000000000044</c:v>
                </c:pt>
                <c:pt idx="9">
                  <c:v>0.254</c:v>
                </c:pt>
                <c:pt idx="10">
                  <c:v>0.30100000000000032</c:v>
                </c:pt>
              </c:numCache>
            </c:numRef>
          </c:val>
        </c:ser>
        <c:marker val="1"/>
        <c:axId val="120727808"/>
        <c:axId val="120737792"/>
      </c:lineChart>
      <c:catAx>
        <c:axId val="120727808"/>
        <c:scaling>
          <c:orientation val="minMax"/>
        </c:scaling>
        <c:axPos val="b"/>
        <c:numFmt formatCode="General" sourceLinked="1"/>
        <c:majorTickMark val="none"/>
        <c:tickLblPos val="nextTo"/>
        <c:spPr>
          <a:ln>
            <a:noFill/>
          </a:ln>
        </c:spPr>
        <c:txPr>
          <a:bodyPr/>
          <a:lstStyle/>
          <a:p>
            <a:pPr>
              <a:defRPr sz="1400"/>
            </a:pPr>
            <a:endParaRPr lang="en-US"/>
          </a:p>
        </c:txPr>
        <c:crossAx val="120737792"/>
        <c:crosses val="autoZero"/>
        <c:auto val="1"/>
        <c:lblAlgn val="ctr"/>
        <c:lblOffset val="100"/>
      </c:catAx>
      <c:valAx>
        <c:axId val="120737792"/>
        <c:scaling>
          <c:orientation val="minMax"/>
        </c:scaling>
        <c:axPos val="l"/>
        <c:numFmt formatCode="0%" sourceLinked="1"/>
        <c:majorTickMark val="none"/>
        <c:tickLblPos val="nextTo"/>
        <c:spPr>
          <a:ln>
            <a:noFill/>
          </a:ln>
        </c:spPr>
        <c:txPr>
          <a:bodyPr/>
          <a:lstStyle/>
          <a:p>
            <a:pPr>
              <a:defRPr sz="1400"/>
            </a:pPr>
            <a:endParaRPr lang="en-US"/>
          </a:p>
        </c:txPr>
        <c:crossAx val="120727808"/>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13</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14</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39</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47</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51</a:t>
            </a:fld>
            <a:endParaRPr lang="en-US" sz="1300" dirty="0">
              <a:latin typeface="Arial"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65</a:t>
            </a:fld>
            <a:endParaRPr lang="en-US" sz="1300" dirty="0">
              <a:latin typeface="Arial"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66</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8</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7" r:id="rId14"/>
    <p:sldLayoutId id="2147483708"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3" Type="http://schemas.openxmlformats.org/officeDocument/2006/relationships/hyperlink" Target="http://www.flickr.com/photos/stolensnapshot/3352221864/in/set-72157615125530681/"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www.flickr.com/photos/45635774@N00/3440080595/"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head.jpg"/>
          <p:cNvPicPr>
            <a:picLocks noChangeAspect="1"/>
          </p:cNvPicPr>
          <p:nvPr/>
        </p:nvPicPr>
        <p:blipFill>
          <a:blip r:embed="rId3" cstate="print"/>
          <a:stretch>
            <a:fillRect/>
          </a:stretch>
        </p:blipFill>
        <p:spPr>
          <a:xfrm>
            <a:off x="4569768" y="0"/>
            <a:ext cx="4574232" cy="6858000"/>
          </a:xfrm>
          <a:prstGeom prst="rect">
            <a:avLst/>
          </a:prstGeom>
        </p:spPr>
      </p:pic>
      <p:sp>
        <p:nvSpPr>
          <p:cNvPr id="5" name="TextBox 10"/>
          <p:cNvSpPr txBox="1">
            <a:spLocks noChangeArrowheads="1"/>
          </p:cNvSpPr>
          <p:nvPr/>
        </p:nvSpPr>
        <p:spPr bwMode="auto">
          <a:xfrm>
            <a:off x="152401" y="304800"/>
            <a:ext cx="8662988" cy="1938992"/>
          </a:xfrm>
          <a:prstGeom prst="rect">
            <a:avLst/>
          </a:prstGeom>
          <a:noFill/>
          <a:ln w="9525">
            <a:noFill/>
            <a:miter lim="800000"/>
            <a:headEnd/>
            <a:tailEnd/>
          </a:ln>
        </p:spPr>
        <p:txBody>
          <a:bodyPr wrap="square">
            <a:spAutoFit/>
          </a:bodyPr>
          <a:lstStyle/>
          <a:p>
            <a:r>
              <a:rPr lang="en-US" sz="4000" b="1" dirty="0" smtClean="0">
                <a:latin typeface="Arial" charset="0"/>
              </a:rPr>
              <a:t>Societal shifts, </a:t>
            </a:r>
            <a:br>
              <a:rPr lang="en-US" sz="4000" b="1" dirty="0" smtClean="0">
                <a:latin typeface="Arial" charset="0"/>
              </a:rPr>
            </a:br>
            <a:r>
              <a:rPr lang="en-US" sz="4000" b="1" dirty="0" smtClean="0">
                <a:latin typeface="Arial" charset="0"/>
              </a:rPr>
              <a:t>digital learners, </a:t>
            </a:r>
            <a:br>
              <a:rPr lang="en-US" sz="4000" b="1" dirty="0" smtClean="0">
                <a:latin typeface="Arial" charset="0"/>
              </a:rPr>
            </a:br>
            <a:r>
              <a:rPr lang="en-US" sz="4000" b="1" dirty="0" smtClean="0">
                <a:latin typeface="Arial" charset="0"/>
              </a:rPr>
              <a:t>&amp; schools</a:t>
            </a:r>
            <a:endParaRPr lang="en-US" sz="4000" b="1" dirty="0">
              <a:latin typeface="Arial" charset="0"/>
            </a:endParaRPr>
          </a:p>
        </p:txBody>
      </p:sp>
      <p:sp>
        <p:nvSpPr>
          <p:cNvPr id="6" name="TextBox 17"/>
          <p:cNvSpPr txBox="1">
            <a:spLocks noChangeArrowheads="1"/>
          </p:cNvSpPr>
          <p:nvPr/>
        </p:nvSpPr>
        <p:spPr bwMode="auto">
          <a:xfrm>
            <a:off x="152401" y="1981200"/>
            <a:ext cx="4419600" cy="2862322"/>
          </a:xfrm>
          <a:prstGeom prst="rect">
            <a:avLst/>
          </a:prstGeom>
          <a:noFill/>
          <a:ln w="9525">
            <a:noFill/>
            <a:miter lim="800000"/>
            <a:headEnd/>
            <a:tailEnd/>
          </a:ln>
        </p:spPr>
        <p:txBody>
          <a:bodyPr wrap="square">
            <a:spAutoFit/>
          </a:bodyPr>
          <a:lstStyle/>
          <a:p>
            <a:pPr algn="r"/>
            <a:endParaRPr lang="en-US" sz="3600" b="1" dirty="0">
              <a:solidFill>
                <a:srgbClr val="C00000"/>
              </a:solidFill>
              <a:latin typeface="Arial" charset="0"/>
            </a:endParaRPr>
          </a:p>
          <a:p>
            <a:r>
              <a:rPr lang="en-US" sz="3600" b="1" dirty="0" smtClean="0">
                <a:solidFill>
                  <a:schemeClr val="accent4">
                    <a:lumMod val="50000"/>
                  </a:schemeClr>
                </a:solidFill>
                <a:latin typeface="Arial" charset="0"/>
              </a:rPr>
              <a:t>12 questions I’d be </a:t>
            </a:r>
            <a:br>
              <a:rPr lang="en-US" sz="3600" b="1" dirty="0" smtClean="0">
                <a:solidFill>
                  <a:schemeClr val="accent4">
                    <a:lumMod val="50000"/>
                  </a:schemeClr>
                </a:solidFill>
                <a:latin typeface="Arial" charset="0"/>
              </a:rPr>
            </a:br>
            <a:r>
              <a:rPr lang="en-US" sz="3600" b="1" dirty="0" smtClean="0">
                <a:solidFill>
                  <a:schemeClr val="accent4">
                    <a:lumMod val="50000"/>
                  </a:schemeClr>
                </a:solidFill>
                <a:latin typeface="Arial" charset="0"/>
              </a:rPr>
              <a:t>asking if I was a </a:t>
            </a:r>
            <a:br>
              <a:rPr lang="en-US" sz="3600" b="1" dirty="0" smtClean="0">
                <a:solidFill>
                  <a:schemeClr val="accent4">
                    <a:lumMod val="50000"/>
                  </a:schemeClr>
                </a:solidFill>
                <a:latin typeface="Arial" charset="0"/>
              </a:rPr>
            </a:br>
            <a:r>
              <a:rPr lang="en-US" sz="3600" b="1" dirty="0" smtClean="0">
                <a:solidFill>
                  <a:schemeClr val="accent4">
                    <a:lumMod val="50000"/>
                  </a:schemeClr>
                </a:solidFill>
                <a:latin typeface="Arial" charset="0"/>
              </a:rPr>
              <a:t>librarian or media </a:t>
            </a:r>
            <a:br>
              <a:rPr lang="en-US" sz="3600" b="1" dirty="0" smtClean="0">
                <a:solidFill>
                  <a:schemeClr val="accent4">
                    <a:lumMod val="50000"/>
                  </a:schemeClr>
                </a:solidFill>
                <a:latin typeface="Arial" charset="0"/>
              </a:rPr>
            </a:br>
            <a:r>
              <a:rPr lang="en-US" sz="3600" b="1" dirty="0" smtClean="0">
                <a:solidFill>
                  <a:schemeClr val="accent4">
                    <a:lumMod val="50000"/>
                  </a:schemeClr>
                </a:solidFill>
                <a:latin typeface="Arial" charset="0"/>
              </a:rPr>
              <a:t>specialist</a:t>
            </a:r>
            <a:endParaRPr lang="en-US" sz="3600" b="1" dirty="0">
              <a:solidFill>
                <a:schemeClr val="accent4">
                  <a:lumMod val="50000"/>
                </a:schemeClr>
              </a:solidFill>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t>Dr. Scott McLeod</a:t>
            </a:r>
          </a:p>
          <a:p>
            <a:r>
              <a:rPr lang="en-US" sz="1800" dirty="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How do I best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support student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acquisition of</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21st century </a:t>
            </a:r>
            <a:br>
              <a:rPr lang="en-US" sz="6000" dirty="0" smtClean="0">
                <a:effectLst/>
                <a:latin typeface="Arial Black" pitchFamily="34" charset="0"/>
              </a:rPr>
            </a:br>
            <a:r>
              <a:rPr lang="en-US" sz="6000" dirty="0" smtClean="0">
                <a:effectLst/>
                <a:latin typeface="Arial Black" pitchFamily="34" charset="0"/>
              </a:rPr>
              <a:t>skills</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really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understand</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how students</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are using </a:t>
            </a:r>
            <a:br>
              <a:rPr lang="en-US" sz="6000" dirty="0" smtClean="0">
                <a:solidFill>
                  <a:srgbClr val="1F98D3"/>
                </a:solidFill>
                <a:effectLst/>
                <a:latin typeface="Arial Black" pitchFamily="34" charset="0"/>
              </a:rPr>
            </a:br>
            <a:r>
              <a:rPr lang="en-US" sz="6000" dirty="0" smtClean="0">
                <a:effectLst/>
                <a:latin typeface="Arial Black" pitchFamily="34" charset="0"/>
              </a:rPr>
              <a:t>social media</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dangerouslyirrelevant.org/</a:t>
            </a:r>
            <a:br>
              <a:rPr lang="en-US" dirty="0" smtClean="0">
                <a:effectLst/>
              </a:rPr>
            </a:br>
            <a:r>
              <a:rPr lang="en-US" dirty="0" smtClean="0">
                <a:effectLst/>
              </a:rPr>
              <a:t>memo.html</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What did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do this month</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to support</a:t>
            </a:r>
            <a:br>
              <a:rPr lang="en-US" sz="6000" dirty="0" smtClean="0">
                <a:solidFill>
                  <a:srgbClr val="1F98D3"/>
                </a:solidFill>
                <a:effectLst/>
                <a:latin typeface="Arial Black" pitchFamily="34" charset="0"/>
              </a:rPr>
            </a:br>
            <a:r>
              <a:rPr lang="en-US" sz="6000" dirty="0" smtClean="0">
                <a:effectLst/>
                <a:latin typeface="Arial Black" pitchFamily="34" charset="0"/>
              </a:rPr>
              <a:t>open access</a:t>
            </a: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initiatives?</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What does it mean</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to be a </a:t>
            </a:r>
            <a:r>
              <a:rPr lang="en-US" sz="6000" dirty="0" smtClean="0">
                <a:effectLst/>
                <a:latin typeface="Arial Black" pitchFamily="34" charset="0"/>
              </a:rPr>
              <a:t>“book”</a:t>
            </a:r>
            <a:br>
              <a:rPr lang="en-US" sz="6000" dirty="0" smtClean="0">
                <a:effectLst/>
                <a:latin typeface="Arial Black" pitchFamily="34" charset="0"/>
              </a:rPr>
            </a:br>
            <a:r>
              <a:rPr lang="en-US" sz="6000" dirty="0" smtClean="0">
                <a:solidFill>
                  <a:srgbClr val="1F98D3"/>
                </a:solidFill>
                <a:effectLst/>
                <a:latin typeface="Arial Black" pitchFamily="34" charset="0"/>
              </a:rPr>
              <a:t>these days?</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own.jpg"/>
          <p:cNvPicPr>
            <a:picLocks noChangeAspect="1"/>
          </p:cNvPicPr>
          <p:nvPr/>
        </p:nvPicPr>
        <p:blipFill>
          <a:blip r:embed="rId3" cstate="print"/>
          <a:stretch>
            <a:fillRect/>
          </a:stretch>
        </p:blipFill>
        <p:spPr>
          <a:xfrm>
            <a:off x="0" y="0"/>
            <a:ext cx="9144000" cy="803403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What does it mean</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to be a </a:t>
            </a:r>
            <a:r>
              <a:rPr lang="en-US" sz="6000" dirty="0" smtClean="0">
                <a:effectLst/>
                <a:latin typeface="Arial Black" pitchFamily="34" charset="0"/>
              </a:rPr>
              <a:t>“library”</a:t>
            </a:r>
            <a:br>
              <a:rPr lang="en-US" sz="6000" dirty="0" smtClean="0">
                <a:effectLst/>
                <a:latin typeface="Arial Black" pitchFamily="34" charset="0"/>
              </a:rPr>
            </a:br>
            <a:r>
              <a:rPr lang="en-US" sz="6000" dirty="0" smtClean="0">
                <a:solidFill>
                  <a:srgbClr val="1F98D3"/>
                </a:solidFill>
                <a:effectLst/>
                <a:latin typeface="Arial Black" pitchFamily="34" charset="0"/>
              </a:rPr>
              <a:t>these days?</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a:t>
            </a:r>
            <a:r>
              <a:rPr lang="en-US" sz="6000" dirty="0" smtClean="0">
                <a:effectLst/>
                <a:latin typeface="Arial Black" pitchFamily="34" charset="0"/>
              </a:rPr>
              <a:t>modeling</a:t>
            </a:r>
            <a:r>
              <a:rPr lang="en-US" sz="6000" dirty="0" smtClean="0">
                <a:solidFill>
                  <a:srgbClr val="1F98D3"/>
                </a:solidFill>
                <a:effectLst/>
                <a:latin typeface="Arial Black" pitchFamily="34" charset="0"/>
              </a:rPr>
              <a: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students and staff these </a:t>
            </a:r>
            <a:br>
              <a:rPr lang="en-US" sz="6000" dirty="0" smtClean="0">
                <a:solidFill>
                  <a:srgbClr val="1F98D3"/>
                </a:solidFill>
                <a:effectLst/>
                <a:latin typeface="Arial Black" pitchFamily="34" charset="0"/>
              </a:rPr>
            </a:br>
            <a:r>
              <a:rPr lang="en-US" sz="6000" dirty="0" smtClean="0">
                <a:effectLst/>
                <a:latin typeface="Arial Black" pitchFamily="34" charset="0"/>
              </a:rPr>
              <a:t>new </a:t>
            </a:r>
            <a:r>
              <a:rPr lang="en-US" sz="6000" dirty="0" err="1" smtClean="0">
                <a:effectLst/>
                <a:latin typeface="Arial Black" pitchFamily="34" charset="0"/>
              </a:rPr>
              <a:t>literacies</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teaching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appropriate use</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or</a:t>
            </a:r>
            <a:br>
              <a:rPr lang="en-US" sz="6000" dirty="0" smtClean="0">
                <a:solidFill>
                  <a:srgbClr val="1F98D3"/>
                </a:solidFill>
                <a:effectLst/>
                <a:latin typeface="Arial Black" pitchFamily="34" charset="0"/>
              </a:rPr>
            </a:br>
            <a:r>
              <a:rPr lang="en-US" sz="6000" dirty="0" smtClean="0">
                <a:effectLst/>
                <a:latin typeface="Arial Black" pitchFamily="34" charset="0"/>
              </a:rPr>
              <a:t>empowered use</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really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understand the </a:t>
            </a:r>
            <a:r>
              <a:rPr lang="en-US" sz="6000" dirty="0" smtClean="0">
                <a:effectLst/>
                <a:latin typeface="Arial Black" pitchFamily="34" charset="0"/>
              </a:rPr>
              <a:t>global economic climate</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What have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done this week</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to help my</a:t>
            </a: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effectLst/>
                <a:latin typeface="Arial Black" pitchFamily="34" charset="0"/>
              </a:rPr>
              <a:t>leaders</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What percentage</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of my job</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requires </a:t>
            </a:r>
            <a:r>
              <a:rPr lang="en-US" sz="6000" dirty="0" smtClean="0">
                <a:effectLst/>
                <a:latin typeface="Arial Black" pitchFamily="34" charset="0"/>
              </a:rPr>
              <a:t>me</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Why am</a:t>
            </a:r>
            <a:br>
              <a:rPr lang="en-US" sz="6000" dirty="0" smtClean="0">
                <a:solidFill>
                  <a:srgbClr val="1F98D3"/>
                </a:solidFill>
                <a:effectLst/>
                <a:latin typeface="Arial Black" pitchFamily="34" charset="0"/>
              </a:rPr>
            </a:br>
            <a:r>
              <a:rPr lang="en-US" sz="6000" dirty="0" smtClean="0">
                <a:effectLst/>
                <a:latin typeface="Arial Black" pitchFamily="34" charset="0"/>
              </a:rPr>
              <a:t>I</a:t>
            </a:r>
            <a:r>
              <a:rPr lang="en-US" sz="6000" dirty="0" smtClean="0">
                <a:solidFill>
                  <a:srgbClr val="1F98D3"/>
                </a:solidFill>
                <a:effectLst/>
                <a:latin typeface="Arial Black" pitchFamily="34" charset="0"/>
              </a:rPr>
              <a:t> here?</a:t>
            </a:r>
            <a:endParaRPr lang="en-US" sz="6000" dirty="0" smtClean="0">
              <a:solidFill>
                <a:srgbClr val="1F98D3"/>
              </a:solidFill>
              <a:effectLst/>
              <a:latin typeface="Arial Black"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dangerouslyirrelevant.org/memo.html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3" name="Content Placeholder 2"/>
          <p:cNvSpPr>
            <a:spLocks noGrp="1"/>
          </p:cNvSpPr>
          <p:nvPr>
            <p:ph idx="1"/>
          </p:nvPr>
        </p:nvSpPr>
        <p:spPr/>
        <p:txBody>
          <a:bodyPr/>
          <a:lstStyle/>
          <a:p>
            <a:r>
              <a:rPr lang="en-US" dirty="0" smtClean="0">
                <a:hlinkClick r:id="rId3"/>
              </a:rPr>
              <a:t>http://www.flickr.com/photos/stolensnapshot/3352221864/in/set-72157615125530681</a:t>
            </a:r>
            <a:r>
              <a:rPr lang="en-US" dirty="0" smtClean="0">
                <a:hlinkClick r:id="rId3"/>
              </a:rPr>
              <a:t>/</a:t>
            </a:r>
            <a:endParaRPr lang="en-US" dirty="0" smtClean="0"/>
          </a:p>
          <a:p>
            <a:r>
              <a:rPr lang="en-US" dirty="0" smtClean="0">
                <a:hlinkClick r:id="rId4"/>
              </a:rPr>
              <a:t>http://www.flickr.com/photos/45635774@N00/3440080595/</a:t>
            </a:r>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7001</TotalTime>
  <Words>2802</Words>
  <Application>Microsoft Office PowerPoint</Application>
  <PresentationFormat>On-screen Show (4:3)</PresentationFormat>
  <Paragraphs>503</Paragraphs>
  <Slides>67</Slides>
  <Notes>67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Globe</vt:lpstr>
      <vt:lpstr>Microsoft Office Excel 97-2003 Worksheet</vt:lpstr>
      <vt:lpstr>Slide 1</vt:lpstr>
      <vt:lpstr>dangerouslyirrelevant.org/ memo.html</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Thank you!</vt:lpstr>
      <vt:lpstr>Photo credits</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501</cp:revision>
  <cp:lastPrinted>2006-11-29T12:57:57Z</cp:lastPrinted>
  <dcterms:created xsi:type="dcterms:W3CDTF">2006-11-10T16:41:19Z</dcterms:created>
  <dcterms:modified xsi:type="dcterms:W3CDTF">2009-10-02T11:19:38Z</dcterms:modified>
</cp:coreProperties>
</file>