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tags/tag12.xml" ContentType="application/vnd.openxmlformats-officedocument.presentationml.tags+xml"/>
  <Default Extension="xlsx" ContentType="application/vnd.openxmlformats-officedocument.spreadsheetml.sheet"/>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Default Extension="emf" ContentType="image/x-emf"/>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tags/tag17.xml" ContentType="application/vnd.openxmlformats-officedocument.presentationml.tag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Default Extension="vml" ContentType="application/vnd.openxmlformats-officedocument.vmlDrawing"/>
  <Override PartName="/ppt/tags/tag13.xml" ContentType="application/vnd.openxmlformats-officedocument.presentationml.tags+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11.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xls" ContentType="application/vnd.ms-exce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14.xml" ContentType="application/vnd.openxmlformats-officedocument.presentationml.tags+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68"/>
  </p:notesMasterIdLst>
  <p:handoutMasterIdLst>
    <p:handoutMasterId r:id="rId69"/>
  </p:handoutMasterIdLst>
  <p:sldIdLst>
    <p:sldId id="1035" r:id="rId2"/>
    <p:sldId id="1062" r:id="rId3"/>
    <p:sldId id="1060" r:id="rId4"/>
    <p:sldId id="869" r:id="rId5"/>
    <p:sldId id="739" r:id="rId6"/>
    <p:sldId id="770" r:id="rId7"/>
    <p:sldId id="769" r:id="rId8"/>
    <p:sldId id="707" r:id="rId9"/>
    <p:sldId id="843" r:id="rId10"/>
    <p:sldId id="827" r:id="rId11"/>
    <p:sldId id="708" r:id="rId12"/>
    <p:sldId id="709" r:id="rId13"/>
    <p:sldId id="710" r:id="rId14"/>
    <p:sldId id="711" r:id="rId15"/>
    <p:sldId id="1065" r:id="rId16"/>
    <p:sldId id="1066" r:id="rId17"/>
    <p:sldId id="1064" r:id="rId18"/>
    <p:sldId id="1067" r:id="rId19"/>
    <p:sldId id="1070" r:id="rId20"/>
    <p:sldId id="477" r:id="rId21"/>
    <p:sldId id="715" r:id="rId22"/>
    <p:sldId id="695" r:id="rId23"/>
    <p:sldId id="694" r:id="rId24"/>
    <p:sldId id="762" r:id="rId25"/>
    <p:sldId id="1012" r:id="rId26"/>
    <p:sldId id="1013" r:id="rId27"/>
    <p:sldId id="772" r:id="rId28"/>
    <p:sldId id="1063" r:id="rId29"/>
    <p:sldId id="881" r:id="rId30"/>
    <p:sldId id="882" r:id="rId31"/>
    <p:sldId id="775" r:id="rId32"/>
    <p:sldId id="777" r:id="rId33"/>
    <p:sldId id="845" r:id="rId34"/>
    <p:sldId id="883" r:id="rId35"/>
    <p:sldId id="847" r:id="rId36"/>
    <p:sldId id="1073" r:id="rId37"/>
    <p:sldId id="1074" r:id="rId38"/>
    <p:sldId id="1072" r:id="rId39"/>
    <p:sldId id="1069" r:id="rId40"/>
    <p:sldId id="1068" r:id="rId41"/>
    <p:sldId id="1071" r:id="rId42"/>
    <p:sldId id="779" r:id="rId43"/>
    <p:sldId id="846" r:id="rId44"/>
    <p:sldId id="1014" r:id="rId45"/>
    <p:sldId id="1015" r:id="rId46"/>
    <p:sldId id="782" r:id="rId47"/>
    <p:sldId id="783" r:id="rId48"/>
    <p:sldId id="922" r:id="rId49"/>
    <p:sldId id="923" r:id="rId50"/>
    <p:sldId id="1044" r:id="rId51"/>
    <p:sldId id="1045" r:id="rId52"/>
    <p:sldId id="871" r:id="rId53"/>
    <p:sldId id="1047" r:id="rId54"/>
    <p:sldId id="1041" r:id="rId55"/>
    <p:sldId id="1042" r:id="rId56"/>
    <p:sldId id="798" r:id="rId57"/>
    <p:sldId id="799" r:id="rId58"/>
    <p:sldId id="1046" r:id="rId59"/>
    <p:sldId id="800" r:id="rId60"/>
    <p:sldId id="888" r:id="rId61"/>
    <p:sldId id="889" r:id="rId62"/>
    <p:sldId id="887" r:id="rId63"/>
    <p:sldId id="1043" r:id="rId64"/>
    <p:sldId id="784" r:id="rId65"/>
    <p:sldId id="931" r:id="rId66"/>
    <p:sldId id="1075" r:id="rId67"/>
  </p:sldIdLst>
  <p:sldSz cx="9144000" cy="6858000" type="screen4x3"/>
  <p:notesSz cx="6858000" cy="9313863"/>
  <p:custDataLst>
    <p:tags r:id="rId70"/>
  </p:custDataLst>
  <p:defaultTextStyle>
    <a:defPPr>
      <a:defRPr lang="en-US"/>
    </a:defPPr>
    <a:lvl1pPr algn="l" rtl="0" fontAlgn="base">
      <a:spcBef>
        <a:spcPct val="0"/>
      </a:spcBef>
      <a:spcAft>
        <a:spcPct val="0"/>
      </a:spcAft>
      <a:defRPr sz="3200" kern="1200">
        <a:solidFill>
          <a:schemeClr val="tx1"/>
        </a:solidFill>
        <a:latin typeface="Verdana" pitchFamily="34" charset="0"/>
        <a:ea typeface="+mn-ea"/>
        <a:cs typeface="Arial" charset="0"/>
      </a:defRPr>
    </a:lvl1pPr>
    <a:lvl2pPr marL="457200" algn="l" rtl="0" fontAlgn="base">
      <a:spcBef>
        <a:spcPct val="0"/>
      </a:spcBef>
      <a:spcAft>
        <a:spcPct val="0"/>
      </a:spcAft>
      <a:defRPr sz="3200" kern="1200">
        <a:solidFill>
          <a:schemeClr val="tx1"/>
        </a:solidFill>
        <a:latin typeface="Verdana" pitchFamily="34" charset="0"/>
        <a:ea typeface="+mn-ea"/>
        <a:cs typeface="Arial" charset="0"/>
      </a:defRPr>
    </a:lvl2pPr>
    <a:lvl3pPr marL="914400" algn="l" rtl="0" fontAlgn="base">
      <a:spcBef>
        <a:spcPct val="0"/>
      </a:spcBef>
      <a:spcAft>
        <a:spcPct val="0"/>
      </a:spcAft>
      <a:defRPr sz="3200" kern="1200">
        <a:solidFill>
          <a:schemeClr val="tx1"/>
        </a:solidFill>
        <a:latin typeface="Verdana" pitchFamily="34" charset="0"/>
        <a:ea typeface="+mn-ea"/>
        <a:cs typeface="Arial" charset="0"/>
      </a:defRPr>
    </a:lvl3pPr>
    <a:lvl4pPr marL="1371600" algn="l" rtl="0" fontAlgn="base">
      <a:spcBef>
        <a:spcPct val="0"/>
      </a:spcBef>
      <a:spcAft>
        <a:spcPct val="0"/>
      </a:spcAft>
      <a:defRPr sz="3200" kern="1200">
        <a:solidFill>
          <a:schemeClr val="tx1"/>
        </a:solidFill>
        <a:latin typeface="Verdana" pitchFamily="34" charset="0"/>
        <a:ea typeface="+mn-ea"/>
        <a:cs typeface="Arial" charset="0"/>
      </a:defRPr>
    </a:lvl4pPr>
    <a:lvl5pPr marL="1828800" algn="l" rtl="0" fontAlgn="base">
      <a:spcBef>
        <a:spcPct val="0"/>
      </a:spcBef>
      <a:spcAft>
        <a:spcPct val="0"/>
      </a:spcAft>
      <a:defRPr sz="3200" kern="1200">
        <a:solidFill>
          <a:schemeClr val="tx1"/>
        </a:solidFill>
        <a:latin typeface="Verdana" pitchFamily="34" charset="0"/>
        <a:ea typeface="+mn-ea"/>
        <a:cs typeface="Arial" charset="0"/>
      </a:defRPr>
    </a:lvl5pPr>
    <a:lvl6pPr marL="2286000" algn="l" defTabSz="914400" rtl="0" eaLnBrk="1" latinLnBrk="0" hangingPunct="1">
      <a:defRPr sz="3200" kern="1200">
        <a:solidFill>
          <a:schemeClr val="tx1"/>
        </a:solidFill>
        <a:latin typeface="Verdana" pitchFamily="34" charset="0"/>
        <a:ea typeface="+mn-ea"/>
        <a:cs typeface="Arial" charset="0"/>
      </a:defRPr>
    </a:lvl6pPr>
    <a:lvl7pPr marL="2743200" algn="l" defTabSz="914400" rtl="0" eaLnBrk="1" latinLnBrk="0" hangingPunct="1">
      <a:defRPr sz="3200" kern="1200">
        <a:solidFill>
          <a:schemeClr val="tx1"/>
        </a:solidFill>
        <a:latin typeface="Verdana" pitchFamily="34" charset="0"/>
        <a:ea typeface="+mn-ea"/>
        <a:cs typeface="Arial" charset="0"/>
      </a:defRPr>
    </a:lvl7pPr>
    <a:lvl8pPr marL="3200400" algn="l" defTabSz="914400" rtl="0" eaLnBrk="1" latinLnBrk="0" hangingPunct="1">
      <a:defRPr sz="3200" kern="1200">
        <a:solidFill>
          <a:schemeClr val="tx1"/>
        </a:solidFill>
        <a:latin typeface="Verdana" pitchFamily="34" charset="0"/>
        <a:ea typeface="+mn-ea"/>
        <a:cs typeface="Arial" charset="0"/>
      </a:defRPr>
    </a:lvl8pPr>
    <a:lvl9pPr marL="3657600" algn="l" defTabSz="914400" rtl="0" eaLnBrk="1" latinLnBrk="0" hangingPunct="1">
      <a:defRPr sz="32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C0C0C"/>
    <a:srgbClr val="FF9933"/>
    <a:srgbClr val="953735"/>
    <a:srgbClr val="FF0000"/>
    <a:srgbClr val="00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34" autoAdjust="0"/>
    <p:restoredTop sz="97531" autoAdjust="0"/>
  </p:normalViewPr>
  <p:slideViewPr>
    <p:cSldViewPr>
      <p:cViewPr>
        <p:scale>
          <a:sx n="70" d="100"/>
          <a:sy n="70" d="100"/>
        </p:scale>
        <p:origin x="-984" y="-24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250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lineChart>
        <c:grouping val="standard"/>
        <c:ser>
          <c:idx val="0"/>
          <c:order val="0"/>
          <c:tx>
            <c:strRef>
              <c:f>Sheet1!$B$1</c:f>
              <c:strCache>
                <c:ptCount val="1"/>
                <c:pt idx="0">
                  <c:v>Agriculture</c:v>
                </c:pt>
              </c:strCache>
            </c:strRef>
          </c:tx>
          <c:spPr>
            <a:ln w="50792">
              <a:solidFill>
                <a:srgbClr val="0099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Sheet1!$B$2:$B$12</c:f>
              <c:numCache>
                <c:formatCode>0%</c:formatCode>
                <c:ptCount val="11"/>
                <c:pt idx="0">
                  <c:v>0.37500000000000155</c:v>
                </c:pt>
                <c:pt idx="1">
                  <c:v>0.30900000000000138</c:v>
                </c:pt>
                <c:pt idx="2">
                  <c:v>0.27</c:v>
                </c:pt>
                <c:pt idx="3">
                  <c:v>0.21200000000000024</c:v>
                </c:pt>
                <c:pt idx="4">
                  <c:v>0.17400000000000004</c:v>
                </c:pt>
                <c:pt idx="5">
                  <c:v>0.11900000000000045</c:v>
                </c:pt>
                <c:pt idx="6">
                  <c:v>6.1000000000000026E-2</c:v>
                </c:pt>
                <c:pt idx="7">
                  <c:v>3.1000000000000201E-2</c:v>
                </c:pt>
                <c:pt idx="8">
                  <c:v>2.8000000000000011E-2</c:v>
                </c:pt>
                <c:pt idx="9">
                  <c:v>3.0000000000000162E-2</c:v>
                </c:pt>
                <c:pt idx="10">
                  <c:v>4.0000000000000114E-3</c:v>
                </c:pt>
              </c:numCache>
            </c:numRef>
          </c:val>
        </c:ser>
        <c:ser>
          <c:idx val="1"/>
          <c:order val="1"/>
          <c:tx>
            <c:strRef>
              <c:f>Sheet1!$C$1</c:f>
              <c:strCache>
                <c:ptCount val="1"/>
                <c:pt idx="0">
                  <c:v>Working</c:v>
                </c:pt>
              </c:strCache>
            </c:strRef>
          </c:tx>
          <c:spPr>
            <a:ln w="50792">
              <a:solidFill>
                <a:srgbClr val="CC00FF"/>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Sheet1!$C$2:$C$12</c:f>
              <c:numCache>
                <c:formatCode>0%</c:formatCode>
                <c:ptCount val="11"/>
                <c:pt idx="0">
                  <c:v>0.35800000000000032</c:v>
                </c:pt>
                <c:pt idx="1">
                  <c:v>0.38200000000000173</c:v>
                </c:pt>
                <c:pt idx="2">
                  <c:v>0.40200000000000002</c:v>
                </c:pt>
                <c:pt idx="3">
                  <c:v>0.39600000000000202</c:v>
                </c:pt>
                <c:pt idx="4">
                  <c:v>0.39800000000000202</c:v>
                </c:pt>
                <c:pt idx="5">
                  <c:v>0.41100000000000031</c:v>
                </c:pt>
                <c:pt idx="6">
                  <c:v>0.37700000000000156</c:v>
                </c:pt>
                <c:pt idx="7">
                  <c:v>0.35900000000000032</c:v>
                </c:pt>
                <c:pt idx="8">
                  <c:v>0.31700000000000172</c:v>
                </c:pt>
                <c:pt idx="9">
                  <c:v>0.26</c:v>
                </c:pt>
                <c:pt idx="10">
                  <c:v>0.26100000000000001</c:v>
                </c:pt>
              </c:numCache>
            </c:numRef>
          </c:val>
        </c:ser>
        <c:ser>
          <c:idx val="2"/>
          <c:order val="2"/>
          <c:tx>
            <c:strRef>
              <c:f>Sheet1!$D$1</c:f>
              <c:strCache>
                <c:ptCount val="1"/>
                <c:pt idx="0">
                  <c:v>Service</c:v>
                </c:pt>
              </c:strCache>
            </c:strRef>
          </c:tx>
          <c:spPr>
            <a:ln w="50792">
              <a:solidFill>
                <a:srgbClr val="FF66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Sheet1!$D$2:$D$12</c:f>
              <c:numCache>
                <c:formatCode>0%</c:formatCode>
                <c:ptCount val="11"/>
                <c:pt idx="0">
                  <c:v>0.16700000000000073</c:v>
                </c:pt>
                <c:pt idx="1">
                  <c:v>0.19800000000000065</c:v>
                </c:pt>
                <c:pt idx="2">
                  <c:v>0.21100000000000024</c:v>
                </c:pt>
                <c:pt idx="3">
                  <c:v>0.252</c:v>
                </c:pt>
                <c:pt idx="4">
                  <c:v>0.28600000000000031</c:v>
                </c:pt>
                <c:pt idx="5">
                  <c:v>0.30500000000000038</c:v>
                </c:pt>
                <c:pt idx="6">
                  <c:v>0.33300000000000202</c:v>
                </c:pt>
                <c:pt idx="7">
                  <c:v>0.38800000000000173</c:v>
                </c:pt>
                <c:pt idx="8">
                  <c:v>0.46200000000000002</c:v>
                </c:pt>
                <c:pt idx="9">
                  <c:v>0.45700000000000002</c:v>
                </c:pt>
                <c:pt idx="10">
                  <c:v>0.43400000000000138</c:v>
                </c:pt>
              </c:numCache>
            </c:numRef>
          </c:val>
        </c:ser>
        <c:ser>
          <c:idx val="3"/>
          <c:order val="3"/>
          <c:tx>
            <c:strRef>
              <c:f>Sheet1!$E$1</c:f>
              <c:strCache>
                <c:ptCount val="1"/>
                <c:pt idx="0">
                  <c:v>Creative</c:v>
                </c:pt>
              </c:strCache>
            </c:strRef>
          </c:tx>
          <c:spPr>
            <a:ln w="76186">
              <a:solidFill>
                <a:srgbClr val="FF00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Sheet1!$E$2:$E$12</c:f>
              <c:numCache>
                <c:formatCode>0%</c:formatCode>
                <c:ptCount val="11"/>
                <c:pt idx="0">
                  <c:v>0.1</c:v>
                </c:pt>
                <c:pt idx="1">
                  <c:v>0.11100000000000021</c:v>
                </c:pt>
                <c:pt idx="2">
                  <c:v>0.11699999999999998</c:v>
                </c:pt>
                <c:pt idx="3">
                  <c:v>0.13900000000000001</c:v>
                </c:pt>
                <c:pt idx="4">
                  <c:v>0.14200000000000004</c:v>
                </c:pt>
                <c:pt idx="5">
                  <c:v>0.16600000000000065</c:v>
                </c:pt>
                <c:pt idx="6">
                  <c:v>0.17900000000000021</c:v>
                </c:pt>
                <c:pt idx="7">
                  <c:v>0.19800000000000065</c:v>
                </c:pt>
                <c:pt idx="8">
                  <c:v>0.18700000000000044</c:v>
                </c:pt>
                <c:pt idx="9">
                  <c:v>0.254</c:v>
                </c:pt>
                <c:pt idx="10">
                  <c:v>0.30100000000000032</c:v>
                </c:pt>
              </c:numCache>
            </c:numRef>
          </c:val>
        </c:ser>
        <c:marker val="1"/>
        <c:axId val="110773376"/>
        <c:axId val="110774912"/>
      </c:lineChart>
      <c:catAx>
        <c:axId val="110773376"/>
        <c:scaling>
          <c:orientation val="minMax"/>
        </c:scaling>
        <c:axPos val="b"/>
        <c:numFmt formatCode="General" sourceLinked="1"/>
        <c:majorTickMark val="none"/>
        <c:tickLblPos val="nextTo"/>
        <c:spPr>
          <a:ln>
            <a:noFill/>
          </a:ln>
        </c:spPr>
        <c:txPr>
          <a:bodyPr/>
          <a:lstStyle/>
          <a:p>
            <a:pPr>
              <a:defRPr sz="1400"/>
            </a:pPr>
            <a:endParaRPr lang="en-US"/>
          </a:p>
        </c:txPr>
        <c:crossAx val="110774912"/>
        <c:crosses val="autoZero"/>
        <c:auto val="1"/>
        <c:lblAlgn val="ctr"/>
        <c:lblOffset val="100"/>
      </c:catAx>
      <c:valAx>
        <c:axId val="110774912"/>
        <c:scaling>
          <c:orientation val="minMax"/>
        </c:scaling>
        <c:axPos val="l"/>
        <c:numFmt formatCode="0%" sourceLinked="1"/>
        <c:majorTickMark val="none"/>
        <c:tickLblPos val="nextTo"/>
        <c:spPr>
          <a:ln>
            <a:noFill/>
          </a:ln>
        </c:spPr>
        <c:txPr>
          <a:bodyPr/>
          <a:lstStyle/>
          <a:p>
            <a:pPr>
              <a:defRPr sz="1400"/>
            </a:pPr>
            <a:endParaRPr lang="en-US"/>
          </a:p>
        </c:txPr>
        <c:crossAx val="110773376"/>
        <c:crosses val="autoZero"/>
        <c:crossBetween val="between"/>
      </c:valAx>
    </c:plotArea>
    <c:legend>
      <c:legendPos val="b"/>
      <c:layout/>
    </c:legend>
    <c:plotVisOnly val="1"/>
    <c:dispBlanksAs val="gap"/>
  </c:chart>
  <c:txPr>
    <a:bodyPr/>
    <a:lstStyle/>
    <a:p>
      <a:pPr>
        <a:defRPr sz="1800"/>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image" Target="../media/image4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5"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315396" name="Rectangle 4"/>
          <p:cNvSpPr>
            <a:spLocks noGrp="1" noChangeArrowheads="1"/>
          </p:cNvSpPr>
          <p:nvPr>
            <p:ph type="ftr" sz="quarter" idx="2"/>
          </p:nvPr>
        </p:nvSpPr>
        <p:spPr bwMode="auto">
          <a:xfrm>
            <a:off x="0" y="8847139"/>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7" name="Rectangle 5"/>
          <p:cNvSpPr>
            <a:spLocks noGrp="1" noChangeArrowheads="1"/>
          </p:cNvSpPr>
          <p:nvPr>
            <p:ph type="sldNum" sz="quarter" idx="3"/>
          </p:nvPr>
        </p:nvSpPr>
        <p:spPr bwMode="auto">
          <a:xfrm>
            <a:off x="3884613" y="8847139"/>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8F434486-2459-42FE-9CA8-4150EBC4EFC6}"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1"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19460" name="Rectangle 4"/>
          <p:cNvSpPr>
            <a:spLocks noGrp="1" noRot="1" noChangeAspect="1" noChangeArrowheads="1" noTextEdit="1"/>
          </p:cNvSpPr>
          <p:nvPr>
            <p:ph type="sldImg" idx="2"/>
          </p:nvPr>
        </p:nvSpPr>
        <p:spPr bwMode="auto">
          <a:xfrm>
            <a:off x="1101725" y="698500"/>
            <a:ext cx="4656138" cy="3494088"/>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85800" y="4424363"/>
            <a:ext cx="5486400" cy="4191000"/>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847139"/>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3884613" y="8847139"/>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85FCB138-3568-46A3-9E9F-BCD455147CB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841A2EF8-FB47-4340-A9CA-9689DB673348}" type="slidenum">
              <a:rPr lang="en-US"/>
              <a:pPr/>
              <a:t>1</a:t>
            </a:fld>
            <a:endParaRPr 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pPr eaLnBrk="1" hangingPunct="1"/>
            <a:r>
              <a:rPr lang="en-US" smtClean="0"/>
              <a:t>Good morning. My name is Dr. Scott McLeod. I’m coordinator of the educational administration at Iowa State University. I used to be at the University of Minnesota. I’m also the Director of CASTLE, the only university center in the country dedicated to the technology leadership needs of school administrators.</a:t>
            </a:r>
          </a:p>
          <a:p>
            <a:pPr eaLnBrk="1" hangingPunct="1"/>
            <a:endParaRPr lang="en-US" smtClean="0"/>
          </a:p>
          <a:p>
            <a:pPr eaLnBrk="1" hangingPunct="1"/>
            <a:r>
              <a:rPr lang="en-US" smtClean="0"/>
              <a:t>Today I’m going to talk to you about schools.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ln/>
        </p:spPr>
      </p:sp>
      <p:sp>
        <p:nvSpPr>
          <p:cNvPr id="36866" name="Notes Placeholder 2"/>
          <p:cNvSpPr>
            <a:spLocks noGrp="1"/>
          </p:cNvSpPr>
          <p:nvPr>
            <p:ph type="body" idx="1"/>
          </p:nvPr>
        </p:nvSpPr>
        <p:spPr>
          <a:noFill/>
          <a:ln/>
        </p:spPr>
        <p:txBody>
          <a:bodyPr/>
          <a:lstStyle/>
          <a:p>
            <a:r>
              <a:rPr lang="en-US" smtClean="0"/>
              <a:t>Music went digital.</a:t>
            </a:r>
          </a:p>
          <a:p>
            <a:endParaRPr lang="en-US" smtClean="0"/>
          </a:p>
          <a:p>
            <a:r>
              <a:rPr lang="en-US" smtClean="0"/>
              <a:t>Many of us have iPods or other portable music devices that let us carry around a lifetime’s worth of music. And, again, they fit in our pocket or purse.</a:t>
            </a:r>
          </a:p>
          <a:p>
            <a:endParaRPr lang="en-US" smtClean="0"/>
          </a:p>
          <a:p>
            <a:r>
              <a:rPr lang="en-US" smtClean="0"/>
              <a:t>And, in addition to being both wonderfully useful and kinda cool, these little devices also are making us completely rethink a number of issues related to intellectual property and copyright.</a:t>
            </a:r>
          </a:p>
          <a:p>
            <a:endParaRPr lang="en-US" smtClean="0"/>
          </a:p>
          <a:p>
            <a:r>
              <a:rPr lang="en-US" smtClean="0"/>
              <a:t>Hands up – how many of you own an iPod or other kind of portable music player?</a:t>
            </a:r>
          </a:p>
          <a:p>
            <a:endParaRPr lang="en-US" smtClean="0"/>
          </a:p>
          <a:p>
            <a:endParaRPr lang="en-US" smtClean="0"/>
          </a:p>
          <a:p>
            <a:endParaRPr lang="en-US" smtClean="0"/>
          </a:p>
          <a:p>
            <a:r>
              <a:rPr lang="en-US" smtClean="0"/>
              <a:t>http://www.flickr.com/photos/zengame/42914294/sizes/l/</a:t>
            </a:r>
          </a:p>
        </p:txBody>
      </p:sp>
      <p:sp>
        <p:nvSpPr>
          <p:cNvPr id="4" name="Slide Number Placeholder 3"/>
          <p:cNvSpPr>
            <a:spLocks noGrp="1"/>
          </p:cNvSpPr>
          <p:nvPr>
            <p:ph type="sldNum" sz="quarter" idx="5"/>
          </p:nvPr>
        </p:nvSpPr>
        <p:spPr/>
        <p:txBody>
          <a:bodyPr/>
          <a:lstStyle/>
          <a:p>
            <a:pPr>
              <a:defRPr/>
            </a:pPr>
            <a:fld id="{522DF6BB-26C7-4911-AA74-79D93AD96081}"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ln/>
        </p:spPr>
      </p:sp>
      <p:sp>
        <p:nvSpPr>
          <p:cNvPr id="38914" name="Rectangle 3"/>
          <p:cNvSpPr>
            <a:spLocks noGrp="1" noChangeArrowheads="1"/>
          </p:cNvSpPr>
          <p:nvPr>
            <p:ph type="body" idx="1"/>
          </p:nvPr>
        </p:nvSpPr>
        <p:spPr>
          <a:noFill/>
          <a:ln/>
        </p:spPr>
        <p:txBody>
          <a:bodyPr/>
          <a:lstStyle/>
          <a:p>
            <a:r>
              <a:rPr lang="en-US" smtClean="0"/>
              <a:t>Maps went digital.</a:t>
            </a:r>
          </a:p>
          <a:p>
            <a:endParaRPr lang="en-US" smtClean="0"/>
          </a:p>
          <a:p>
            <a:r>
              <a:rPr lang="en-US" smtClean="0"/>
              <a:t>For a few hundred dollars, we can buy a portable GPS unit and never have to get lost again.</a:t>
            </a:r>
          </a:p>
          <a:p>
            <a:endParaRPr lang="en-US" smtClean="0"/>
          </a:p>
          <a:p>
            <a:r>
              <a:rPr lang="en-US" smtClean="0"/>
              <a:t>Hands up – how many of you own a GPS unit?</a:t>
            </a:r>
          </a:p>
          <a:p>
            <a:endParaRPr lang="en-US" smtClean="0"/>
          </a:p>
          <a:p>
            <a:endParaRPr lang="en-US" smtClean="0"/>
          </a:p>
          <a:p>
            <a:endParaRPr lang="en-US" smtClean="0"/>
          </a:p>
          <a:p>
            <a:r>
              <a:rPr lang="en-US" smtClean="0"/>
              <a:t>http://www.flickr.com/photos/soumit/450204342/in/photostream/</a:t>
            </a:r>
          </a:p>
          <a:p>
            <a:r>
              <a:rPr lang="en-US" smtClean="0"/>
              <a:t>http://www.flickr.com/photos/mdumlao98/976279763/</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a:ln/>
        </p:spPr>
      </p:sp>
      <p:sp>
        <p:nvSpPr>
          <p:cNvPr id="40962" name="Notes Placeholder 2"/>
          <p:cNvSpPr>
            <a:spLocks noGrp="1"/>
          </p:cNvSpPr>
          <p:nvPr>
            <p:ph type="body" idx="1"/>
          </p:nvPr>
        </p:nvSpPr>
        <p:spPr>
          <a:noFill/>
          <a:ln/>
        </p:spPr>
        <p:txBody>
          <a:bodyPr/>
          <a:lstStyle/>
          <a:p>
            <a:r>
              <a:rPr lang="en-US" smtClean="0"/>
              <a:t>Photos went digital.</a:t>
            </a:r>
          </a:p>
          <a:p>
            <a:endParaRPr lang="en-US" smtClean="0"/>
          </a:p>
          <a:p>
            <a:r>
              <a:rPr lang="en-US" smtClean="0"/>
              <a:t>The world of photography has been completely upended in the past couple of decades, as digital cameras infiltrate both the personal and professional realms. </a:t>
            </a:r>
          </a:p>
          <a:p>
            <a:endParaRPr lang="en-US" smtClean="0"/>
          </a:p>
          <a:p>
            <a:r>
              <a:rPr lang="en-US" smtClean="0"/>
              <a:t>Hands up – how many of you own a digital camera? Those of you who do know the affordances they lend us over regular film photography.</a:t>
            </a:r>
          </a:p>
          <a:p>
            <a:endParaRPr lang="en-US" smtClean="0"/>
          </a:p>
          <a:p>
            <a:endParaRPr lang="en-US" smtClean="0"/>
          </a:p>
          <a:p>
            <a:r>
              <a:rPr lang="en-US" smtClean="0"/>
              <a:t>http://www.flickr.com/photos/parl/89822733/</a:t>
            </a:r>
          </a:p>
          <a:p>
            <a:r>
              <a:rPr lang="en-US" smtClean="0"/>
              <a:t>http://www.flickr.com/photos/dhammza/140868495/</a:t>
            </a:r>
          </a:p>
          <a:p>
            <a:r>
              <a:rPr lang="en-US" smtClean="0"/>
              <a:t>http://www.flickr.com/photos/purprin/2070805989/</a:t>
            </a:r>
          </a:p>
        </p:txBody>
      </p:sp>
      <p:sp>
        <p:nvSpPr>
          <p:cNvPr id="4" name="Slide Number Placeholder 3"/>
          <p:cNvSpPr>
            <a:spLocks noGrp="1"/>
          </p:cNvSpPr>
          <p:nvPr>
            <p:ph type="sldNum" sz="quarter" idx="5"/>
          </p:nvPr>
        </p:nvSpPr>
        <p:spPr/>
        <p:txBody>
          <a:bodyPr/>
          <a:lstStyle/>
          <a:p>
            <a:pPr>
              <a:defRPr/>
            </a:pPr>
            <a:fld id="{3CDF8355-27AE-4072-BDEB-F1724B727ABE}"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ln/>
        </p:spPr>
      </p:sp>
      <p:sp>
        <p:nvSpPr>
          <p:cNvPr id="43010" name="Rectangle 3"/>
          <p:cNvSpPr>
            <a:spLocks noGrp="1" noChangeArrowheads="1"/>
          </p:cNvSpPr>
          <p:nvPr>
            <p:ph type="body" idx="1"/>
          </p:nvPr>
        </p:nvSpPr>
        <p:spPr>
          <a:noFill/>
          <a:ln/>
        </p:spPr>
        <p:txBody>
          <a:bodyPr/>
          <a:lstStyle/>
          <a:p>
            <a:r>
              <a:rPr lang="en-US" smtClean="0"/>
              <a:t>Movies went digital.</a:t>
            </a:r>
          </a:p>
          <a:p>
            <a:endParaRPr lang="en-US" smtClean="0"/>
          </a:p>
          <a:p>
            <a:r>
              <a:rPr lang="en-US" smtClean="0"/>
              <a:t>Like the digital camera, the digital camcorder also is replacing earlier, often bulky versions, allowing individuals to capture video wherever they might be.</a:t>
            </a:r>
          </a:p>
          <a:p>
            <a:endParaRPr lang="en-US" smtClean="0"/>
          </a:p>
          <a:p>
            <a:endParaRPr lang="en-US" smtClean="0"/>
          </a:p>
          <a:p>
            <a:endParaRPr lang="en-US" smtClean="0"/>
          </a:p>
          <a:p>
            <a:endParaRPr lang="en-US" smtClean="0"/>
          </a:p>
          <a:p>
            <a:r>
              <a:rPr lang="en-US" smtClean="0"/>
              <a:t>http://www.flickr.com/photos/oldonliner/1571194587/</a:t>
            </a:r>
          </a:p>
          <a:p>
            <a:r>
              <a:rPr lang="en-US" smtClean="0"/>
              <a:t>http://www.flickr.com/photos/checiap/164147687/</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p:txBody>
          <a:bodyPr/>
          <a:lstStyle/>
          <a:p>
            <a:pPr>
              <a:defRPr/>
            </a:pPr>
            <a:fld id="{0D650105-D607-40D8-8190-516B34B2C7EA}" type="slidenum">
              <a:rPr lang="en-US" smtClean="0"/>
              <a:pPr>
                <a:defRPr/>
              </a:pPr>
              <a:t>20</a:t>
            </a:fld>
            <a:endParaRPr lang="en-US" smtClean="0"/>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pPr eaLnBrk="1" hangingPunct="1">
              <a:lnSpc>
                <a:spcPct val="90000"/>
              </a:lnSpc>
            </a:pPr>
            <a:r>
              <a:rPr lang="en-US" sz="1000" dirty="0" smtClean="0"/>
              <a:t>And there’s YouTube, now the #3 place on the Web. About 1 in 6 Internet users has visited YouTube in the past 24 hours.</a:t>
            </a:r>
          </a:p>
          <a:p>
            <a:pPr eaLnBrk="1" hangingPunct="1">
              <a:lnSpc>
                <a:spcPct val="90000"/>
              </a:lnSpc>
            </a:pPr>
            <a:endParaRPr lang="en-US" sz="1000" dirty="0" smtClean="0"/>
          </a:p>
          <a:p>
            <a:pPr eaLnBrk="1" hangingPunct="1">
              <a:lnSpc>
                <a:spcPct val="90000"/>
              </a:lnSpc>
            </a:pPr>
            <a:r>
              <a:rPr lang="en-US" sz="1000" dirty="0" smtClean="0"/>
              <a:t>Just ask Judson </a:t>
            </a:r>
            <a:r>
              <a:rPr lang="en-US" sz="1000" dirty="0" err="1" smtClean="0"/>
              <a:t>Laipply</a:t>
            </a:r>
            <a:r>
              <a:rPr lang="en-US" sz="1000" dirty="0" smtClean="0"/>
              <a:t>, a previously obscure comedian from Cleveland, what it’s done to his career to have his Evolution of Dance routine viewed by over 80 million people. Most major television and film production channels, faced with declining viewership, are trying to establish a YouTube presence.</a:t>
            </a:r>
          </a:p>
          <a:p>
            <a:pPr>
              <a:lnSpc>
                <a:spcPct val="90000"/>
              </a:lnSpc>
            </a:pPr>
            <a:endParaRPr lang="en-US" sz="1000" dirty="0" smtClean="0"/>
          </a:p>
          <a:p>
            <a:pPr>
              <a:lnSpc>
                <a:spcPct val="90000"/>
              </a:lnSpc>
            </a:pPr>
            <a:r>
              <a:rPr lang="en-US" sz="1000" dirty="0" smtClean="0"/>
              <a:t>Hands up – how many of you have watched a video on YouTube? uploaded a video to YouTube?</a:t>
            </a:r>
          </a:p>
          <a:p>
            <a:pPr eaLnBrk="1" hangingPunct="1">
              <a:lnSpc>
                <a:spcPct val="90000"/>
              </a:lnSpc>
            </a:pPr>
            <a:endParaRPr lang="en-US" sz="1000" dirty="0" smtClean="0"/>
          </a:p>
          <a:p>
            <a:pPr eaLnBrk="1" hangingPunct="1">
              <a:lnSpc>
                <a:spcPct val="90000"/>
              </a:lnSpc>
            </a:pPr>
            <a:r>
              <a:rPr lang="en-US" sz="1000" dirty="0" smtClean="0"/>
              <a:t>We now live in a world where a comedian from Cleveland can be viewed by over 50 million people…</a:t>
            </a:r>
          </a:p>
          <a:p>
            <a:pPr eaLnBrk="1" hangingPunct="1">
              <a:lnSpc>
                <a:spcPct val="90000"/>
              </a:lnSpc>
            </a:pPr>
            <a:endParaRPr lang="en-US" sz="1000" dirty="0" smtClean="0"/>
          </a:p>
          <a:p>
            <a:pPr eaLnBrk="1" hangingPunct="1">
              <a:lnSpc>
                <a:spcPct val="90000"/>
              </a:lnSpc>
            </a:pPr>
            <a:r>
              <a:rPr lang="en-US" sz="1000" dirty="0" err="1" smtClean="0"/>
              <a:t>hahaha</a:t>
            </a:r>
            <a:r>
              <a:rPr lang="en-US" sz="1000" dirty="0" smtClean="0"/>
              <a:t> 17 million people</a:t>
            </a:r>
          </a:p>
          <a:p>
            <a:pPr eaLnBrk="1" hangingPunct="1">
              <a:lnSpc>
                <a:spcPct val="90000"/>
              </a:lnSpc>
            </a:pPr>
            <a:r>
              <a:rPr lang="en-US" sz="1000" dirty="0" smtClean="0"/>
              <a:t>hey 15 million people</a:t>
            </a:r>
          </a:p>
          <a:p>
            <a:pPr eaLnBrk="1" hangingPunct="1">
              <a:lnSpc>
                <a:spcPct val="90000"/>
              </a:lnSpc>
            </a:pPr>
            <a:endParaRPr lang="en-US" sz="1000" dirty="0" smtClean="0"/>
          </a:p>
          <a:p>
            <a:pPr eaLnBrk="1" hangingPunct="1">
              <a:lnSpc>
                <a:spcPct val="90000"/>
              </a:lnSpc>
            </a:pPr>
            <a:r>
              <a:rPr lang="en-US" sz="1000" dirty="0" smtClean="0"/>
              <a:t>ever watched?</a:t>
            </a:r>
          </a:p>
          <a:p>
            <a:pPr eaLnBrk="1" hangingPunct="1">
              <a:lnSpc>
                <a:spcPct val="90000"/>
              </a:lnSpc>
            </a:pPr>
            <a:r>
              <a:rPr lang="en-US" sz="1000" dirty="0" smtClean="0"/>
              <a:t>ever uploaded?</a:t>
            </a:r>
          </a:p>
          <a:p>
            <a:pPr eaLnBrk="1" hangingPunct="1">
              <a:lnSpc>
                <a:spcPct val="90000"/>
              </a:lnSpc>
            </a:pPr>
            <a:endParaRPr lang="en-US" sz="1000" dirty="0" smtClean="0"/>
          </a:p>
          <a:p>
            <a:pPr eaLnBrk="1" hangingPunct="1">
              <a:lnSpc>
                <a:spcPct val="90000"/>
              </a:lnSpc>
            </a:pPr>
            <a:r>
              <a:rPr lang="en-US" sz="1000" dirty="0" smtClean="0"/>
              <a:t>YouTube is now the #2 most-visited site on the Internet – ahead of Google</a:t>
            </a:r>
          </a:p>
          <a:p>
            <a:pPr eaLnBrk="1" hangingPunct="1">
              <a:lnSpc>
                <a:spcPct val="90000"/>
              </a:lnSpc>
            </a:pPr>
            <a:r>
              <a:rPr lang="en-US" sz="1000" dirty="0" smtClean="0"/>
              <a:t>Not bad for a company that barely existed 2 years ago</a:t>
            </a:r>
          </a:p>
          <a:p>
            <a:pPr eaLnBrk="1" hangingPunct="1">
              <a:lnSpc>
                <a:spcPct val="90000"/>
              </a:lnSpc>
            </a:pPr>
            <a:r>
              <a:rPr lang="en-US" sz="1000" dirty="0" smtClean="0"/>
              <a:t>As the </a:t>
            </a:r>
            <a:r>
              <a:rPr lang="en-US" sz="1000" dirty="0" err="1" smtClean="0"/>
              <a:t>Alexa</a:t>
            </a:r>
            <a:r>
              <a:rPr lang="en-US" sz="1000" dirty="0" smtClean="0"/>
              <a:t> trend graph shows, the percentage of global Internet users who visited YouTube yesterday is nearly 15%. This means that about 1 in 7 Internet users across the globe visited YouTube in the past 24 hours.</a:t>
            </a:r>
          </a:p>
          <a:p>
            <a:pPr eaLnBrk="1" hangingPunct="1">
              <a:lnSpc>
                <a:spcPct val="90000"/>
              </a:lnSpc>
            </a:pPr>
            <a:r>
              <a:rPr lang="en-US" sz="1000" dirty="0" smtClean="0"/>
              <a:t>The only sites more popular than YouTube are Yahoo, MSN.com, and Google.</a:t>
            </a:r>
          </a:p>
          <a:p>
            <a:pPr eaLnBrk="1" hangingPunct="1">
              <a:lnSpc>
                <a:spcPct val="90000"/>
              </a:lnSpc>
            </a:pPr>
            <a:endParaRPr lang="en-US" sz="1000"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a:ln/>
        </p:spPr>
      </p:sp>
      <p:sp>
        <p:nvSpPr>
          <p:cNvPr id="47106" name="Notes Placeholder 2"/>
          <p:cNvSpPr>
            <a:spLocks noGrp="1"/>
          </p:cNvSpPr>
          <p:nvPr>
            <p:ph type="body" idx="1"/>
          </p:nvPr>
        </p:nvSpPr>
        <p:spPr>
          <a:noFill/>
          <a:ln/>
        </p:spPr>
        <p:txBody>
          <a:bodyPr/>
          <a:lstStyle/>
          <a:p>
            <a:r>
              <a:rPr lang="en-US" smtClean="0"/>
              <a:t>And then there’s Facebook and MySpace, which are the #5 and #7 places on the Web, respectively. Why? Because they do one thing extremely well – they allow us to connect with each other in ways that we find meaningful and engaging.</a:t>
            </a:r>
          </a:p>
          <a:p>
            <a:endParaRPr lang="en-US" smtClean="0"/>
          </a:p>
          <a:p>
            <a:r>
              <a:rPr lang="en-US" smtClean="0"/>
              <a:t>Hands up – how many of you belong to MySpace, Facebook, or some other social networking site?</a:t>
            </a:r>
          </a:p>
          <a:p>
            <a:endParaRPr lang="en-US" smtClean="0"/>
          </a:p>
          <a:p>
            <a:endParaRPr lang="en-US" smtClean="0"/>
          </a:p>
          <a:p>
            <a:r>
              <a:rPr lang="en-US" smtClean="0"/>
              <a:t>http://www.alexa.com/site/ds/top_sites?ts_mode=global&amp;lang=none</a:t>
            </a:r>
          </a:p>
          <a:p>
            <a:endParaRPr lang="en-US" smtClean="0"/>
          </a:p>
        </p:txBody>
      </p:sp>
      <p:sp>
        <p:nvSpPr>
          <p:cNvPr id="4" name="Slide Number Placeholder 3"/>
          <p:cNvSpPr>
            <a:spLocks noGrp="1"/>
          </p:cNvSpPr>
          <p:nvPr>
            <p:ph type="sldNum" sz="quarter" idx="5"/>
          </p:nvPr>
        </p:nvSpPr>
        <p:spPr/>
        <p:txBody>
          <a:bodyPr/>
          <a:lstStyle/>
          <a:p>
            <a:pPr>
              <a:defRPr/>
            </a:pPr>
            <a:fld id="{BEB12C53-AEEE-4284-9B74-0C0F04F0FCAB}"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4D441F8-B34D-4DDE-900D-A36C7261321E}"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a:ln/>
        </p:spPr>
      </p:sp>
      <p:sp>
        <p:nvSpPr>
          <p:cNvPr id="5120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29A42F9-5955-49F8-B87D-D1A539A86A74}"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p:txBody>
          <a:bodyPr/>
          <a:lstStyle/>
          <a:p>
            <a:pPr>
              <a:defRPr/>
            </a:pPr>
            <a:fld id="{3C5991CE-8CF7-46EA-AC86-89C312756BBF}" type="slidenum">
              <a:rPr lang="en-US" smtClean="0"/>
              <a:pPr>
                <a:defRPr/>
              </a:pPr>
              <a:t>24</a:t>
            </a:fld>
            <a:endParaRPr lang="en-US" smtClean="0"/>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eaLnBrk="1" hangingPunct="1"/>
            <a:r>
              <a:rPr lang="en-US" smtClean="0"/>
              <a:t>But ultimately it is about empowerment. The reason these technologies are going like wildfire is because they allow people to be more efficient, to be more effective, to do things they want to do, and to do things they never could before.</a:t>
            </a:r>
          </a:p>
          <a:p>
            <a:pPr eaLnBrk="1" hangingPunct="1"/>
            <a:endParaRPr lang="en-US" smtClean="0"/>
          </a:p>
          <a:p>
            <a:pPr eaLnBrk="1" hangingPunct="1"/>
            <a:r>
              <a:rPr lang="en-US" smtClean="0"/>
              <a:t>Collaboration</a:t>
            </a:r>
          </a:p>
          <a:p>
            <a:pPr eaLnBrk="1" hangingPunct="1"/>
            <a:r>
              <a:rPr lang="en-US" smtClean="0"/>
              <a:t>Creativity</a:t>
            </a:r>
          </a:p>
          <a:p>
            <a:pPr eaLnBrk="1" hangingPunct="1"/>
            <a:r>
              <a:rPr lang="en-US" smtClean="0"/>
              <a:t>Disintermediation</a:t>
            </a:r>
          </a:p>
          <a:p>
            <a:pPr eaLnBrk="1" hangingPunct="1"/>
            <a:r>
              <a:rPr lang="en-US" smtClean="0"/>
              <a:t>Reach</a:t>
            </a:r>
          </a:p>
          <a:p>
            <a:pPr eaLnBrk="1" hangingPunct="1"/>
            <a:endParaRPr lang="en-US" smtClean="0"/>
          </a:p>
          <a:p>
            <a:pPr eaLnBrk="1" hangingPunct="1"/>
            <a:r>
              <a:rPr lang="en-US" smtClean="0"/>
              <a:t>Putting the power in the</a:t>
            </a:r>
            <a:br>
              <a:rPr lang="en-US" smtClean="0"/>
            </a:br>
            <a:r>
              <a:rPr lang="en-US" smtClean="0"/>
              <a:t>hands of the users</a:t>
            </a:r>
          </a:p>
          <a:p>
            <a:pPr eaLnBrk="1" hangingPunct="1"/>
            <a:endParaRPr lang="en-US" smtClean="0"/>
          </a:p>
          <a:p>
            <a:pPr eaLnBrk="1" hangingPunct="1"/>
            <a:r>
              <a:rPr lang="en-US" smtClean="0"/>
              <a:t>Technology allows us to communicate and collaborate with folks halfway across the globe just about as easily as we can the folks across town</a:t>
            </a:r>
          </a:p>
          <a:p>
            <a:pPr eaLnBrk="1" hangingPunct="1"/>
            <a:endParaRPr lang="en-US" smtClean="0"/>
          </a:p>
          <a:p>
            <a:pPr eaLnBrk="1" hangingPunct="1"/>
            <a:r>
              <a:rPr lang="en-US" smtClean="0"/>
              <a:t>Just like the printing press ushered in a new era where the general population could afford to be literate, to read, we are seeing similar transformations today</a:t>
            </a:r>
          </a:p>
          <a:p>
            <a:pPr eaLnBrk="1" hangingPunct="1"/>
            <a:endParaRPr lang="en-US" smtClean="0"/>
          </a:p>
          <a:p>
            <a:pPr eaLnBrk="1" hangingPunct="1"/>
            <a:r>
              <a:rPr lang="en-US" smtClean="0"/>
              <a:t>No longer need to be a publishing company to publish a book</a:t>
            </a:r>
          </a:p>
          <a:p>
            <a:pPr eaLnBrk="1" hangingPunct="1"/>
            <a:r>
              <a:rPr lang="en-US" smtClean="0"/>
              <a:t>Record studio to create a hit song or album</a:t>
            </a:r>
          </a:p>
          <a:p>
            <a:pPr eaLnBrk="1" hangingPunct="1"/>
            <a:r>
              <a:rPr lang="en-US" smtClean="0"/>
              <a:t>Movie studio to create a hit movie or music video</a:t>
            </a:r>
          </a:p>
          <a:p>
            <a:pPr eaLnBrk="1" hangingPunct="1"/>
            <a:r>
              <a:rPr lang="en-US" smtClean="0"/>
              <a:t> - Digital cameras, camcorders, software – a few hundred dollars, an Internet connection, and an idea and you’re all set</a:t>
            </a:r>
          </a:p>
          <a:p>
            <a:pPr eaLnBrk="1" hangingPunct="1"/>
            <a:endParaRPr lang="en-US" smtClean="0"/>
          </a:p>
          <a:p>
            <a:pPr eaLnBrk="1" hangingPunct="1"/>
            <a:r>
              <a:rPr lang="en-US" smtClean="0"/>
              <a:t>Disintermediation – tools are there that allow us to bypass the “middle man” – used to have to rely on publishers, record companies, movie studios, etc. to reach our audience – now we can reach them directly and they can find us through search engines, video hosting sites, tags, etc.</a:t>
            </a:r>
          </a:p>
          <a:p>
            <a:pPr eaLnBrk="1" hangingPunct="1"/>
            <a:endParaRPr lang="en-US" smtClean="0"/>
          </a:p>
          <a:p>
            <a:pPr eaLnBrk="1" hangingPunct="1"/>
            <a:r>
              <a:rPr lang="en-US" smtClean="0"/>
              <a:t>Not only can we reach them by bypassing traditional entities – we can reach them in the thousands, hundreds of thousands, millions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6A6004A-2B87-405C-978E-6AE750395C66}"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6A6004A-2B87-405C-978E-6AE750395C66}"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a:ln/>
        </p:spPr>
      </p:sp>
      <p:sp>
        <p:nvSpPr>
          <p:cNvPr id="5632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21DDE35-1E66-472E-AA0A-8F1E2BC3208F}"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58370" name="Notes Placeholder 2"/>
          <p:cNvSpPr>
            <a:spLocks noGrp="1"/>
          </p:cNvSpPr>
          <p:nvPr>
            <p:ph type="body" idx="1"/>
          </p:nvPr>
        </p:nvSpPr>
        <p:spPr>
          <a:noFill/>
          <a:ln/>
        </p:spPr>
        <p:txBody>
          <a:bodyPr/>
          <a:lstStyle/>
          <a:p>
            <a:endParaRPr lang="en-US" smtClean="0"/>
          </a:p>
        </p:txBody>
      </p:sp>
      <p:sp>
        <p:nvSpPr>
          <p:cNvPr id="4" name="Slide Number Placeholder 3"/>
          <p:cNvSpPr txBox="1">
            <a:spLocks noGrp="1"/>
          </p:cNvSpPr>
          <p:nvPr/>
        </p:nvSpPr>
        <p:spPr bwMode="auto">
          <a:xfrm>
            <a:off x="3884613" y="8847139"/>
            <a:ext cx="2971800" cy="465137"/>
          </a:xfrm>
          <a:prstGeom prst="rect">
            <a:avLst/>
          </a:prstGeom>
          <a:noFill/>
          <a:ln>
            <a:miter lim="800000"/>
            <a:headEnd/>
            <a:tailEnd/>
          </a:ln>
        </p:spPr>
        <p:txBody>
          <a:bodyPr lIns="92377" tIns="46189" rIns="92377" bIns="46189" anchor="b"/>
          <a:lstStyle/>
          <a:p>
            <a:pPr algn="r" defTabSz="924034">
              <a:defRPr/>
            </a:pPr>
            <a:fld id="{8810A2A8-CFB7-4ADF-A0C3-8CC46631AF65}" type="slidenum">
              <a:rPr lang="en-US" sz="1200">
                <a:latin typeface="Arial" charset="0"/>
                <a:cs typeface="+mn-cs"/>
              </a:rPr>
              <a:pPr algn="r" defTabSz="924034">
                <a:defRPr/>
              </a:pPr>
              <a:t>29</a:t>
            </a:fld>
            <a:endParaRPr lang="en-US" sz="1200" dirty="0">
              <a:latin typeface="Arial" charset="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ln/>
        </p:spPr>
      </p:sp>
      <p:sp>
        <p:nvSpPr>
          <p:cNvPr id="6246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ln/>
        </p:spPr>
      </p:sp>
      <p:sp>
        <p:nvSpPr>
          <p:cNvPr id="6451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a:ln/>
        </p:spPr>
      </p:sp>
      <p:sp>
        <p:nvSpPr>
          <p:cNvPr id="6656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8299A265-9494-45CD-9AA8-6DD84906864C}"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a:ln/>
        </p:spPr>
      </p:sp>
      <p:sp>
        <p:nvSpPr>
          <p:cNvPr id="6861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4A941C5-0B88-4A29-80A4-409E5CAAA008}"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p:txBody>
          <a:bodyPr/>
          <a:lstStyle/>
          <a:p>
            <a:pPr>
              <a:defRPr/>
            </a:pPr>
            <a:fld id="{D55BE3F5-EBBD-4327-B34A-404AEE8478AC}" type="slidenum">
              <a:rPr lang="en-US" smtClean="0"/>
              <a:pPr>
                <a:defRPr/>
              </a:pPr>
              <a:t>42</a:t>
            </a:fld>
            <a:endParaRPr lang="en-US" smtClean="0"/>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pPr eaLnBrk="1" hangingPunct="1"/>
            <a:r>
              <a:rPr lang="en-US" smtClean="0"/>
              <a:t>The new Web is a very different thing. It’s a tool for bringing together the small contributions of millions of people and making them matter. [As these tools get put in the hands of ordinary people, we are seeing] an explosion of productivity and innovation. It’s just getting started, as millions of minds that would otherwise have drowned in obscurity get backhauled into the global intellectual economy.</a:t>
            </a:r>
          </a:p>
          <a:p>
            <a:pPr eaLnBrk="1" hangingPunct="1"/>
            <a:endParaRPr lang="en-US" smtClean="0"/>
          </a:p>
          <a:p>
            <a:pPr eaLnBrk="1" hangingPunct="1"/>
            <a:r>
              <a:rPr lang="en-US" smtClean="0"/>
              <a:t>A story about community and collaboration on a scale never seen before. It’s about the many wresting the power from the few and helping one another for nothing and how that will not only change the world, but also change the way the world changes.</a:t>
            </a:r>
          </a:p>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6A6004A-2B87-405C-978E-6AE750395C66}"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6A6004A-2B87-405C-978E-6AE750395C66}"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a:ln/>
        </p:spPr>
      </p:sp>
      <p:sp>
        <p:nvSpPr>
          <p:cNvPr id="7987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6125AB4-D903-47BD-8F3B-F215FE3AA530}"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3884613" y="8847139"/>
            <a:ext cx="2971800" cy="465137"/>
          </a:xfrm>
          <a:prstGeom prst="rect">
            <a:avLst/>
          </a:prstGeom>
          <a:noFill/>
          <a:ln>
            <a:miter lim="800000"/>
            <a:headEnd/>
            <a:tailEnd/>
          </a:ln>
        </p:spPr>
        <p:txBody>
          <a:bodyPr lIns="92377" tIns="46189" rIns="92377" bIns="46189" anchor="b"/>
          <a:lstStyle/>
          <a:p>
            <a:pPr algn="r" defTabSz="924034">
              <a:defRPr/>
            </a:pPr>
            <a:fld id="{9CD38E38-2DEE-48C7-A266-424F67C9BAAF}" type="slidenum">
              <a:rPr lang="en-US" sz="1200">
                <a:latin typeface="Arial" charset="0"/>
                <a:cs typeface="+mn-cs"/>
              </a:rPr>
              <a:pPr algn="r" defTabSz="924034">
                <a:defRPr/>
              </a:pPr>
              <a:t>47</a:t>
            </a:fld>
            <a:endParaRPr lang="en-US" sz="1200" dirty="0">
              <a:latin typeface="Arial" charset="0"/>
              <a:cs typeface="+mn-cs"/>
            </a:endParaRPr>
          </a:p>
        </p:txBody>
      </p:sp>
      <p:sp>
        <p:nvSpPr>
          <p:cNvPr id="81922" name="Rectangle 2"/>
          <p:cNvSpPr>
            <a:spLocks noGrp="1" noRot="1" noChangeAspect="1" noChangeArrowheads="1" noTextEdit="1"/>
          </p:cNvSpPr>
          <p:nvPr>
            <p:ph type="sldImg"/>
          </p:nvPr>
        </p:nvSpPr>
        <p:spPr>
          <a:xfrm>
            <a:off x="1100138" y="695325"/>
            <a:ext cx="4659312" cy="3495675"/>
          </a:xfrm>
          <a:ln/>
        </p:spPr>
      </p:sp>
      <p:sp>
        <p:nvSpPr>
          <p:cNvPr id="81923" name="Rectangle 3"/>
          <p:cNvSpPr>
            <a:spLocks noGrp="1" noChangeArrowheads="1"/>
          </p:cNvSpPr>
          <p:nvPr>
            <p:ph type="body" idx="1"/>
          </p:nvPr>
        </p:nvSpPr>
        <p:spPr>
          <a:xfrm>
            <a:off x="685800" y="4424364"/>
            <a:ext cx="5486400" cy="4194175"/>
          </a:xfrm>
          <a:noFill/>
          <a:ln/>
        </p:spPr>
        <p:txBody>
          <a:bodyPr/>
          <a:lstStyle/>
          <a:p>
            <a:pPr lvl="1" eaLnBrk="1" hangingPunct="1"/>
            <a:r>
              <a:rPr lang="en-US" sz="900" dirty="0" smtClean="0"/>
              <a:t>If you haven’t noticed, our world has flattened around us. Geography, and time, are disappearing as barriers. Technology lets us communicate and work with people halfway around the world about as easily as we can with people on the other side of town. After we go to bed, businesses in other countries are working away during their daylight hours, ready to interact with us when we wake up again in the morning. The global economy never sleeps.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a:ln/>
        </p:spPr>
      </p:sp>
      <p:sp>
        <p:nvSpPr>
          <p:cNvPr id="26626"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1B25D07-4EAD-439D-9880-2ED963FEC014}"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a:ln/>
        </p:spPr>
      </p:sp>
      <p:sp>
        <p:nvSpPr>
          <p:cNvPr id="8397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13850BD-B605-4F03-82F6-EB9153EF48A9}"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defTabSz="873849">
              <a:defRPr/>
            </a:pPr>
            <a:r>
              <a:rPr lang="en-US" dirty="0" smtClean="0"/>
              <a:t>1. critical thinking and problem solving in networks of cross-functional teams</a:t>
            </a:r>
          </a:p>
          <a:p>
            <a:pPr>
              <a:defRPr/>
            </a:pPr>
            <a:r>
              <a:rPr lang="en-US" dirty="0" smtClean="0"/>
              <a:t>world is complex and answers are not in the books</a:t>
            </a:r>
          </a:p>
          <a:p>
            <a:pPr>
              <a:defRPr/>
            </a:pPr>
            <a:r>
              <a:rPr lang="en-US" dirty="0" smtClean="0"/>
              <a:t>world is moving too fast for inflexible, hierarchical organizations</a:t>
            </a:r>
          </a:p>
          <a:p>
            <a:pPr>
              <a:defRPr/>
            </a:pPr>
            <a:endParaRPr lang="en-US" dirty="0" smtClean="0"/>
          </a:p>
          <a:p>
            <a:pPr>
              <a:defRPr/>
            </a:pPr>
            <a:r>
              <a:rPr lang="en-US" dirty="0" smtClean="0"/>
              <a:t>2. collaboration across networks and leadership by influence rather than positional authority</a:t>
            </a:r>
          </a:p>
          <a:p>
            <a:pPr>
              <a:defRPr/>
            </a:pPr>
            <a:r>
              <a:rPr lang="en-US" dirty="0" smtClean="0"/>
              <a:t>command and control increasingly less valued in organizations</a:t>
            </a:r>
          </a:p>
          <a:p>
            <a:pPr>
              <a:defRPr/>
            </a:pPr>
            <a:r>
              <a:rPr lang="en-US" dirty="0" smtClean="0"/>
              <a:t>schools are very much command and control institutions</a:t>
            </a:r>
          </a:p>
          <a:p>
            <a:pPr>
              <a:buFontTx/>
              <a:buChar char="-"/>
              <a:defRPr/>
            </a:pPr>
            <a:endParaRPr lang="en-US" dirty="0" smtClean="0"/>
          </a:p>
          <a:p>
            <a:pPr>
              <a:defRPr/>
            </a:pPr>
            <a:r>
              <a:rPr lang="en-US" dirty="0" smtClean="0"/>
              <a:t>3. agility and adaptability</a:t>
            </a:r>
          </a:p>
          <a:p>
            <a:pPr>
              <a:defRPr/>
            </a:pPr>
            <a:r>
              <a:rPr lang="en-US" dirty="0" smtClean="0"/>
              <a:t>intensifying rate of change, overwhelming amount of data, increasing complexity of problems</a:t>
            </a:r>
          </a:p>
          <a:p>
            <a:pPr>
              <a:buFontTx/>
              <a:buChar char="-"/>
              <a:defRPr/>
            </a:pPr>
            <a:endParaRPr lang="en-US" dirty="0" smtClean="0"/>
          </a:p>
          <a:p>
            <a:pPr>
              <a:defRPr/>
            </a:pPr>
            <a:r>
              <a:rPr lang="en-US" dirty="0" smtClean="0"/>
              <a:t>4. initiative and </a:t>
            </a:r>
            <a:r>
              <a:rPr lang="en-US" dirty="0" err="1" smtClean="0"/>
              <a:t>entrepeneurialism</a:t>
            </a:r>
            <a:endParaRPr lang="en-US" dirty="0" smtClean="0"/>
          </a:p>
          <a:p>
            <a:pPr>
              <a:defRPr/>
            </a:pPr>
            <a:r>
              <a:rPr lang="en-US" dirty="0" smtClean="0"/>
              <a:t>people who can seek out new opportunities, ideas, and strategies</a:t>
            </a:r>
          </a:p>
          <a:p>
            <a:pPr>
              <a:defRPr/>
            </a:pPr>
            <a:r>
              <a:rPr lang="en-US" dirty="0" smtClean="0"/>
              <a:t>don’t want students or workers who are apathetic about their experiences</a:t>
            </a:r>
          </a:p>
          <a:p>
            <a:pPr>
              <a:defRPr/>
            </a:pPr>
            <a:r>
              <a:rPr lang="en-US" dirty="0" smtClean="0"/>
              <a:t>achievement orientation, drive for results, self-starters</a:t>
            </a:r>
          </a:p>
          <a:p>
            <a:pPr>
              <a:defRPr/>
            </a:pPr>
            <a:endParaRPr lang="en-US" dirty="0" smtClean="0"/>
          </a:p>
          <a:p>
            <a:pPr>
              <a:defRPr/>
            </a:pPr>
            <a:r>
              <a:rPr lang="en-US" dirty="0" smtClean="0"/>
              <a:t>5. effective written and oral communication</a:t>
            </a:r>
          </a:p>
          <a:p>
            <a:pPr>
              <a:defRPr/>
            </a:pPr>
            <a:r>
              <a:rPr lang="en-US" dirty="0" smtClean="0"/>
              <a:t>presentation skills, being clear and concise; creating focus, energy, and passion around the points they want to make</a:t>
            </a:r>
          </a:p>
          <a:p>
            <a:pPr>
              <a:defRPr/>
            </a:pPr>
            <a:endParaRPr lang="en-US" dirty="0" smtClean="0"/>
          </a:p>
          <a:p>
            <a:pPr>
              <a:defRPr/>
            </a:pPr>
            <a:r>
              <a:rPr lang="en-US" dirty="0" smtClean="0"/>
              <a:t>6. accessing and analyzing information</a:t>
            </a:r>
          </a:p>
          <a:p>
            <a:pPr>
              <a:defRPr/>
            </a:pPr>
            <a:r>
              <a:rPr lang="en-US" dirty="0" smtClean="0"/>
              <a:t>people who can access, evaluate, conceptualize, and synthesize multiple and large streams of incoming information to make meaningful decisions</a:t>
            </a:r>
          </a:p>
          <a:p>
            <a:pPr>
              <a:defRPr/>
            </a:pPr>
            <a:endParaRPr lang="en-US" dirty="0" smtClean="0"/>
          </a:p>
          <a:p>
            <a:pPr>
              <a:defRPr/>
            </a:pPr>
            <a:r>
              <a:rPr lang="en-US" dirty="0" smtClean="0"/>
              <a:t>7. curiosity and imagination</a:t>
            </a:r>
          </a:p>
          <a:p>
            <a:pPr>
              <a:defRPr/>
            </a:pPr>
            <a:r>
              <a:rPr lang="en-US" dirty="0" smtClean="0"/>
              <a:t>inquisitiveness, analytical skills that are more ‘out of the box’ than in the past, asking great questions is more important than knowing the ‘right answer’</a:t>
            </a:r>
          </a:p>
          <a:p>
            <a:pPr>
              <a:defRPr/>
            </a:pPr>
            <a:endParaRPr lang="en-US" dirty="0"/>
          </a:p>
        </p:txBody>
      </p:sp>
      <p:sp>
        <p:nvSpPr>
          <p:cNvPr id="4" name="Slide Number Placeholder 3"/>
          <p:cNvSpPr>
            <a:spLocks noGrp="1"/>
          </p:cNvSpPr>
          <p:nvPr>
            <p:ph type="sldNum" sz="quarter" idx="5"/>
          </p:nvPr>
        </p:nvSpPr>
        <p:spPr/>
        <p:txBody>
          <a:bodyPr/>
          <a:lstStyle/>
          <a:p>
            <a:pPr>
              <a:defRPr/>
            </a:pPr>
            <a:fld id="{07AD77AF-7184-4E5D-AFEB-D245B2926BFA}"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Since 1950…</a:t>
            </a:r>
          </a:p>
          <a:p>
            <a:pPr>
              <a:defRPr/>
            </a:pPr>
            <a:endParaRPr lang="en-US" dirty="0" smtClean="0"/>
          </a:p>
          <a:p>
            <a:pPr>
              <a:defRPr/>
            </a:pPr>
            <a:r>
              <a:rPr lang="en-US" dirty="0" smtClean="0"/>
              <a:t>agriculture = less than 2%</a:t>
            </a:r>
          </a:p>
          <a:p>
            <a:pPr>
              <a:defRPr/>
            </a:pPr>
            <a:endParaRPr lang="en-US" dirty="0" smtClean="0"/>
          </a:p>
          <a:p>
            <a:pPr>
              <a:defRPr/>
            </a:pPr>
            <a:r>
              <a:rPr lang="en-US" dirty="0" smtClean="0"/>
              <a:t>working = primarily high school diploma, some have a little bit of college - factory workers, construction workers, food service workers, custodians, truck drivers – low levels of education, highly manual labor</a:t>
            </a:r>
          </a:p>
          <a:p>
            <a:pPr>
              <a:defRPr/>
            </a:pPr>
            <a:endParaRPr lang="en-US" dirty="0" smtClean="0"/>
          </a:p>
          <a:p>
            <a:pPr>
              <a:defRPr/>
            </a:pPr>
            <a:r>
              <a:rPr lang="en-US" dirty="0" smtClean="0"/>
              <a:t>service = beauticians, secretaries, paralegals, workers in retail stores, tourism and hotel workers, personal health care assistants</a:t>
            </a:r>
          </a:p>
          <a:p>
            <a:pPr>
              <a:defRPr/>
            </a:pPr>
            <a:endParaRPr lang="en-US" dirty="0" smtClean="0"/>
          </a:p>
          <a:p>
            <a:pPr>
              <a:defRPr/>
            </a:pPr>
            <a:r>
              <a:rPr lang="en-US" dirty="0" smtClean="0"/>
              <a:t>creative = scientists, engineers, technology workers, architects, lawyers, doctors, nurses, K-12 educators, university professors, poets, musicians, and entertainers - from 5% in 1900 to 14% in 1945 to 33% in 2008</a:t>
            </a:r>
          </a:p>
          <a:p>
            <a:pPr>
              <a:defRPr/>
            </a:pPr>
            <a:endParaRPr lang="en-US" dirty="0" smtClean="0"/>
          </a:p>
          <a:p>
            <a:pPr>
              <a:defRPr/>
            </a:pPr>
            <a:r>
              <a:rPr lang="en-US" dirty="0" smtClean="0"/>
              <a:t>2005 – Bill Gates - Today, only one-third of our students graduate from high school ready for college, work, and citizenship. . . . 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085D6206-E7D8-44A4-9F2F-91B0146BB303}" type="slidenum">
              <a:rPr lang="en-US" smtClean="0"/>
              <a:pPr>
                <a:defRPr/>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Since 1950…</a:t>
            </a:r>
          </a:p>
          <a:p>
            <a:pPr>
              <a:defRPr/>
            </a:pPr>
            <a:endParaRPr lang="en-US" dirty="0" smtClean="0"/>
          </a:p>
          <a:p>
            <a:pPr>
              <a:defRPr/>
            </a:pPr>
            <a:r>
              <a:rPr lang="en-US" dirty="0" smtClean="0"/>
              <a:t>agriculture = less than 2%</a:t>
            </a:r>
          </a:p>
          <a:p>
            <a:pPr>
              <a:defRPr/>
            </a:pPr>
            <a:endParaRPr lang="en-US" dirty="0" smtClean="0"/>
          </a:p>
          <a:p>
            <a:pPr>
              <a:defRPr/>
            </a:pPr>
            <a:r>
              <a:rPr lang="en-US" dirty="0" smtClean="0"/>
              <a:t>working = primarily high school diploma, some have a little bit of college - factory workers, construction workers, food service workers, custodians, truck drivers – low levels of education, highly manual labor</a:t>
            </a:r>
          </a:p>
          <a:p>
            <a:pPr>
              <a:defRPr/>
            </a:pPr>
            <a:endParaRPr lang="en-US" dirty="0" smtClean="0"/>
          </a:p>
          <a:p>
            <a:pPr>
              <a:defRPr/>
            </a:pPr>
            <a:r>
              <a:rPr lang="en-US" dirty="0" smtClean="0"/>
              <a:t>service = beauticians, secretaries, paralegals, workers in retail stores, tourism and hotel workers, personal health care assistants</a:t>
            </a:r>
          </a:p>
          <a:p>
            <a:pPr>
              <a:defRPr/>
            </a:pPr>
            <a:endParaRPr lang="en-US" dirty="0" smtClean="0"/>
          </a:p>
          <a:p>
            <a:pPr>
              <a:defRPr/>
            </a:pPr>
            <a:r>
              <a:rPr lang="en-US" dirty="0" smtClean="0"/>
              <a:t>creative = scientists, engineers, technology workers, architects, lawyers, doctors, nurses, K-12 educators, university professors, poets, musicians, and entertainers - from 5% in 1900 to 14% in 1945 to 33% in 2008</a:t>
            </a:r>
          </a:p>
          <a:p>
            <a:pPr>
              <a:defRPr/>
            </a:pPr>
            <a:endParaRPr lang="en-US" dirty="0" smtClean="0"/>
          </a:p>
          <a:p>
            <a:pPr>
              <a:defRPr/>
            </a:pPr>
            <a:r>
              <a:rPr lang="en-US" dirty="0" smtClean="0"/>
              <a:t>2005 – Bill Gates - Today, only one-third of our students graduate from high school ready for college, work, and citizenship. . . . 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10C12E90-8BC6-462D-AA1D-E09446D91E2D}" type="slidenum">
              <a:rPr lang="en-US" smtClean="0"/>
              <a:pPr>
                <a:defRPr/>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59</a:t>
            </a:fld>
            <a:endParaRPr lang="en-US" smtClean="0"/>
          </a:p>
        </p:txBody>
      </p:sp>
      <p:sp>
        <p:nvSpPr>
          <p:cNvPr id="90114" name="Rectangle 2"/>
          <p:cNvSpPr>
            <a:spLocks noGrp="1" noRot="1" noChangeAspect="1" noChangeArrowheads="1" noTextEdit="1"/>
          </p:cNvSpPr>
          <p:nvPr>
            <p:ph type="sldImg"/>
          </p:nvPr>
        </p:nvSpPr>
        <p:spPr>
          <a:xfrm>
            <a:off x="1100138" y="695325"/>
            <a:ext cx="4659312" cy="3495675"/>
          </a:xfrm>
          <a:ln/>
        </p:spPr>
      </p:sp>
      <p:sp>
        <p:nvSpPr>
          <p:cNvPr id="90115" name="Rectangle 3"/>
          <p:cNvSpPr>
            <a:spLocks noGrp="1" noChangeArrowheads="1"/>
          </p:cNvSpPr>
          <p:nvPr>
            <p:ph type="body" idx="1"/>
          </p:nvPr>
        </p:nvSpPr>
        <p:spPr>
          <a:xfrm>
            <a:off x="685800" y="4424364"/>
            <a:ext cx="5486400" cy="4194175"/>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ln/>
        </p:spPr>
      </p:sp>
      <p:sp>
        <p:nvSpPr>
          <p:cNvPr id="2867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a:ln/>
        </p:spPr>
      </p:sp>
      <p:sp>
        <p:nvSpPr>
          <p:cNvPr id="9216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6039142-C34E-4392-B954-7C5877E6F918}"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a:ln/>
        </p:spPr>
      </p:sp>
      <p:sp>
        <p:nvSpPr>
          <p:cNvPr id="9421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B9F23AD7-6D4C-4E03-8968-B3A896A58DB2}"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2CA21819-9EE4-462A-9794-50F54ADCA47C}" type="slidenum">
              <a:rPr lang="en-US" smtClean="0"/>
              <a:pPr>
                <a:defRPr/>
              </a:pPr>
              <a:t>64</a:t>
            </a:fld>
            <a:endParaRPr lang="en-US" smtClean="0"/>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p:spPr>
        <p:txBody>
          <a:bodyPr/>
          <a:lstStyle/>
          <a:p>
            <a:pPr eaLnBrk="1" hangingPunct="1"/>
            <a:r>
              <a:rPr lang="en-US" u="sng" smtClean="0"/>
              <a:t>New Commission on the Skills of the American Workforce </a:t>
            </a:r>
          </a:p>
          <a:p>
            <a:pPr eaLnBrk="1" hangingPunct="1"/>
            <a:endParaRPr lang="en-US" u="sng" smtClean="0"/>
          </a:p>
          <a:p>
            <a:pPr eaLnBrk="1" hangingPunct="1"/>
            <a:r>
              <a:rPr lang="en-US" smtClean="0"/>
              <a:t>Today Indian engineers make $7,500 a year against $45,000 for a similarly-qualified American engineer. Why would the world’s employers pay our engineers more? They would be willing to do that only if we could offer something the Indian engineers cannot.</a:t>
            </a:r>
          </a:p>
          <a:p>
            <a:pPr eaLnBrk="1" hangingPunct="1"/>
            <a:endParaRPr lang="en-US" smtClean="0"/>
          </a:p>
          <a:p>
            <a:pPr eaLnBrk="1" hangingPunct="1"/>
            <a:r>
              <a:rPr lang="en-US" smtClean="0"/>
              <a:t>Producing the most important new products and services depends on a deep vein of creativity that is constantly renewing itself, and on a myriad of people who can imagine how people can use things that have never been available before</a:t>
            </a:r>
          </a:p>
          <a:p>
            <a:pPr eaLnBrk="1" hangingPunct="1"/>
            <a:endParaRPr lang="en-US" smtClean="0"/>
          </a:p>
          <a:p>
            <a:pPr eaLnBrk="1" hangingPunct="1"/>
            <a:r>
              <a:rPr lang="en-US" smtClean="0"/>
              <a:t>Creativity and innovation, facility with the use of ideas and abstractions, the self-discipline and organization needed to manage one’s work and drive it through to a successful conclusion, the ability to function well as a member of a team, the ability to use digital technologies to do everything just mentioned…</a:t>
            </a:r>
          </a:p>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884613" y="8847139"/>
            <a:ext cx="2971800" cy="465137"/>
          </a:xfrm>
          <a:prstGeom prst="rect">
            <a:avLst/>
          </a:prstGeom>
          <a:noFill/>
          <a:ln>
            <a:miter lim="800000"/>
            <a:headEnd/>
            <a:tailEnd/>
          </a:ln>
        </p:spPr>
        <p:txBody>
          <a:bodyPr lIns="92365" tIns="46183" rIns="92365" bIns="46183" anchor="b"/>
          <a:lstStyle/>
          <a:p>
            <a:pPr algn="r" defTabSz="923916">
              <a:defRPr/>
            </a:pPr>
            <a:fld id="{D8289A28-512F-4545-8828-256448168EB4}" type="slidenum">
              <a:rPr lang="en-US" sz="1200">
                <a:latin typeface="Arial" charset="0"/>
                <a:cs typeface="+mn-cs"/>
              </a:rPr>
              <a:pPr algn="r" defTabSz="923916">
                <a:defRPr/>
              </a:pPr>
              <a:t>66</a:t>
            </a:fld>
            <a:endParaRPr lang="en-US" sz="1200" dirty="0">
              <a:latin typeface="Arial" charset="0"/>
              <a:cs typeface="+mn-cs"/>
            </a:endParaRPr>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p:spPr>
        <p:txBody>
          <a:bodyPr lIns="92365" tIns="46183" rIns="92365" bIns="46183"/>
          <a:lstStyle/>
          <a:p>
            <a:pPr eaLnBrk="1" hangingPunct="1"/>
            <a:r>
              <a:rPr lang="en-US" dirty="0" smtClean="0"/>
              <a:t>URL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ADD5DB5-6EB3-4EF2-A576-39FA856E74B8}"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ln/>
        </p:spPr>
      </p:sp>
      <p:sp>
        <p:nvSpPr>
          <p:cNvPr id="32770" name="Rectangle 3"/>
          <p:cNvSpPr>
            <a:spLocks noGrp="1" noChangeArrowheads="1"/>
          </p:cNvSpPr>
          <p:nvPr>
            <p:ph type="body" idx="1"/>
          </p:nvPr>
        </p:nvSpPr>
        <p:spPr>
          <a:noFill/>
          <a:ln/>
        </p:spPr>
        <p:txBody>
          <a:bodyPr/>
          <a:lstStyle/>
          <a:p>
            <a:r>
              <a:rPr lang="en-US" smtClean="0"/>
              <a:t>Talking went digital. </a:t>
            </a:r>
          </a:p>
          <a:p>
            <a:endParaRPr lang="en-US" smtClean="0"/>
          </a:p>
          <a:p>
            <a:r>
              <a:rPr lang="en-US" smtClean="0"/>
              <a:t>On the personal level, we now carry around portable little computers (also known as cell phones) that not only let us talk to anyone in the world but also can send text messages, photographs, and videos. They also can hold our calendar, contacts, and music that we like to listen to. All in our pocket.</a:t>
            </a:r>
          </a:p>
          <a:p>
            <a:endParaRPr lang="en-US" smtClean="0"/>
          </a:p>
          <a:p>
            <a:r>
              <a:rPr lang="en-US" smtClean="0"/>
              <a:t>Hands up – how many of you own a cell phone?</a:t>
            </a:r>
          </a:p>
          <a:p>
            <a:endParaRPr lang="en-US" smtClean="0"/>
          </a:p>
          <a:p>
            <a:r>
              <a:rPr lang="en-US" smtClean="0"/>
              <a:t>http://www.flickr.com/photos/davyrocket/82339986/</a:t>
            </a:r>
          </a:p>
          <a:p>
            <a:endParaRPr lang="en-US" smtClean="0"/>
          </a:p>
          <a:p>
            <a:r>
              <a:rPr lang="en-US" smtClean="0"/>
              <a:t>How many of you have heard of a service called Jott that lets you can send yourself an e-mail reminder simply by calling and talking into the phone?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50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625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F00331B5-0423-40F0-A3D8-3118A210D5E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E311C9F9-DA35-4410-9FA2-DECDE425AA8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7F25B20D-850C-4569-87BA-02464BAFC94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2D71AA9B-D563-4F62-9F5B-C30AFEAD2A02}"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4C82397-5C71-49A3-A747-5C676460D69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1D9F6C7E-0923-4E8C-9F67-E80293DB782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6046325-45A1-41D9-B925-0B4B3569065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76E5BB82-EA3F-4E4B-AB19-91228827217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35A6A867-BEE3-47B8-88AB-17972A7ADFA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51DA3BB4-1152-4932-A3B7-C194788FB3D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3ADA7AFF-A14D-4FC7-9FC0-58EF8EE65F5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382D3254-F955-489A-A65C-7CE07C3076B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910E547B-D0A4-4FAF-8BDA-30040DF3ED3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7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48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effectLst>
                  <a:outerShdw blurRad="38100" dist="38100" dir="2700000" algn="tl">
                    <a:srgbClr val="000000"/>
                  </a:outerShdw>
                </a:effectLst>
                <a:cs typeface="+mn-cs"/>
              </a:defRPr>
            </a:lvl1pPr>
          </a:lstStyle>
          <a:p>
            <a:pPr>
              <a:defRPr/>
            </a:pPr>
            <a:fld id="{049D57F7-7F2E-4FAE-9222-E36592A293A6}" type="slidenum">
              <a:rPr lang="en-US"/>
              <a:pPr>
                <a:defRPr/>
              </a:pPr>
              <a:t>‹#›</a:t>
            </a:fld>
            <a:endParaRPr lang="en-US"/>
          </a:p>
        </p:txBody>
      </p:sp>
      <p:sp>
        <p:nvSpPr>
          <p:cNvPr id="6148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S:\A%20Documents\Conferences%20and%20Consulting\2009%20AEA%209%20Superintendents%20Retreat%20(Linda%20Perry)\YouTube%20-%20Hahaha.wmv" TargetMode="External"/><Relationship Id="rId1" Type="http://schemas.openxmlformats.org/officeDocument/2006/relationships/tags" Target="../tags/tag7.xml"/><Relationship Id="rId5" Type="http://schemas.openxmlformats.org/officeDocument/2006/relationships/image" Target="../media/image1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19.jpeg"/><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ideo" Target="file:///S:\A%20Documents\Videos\didyouknow4.mpg" TargetMode="Externa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2.xml"/><Relationship Id="rId1" Type="http://schemas.openxmlformats.org/officeDocument/2006/relationships/tags" Target="../tags/tag12.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2.xml"/><Relationship Id="rId1" Type="http://schemas.openxmlformats.org/officeDocument/2006/relationships/tags" Target="../tags/tag13.xml"/><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file:///S:\A%20Documents\Videos\2007%20-%20Greg%20Whitby%20-%2021st%20Century%20Pedagogy.wmv" TargetMode="Externa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37.jpeg"/></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40.jpeg"/><Relationship Id="rId4" Type="http://schemas.openxmlformats.org/officeDocument/2006/relationships/image" Target="../media/image39.jpeg"/></Relationships>
</file>

<file path=ppt/slides/_rels/slide48.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xml"/><Relationship Id="rId1" Type="http://schemas.openxmlformats.org/officeDocument/2006/relationships/vmlDrawing" Target="../drawings/vmlDrawing3.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54.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3555" name="TextBox 10"/>
          <p:cNvSpPr txBox="1">
            <a:spLocks noChangeArrowheads="1"/>
          </p:cNvSpPr>
          <p:nvPr/>
        </p:nvSpPr>
        <p:spPr bwMode="auto">
          <a:xfrm>
            <a:off x="1470025" y="152400"/>
            <a:ext cx="7497763" cy="830997"/>
          </a:xfrm>
          <a:prstGeom prst="rect">
            <a:avLst/>
          </a:prstGeom>
          <a:noFill/>
          <a:ln w="9525">
            <a:noFill/>
            <a:miter lim="800000"/>
            <a:headEnd/>
            <a:tailEnd/>
          </a:ln>
        </p:spPr>
        <p:txBody>
          <a:bodyPr>
            <a:spAutoFit/>
          </a:bodyPr>
          <a:lstStyle/>
          <a:p>
            <a:pPr algn="r"/>
            <a:r>
              <a:rPr lang="en-US" sz="4800" b="1" dirty="0" smtClean="0">
                <a:latin typeface="Arial" charset="0"/>
              </a:rPr>
              <a:t>The last</a:t>
            </a:r>
            <a:endParaRPr lang="en-US" sz="22000" b="1" dirty="0" smtClean="0">
              <a:solidFill>
                <a:schemeClr val="bg1"/>
              </a:solidFill>
              <a:latin typeface="Impact" pitchFamily="34" charset="0"/>
            </a:endParaRPr>
          </a:p>
        </p:txBody>
      </p:sp>
      <p:sp>
        <p:nvSpPr>
          <p:cNvPr id="23558" name="TextBox 19"/>
          <p:cNvSpPr txBox="1">
            <a:spLocks noChangeArrowheads="1"/>
          </p:cNvSpPr>
          <p:nvPr/>
        </p:nvSpPr>
        <p:spPr bwMode="auto">
          <a:xfrm>
            <a:off x="228600" y="6019800"/>
            <a:ext cx="2286000" cy="646113"/>
          </a:xfrm>
          <a:prstGeom prst="rect">
            <a:avLst/>
          </a:prstGeom>
          <a:noFill/>
          <a:ln w="9525">
            <a:noFill/>
            <a:miter lim="800000"/>
            <a:headEnd/>
            <a:tailEnd/>
          </a:ln>
        </p:spPr>
        <p:txBody>
          <a:bodyPr>
            <a:spAutoFit/>
          </a:bodyPr>
          <a:lstStyle/>
          <a:p>
            <a:r>
              <a:rPr lang="en-US" sz="1800"/>
              <a:t>Dr. Scott McLeod</a:t>
            </a:r>
          </a:p>
          <a:p>
            <a:r>
              <a:rPr lang="en-US" sz="1800"/>
              <a:t>CASTLE</a:t>
            </a:r>
          </a:p>
        </p:txBody>
      </p:sp>
      <p:sp>
        <p:nvSpPr>
          <p:cNvPr id="6" name="TextBox 10"/>
          <p:cNvSpPr txBox="1">
            <a:spLocks noChangeArrowheads="1"/>
          </p:cNvSpPr>
          <p:nvPr/>
        </p:nvSpPr>
        <p:spPr bwMode="auto">
          <a:xfrm>
            <a:off x="1470025" y="3276600"/>
            <a:ext cx="7497763" cy="830997"/>
          </a:xfrm>
          <a:prstGeom prst="rect">
            <a:avLst/>
          </a:prstGeom>
          <a:noFill/>
          <a:ln w="9525">
            <a:noFill/>
            <a:miter lim="800000"/>
            <a:headEnd/>
            <a:tailEnd/>
          </a:ln>
        </p:spPr>
        <p:txBody>
          <a:bodyPr>
            <a:spAutoFit/>
          </a:bodyPr>
          <a:lstStyle/>
          <a:p>
            <a:pPr algn="r"/>
            <a:r>
              <a:rPr lang="en-US" sz="4800" b="1" dirty="0" smtClean="0">
                <a:latin typeface="Arial" charset="0"/>
              </a:rPr>
              <a:t>days</a:t>
            </a:r>
            <a:endParaRPr lang="en-US" sz="22000" b="1" dirty="0" smtClean="0">
              <a:solidFill>
                <a:schemeClr val="bg1"/>
              </a:solidFill>
              <a:latin typeface="Impact" pitchFamily="34" charset="0"/>
            </a:endParaRPr>
          </a:p>
        </p:txBody>
      </p:sp>
      <p:sp>
        <p:nvSpPr>
          <p:cNvPr id="7" name="TextBox 10"/>
          <p:cNvSpPr txBox="1">
            <a:spLocks noChangeArrowheads="1"/>
          </p:cNvSpPr>
          <p:nvPr/>
        </p:nvSpPr>
        <p:spPr bwMode="auto">
          <a:xfrm>
            <a:off x="1524000" y="457200"/>
            <a:ext cx="7497763" cy="3477875"/>
          </a:xfrm>
          <a:prstGeom prst="rect">
            <a:avLst/>
          </a:prstGeom>
          <a:noFill/>
          <a:ln w="9525">
            <a:noFill/>
            <a:miter lim="800000"/>
            <a:headEnd/>
            <a:tailEnd/>
          </a:ln>
        </p:spPr>
        <p:txBody>
          <a:bodyPr>
            <a:spAutoFit/>
          </a:bodyPr>
          <a:lstStyle/>
          <a:p>
            <a:pPr algn="r"/>
            <a:r>
              <a:rPr lang="en-US" sz="22000" b="1" dirty="0" smtClean="0">
                <a:solidFill>
                  <a:schemeClr val="bg1"/>
                </a:solidFill>
                <a:latin typeface="Impact" pitchFamily="34" charset="0"/>
              </a:rPr>
              <a:t>5,000</a:t>
            </a:r>
            <a:endParaRPr lang="en-US" sz="22000" b="1" dirty="0" smtClean="0">
              <a:solidFill>
                <a:schemeClr val="bg1"/>
              </a:solidFill>
              <a:latin typeface="Impact"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5" descr="2961226120_e865ac65bf_o.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35842" name="Content Placeholder 3" descr="42914294_975aab3235_b.jpg"/>
          <p:cNvPicPr>
            <a:picLocks noGrp="1" noChangeAspect="1"/>
          </p:cNvPicPr>
          <p:nvPr>
            <p:ph idx="1"/>
          </p:nvPr>
        </p:nvPicPr>
        <p:blipFill>
          <a:blip r:embed="rId4" cstate="print"/>
          <a:srcRect/>
          <a:stretch>
            <a:fillRect/>
          </a:stretch>
        </p:blipFill>
        <p:spPr>
          <a:xfrm>
            <a:off x="0" y="0"/>
            <a:ext cx="9144000" cy="6858000"/>
          </a:xfrm>
        </p:spPr>
      </p:pic>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3" descr="450204342_636c98538c_b.jpg"/>
          <p:cNvPicPr>
            <a:picLocks noChangeAspect="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descr="2070805989_10c4d22b4b_o.jpg"/>
          <p:cNvPicPr>
            <a:picLocks noChangeAspect="1"/>
          </p:cNvPicPr>
          <p:nvPr/>
        </p:nvPicPr>
        <p:blipFill>
          <a:blip r:embed="rId4" cstate="print"/>
          <a:srcRect/>
          <a:stretch>
            <a:fillRect/>
          </a:stretch>
        </p:blipFill>
        <p:spPr bwMode="auto">
          <a:xfrm>
            <a:off x="0" y="0"/>
            <a:ext cx="10439400" cy="6954838"/>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4" descr="camcorder"/>
          <p:cNvPicPr>
            <a:picLocks noChangeAspect="1" noChangeArrowheads="1"/>
          </p:cNvPicPr>
          <p:nvPr/>
        </p:nvPicPr>
        <p:blipFill>
          <a:blip r:embed="rId4" cstate="print"/>
          <a:srcRect/>
          <a:stretch>
            <a:fillRect/>
          </a:stretch>
        </p:blipFill>
        <p:spPr bwMode="auto">
          <a:xfrm>
            <a:off x="0" y="0"/>
            <a:ext cx="9753600" cy="6905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4" name="Picture 2"/>
          <p:cNvPicPr>
            <a:picLocks noChangeAspect="1" noChangeArrowheads="1"/>
          </p:cNvPicPr>
          <p:nvPr/>
        </p:nvPicPr>
        <p:blipFill>
          <a:blip r:embed="rId3" cstate="print"/>
          <a:srcRect/>
          <a:stretch>
            <a:fillRect/>
          </a:stretch>
        </p:blipFill>
        <p:spPr bwMode="auto">
          <a:xfrm>
            <a:off x="0" y="0"/>
            <a:ext cx="1088829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6" name="Picture 2"/>
          <p:cNvPicPr>
            <a:picLocks noChangeAspect="1" noChangeArrowheads="1"/>
          </p:cNvPicPr>
          <p:nvPr/>
        </p:nvPicPr>
        <p:blipFill>
          <a:blip r:embed="rId3" cstate="print"/>
          <a:srcRect/>
          <a:stretch>
            <a:fillRect/>
          </a:stretch>
        </p:blipFill>
        <p:spPr bwMode="auto">
          <a:xfrm>
            <a:off x="0" y="0"/>
            <a:ext cx="1356384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10" name="Picture 2"/>
          <p:cNvPicPr>
            <a:picLocks noChangeAspect="1" noChangeArrowheads="1"/>
          </p:cNvPicPr>
          <p:nvPr/>
        </p:nvPicPr>
        <p:blipFill>
          <a:blip r:embed="rId3" cstate="print"/>
          <a:srcRect/>
          <a:stretch>
            <a:fillRect/>
          </a:stretch>
        </p:blipFill>
        <p:spPr bwMode="auto">
          <a:xfrm>
            <a:off x="-9525" y="0"/>
            <a:ext cx="10329997"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8" name="Picture 2"/>
          <p:cNvPicPr>
            <a:picLocks noChangeAspect="1" noChangeArrowheads="1"/>
          </p:cNvPicPr>
          <p:nvPr/>
        </p:nvPicPr>
        <p:blipFill>
          <a:blip r:embed="rId3" cstate="print"/>
          <a:srcRect/>
          <a:stretch>
            <a:fillRect/>
          </a:stretch>
        </p:blipFill>
        <p:spPr bwMode="auto">
          <a:xfrm>
            <a:off x="0" y="0"/>
            <a:ext cx="9142413" cy="7142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4" name="Picture 2"/>
          <p:cNvPicPr>
            <a:picLocks noChangeAspect="1" noChangeArrowheads="1"/>
          </p:cNvPicPr>
          <p:nvPr/>
        </p:nvPicPr>
        <p:blipFill>
          <a:blip r:embed="rId3" cstate="print"/>
          <a:srcRect/>
          <a:stretch>
            <a:fillRect/>
          </a:stretch>
        </p:blipFill>
        <p:spPr bwMode="auto">
          <a:xfrm>
            <a:off x="0" y="0"/>
            <a:ext cx="9144000" cy="73790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2" name="Picture 2"/>
          <p:cNvPicPr>
            <a:picLocks noChangeAspect="1" noChangeArrowheads="1"/>
          </p:cNvPicPr>
          <p:nvPr/>
        </p:nvPicPr>
        <p:blipFill>
          <a:blip r:embed="rId3" cstate="print"/>
          <a:srcRect/>
          <a:stretch>
            <a:fillRect/>
          </a:stretch>
        </p:blipFill>
        <p:spPr bwMode="auto">
          <a:xfrm>
            <a:off x="0" y="0"/>
            <a:ext cx="1001720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YouTube - Hahaha.wmv">
            <a:hlinkClick r:id="" action="ppaction://media"/>
          </p:cNvPr>
          <p:cNvPicPr>
            <a:picLocks noRot="1" noChangeAspect="1"/>
          </p:cNvPicPr>
          <p:nvPr>
            <a:videoFile r:link="rId2"/>
          </p:nvPr>
        </p:nvPicPr>
        <p:blipFill>
          <a:blip r:embed="rId5" cstate="print"/>
          <a:srcRect/>
          <a:stretch>
            <a:fillRect/>
          </a:stretch>
        </p:blipFill>
        <p:spPr bwMode="auto">
          <a:xfrm>
            <a:off x="3048000" y="2209800"/>
            <a:ext cx="3048000" cy="24384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myspace_logo2.jpg"/>
          <p:cNvPicPr>
            <a:picLocks noChangeAspect="1"/>
          </p:cNvPicPr>
          <p:nvPr/>
        </p:nvPicPr>
        <p:blipFill>
          <a:blip r:embed="rId4" cstate="print"/>
          <a:srcRect/>
          <a:stretch>
            <a:fillRect/>
          </a:stretch>
        </p:blipFill>
        <p:spPr bwMode="auto">
          <a:xfrm>
            <a:off x="533400" y="2286000"/>
            <a:ext cx="8128000" cy="6096000"/>
          </a:xfrm>
          <a:prstGeom prst="rect">
            <a:avLst/>
          </a:prstGeom>
          <a:noFill/>
          <a:ln w="9525">
            <a:noFill/>
            <a:miter lim="800000"/>
            <a:headEnd/>
            <a:tailEnd/>
          </a:ln>
        </p:spPr>
      </p:pic>
      <p:pic>
        <p:nvPicPr>
          <p:cNvPr id="46082" name="Picture 1" descr="logo_facebook.jpg"/>
          <p:cNvPicPr>
            <a:picLocks noChangeAspect="1"/>
          </p:cNvPicPr>
          <p:nvPr/>
        </p:nvPicPr>
        <p:blipFill>
          <a:blip r:embed="rId5" cstate="print"/>
          <a:srcRect/>
          <a:stretch>
            <a:fillRect/>
          </a:stretch>
        </p:blipFill>
        <p:spPr bwMode="auto">
          <a:xfrm>
            <a:off x="0" y="0"/>
            <a:ext cx="9144000" cy="34385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descr="club_penguin_penguins.jpg"/>
          <p:cNvPicPr>
            <a:picLocks noChangeAspect="1"/>
          </p:cNvPicPr>
          <p:nvPr/>
        </p:nvPicPr>
        <p:blipFill>
          <a:blip r:embed="rId4" cstate="print"/>
          <a:srcRect/>
          <a:stretch>
            <a:fillRect/>
          </a:stretch>
        </p:blipFill>
        <p:spPr bwMode="auto">
          <a:xfrm>
            <a:off x="0" y="0"/>
            <a:ext cx="9144000" cy="73152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descr="webkinz.jpg"/>
          <p:cNvPicPr>
            <a:picLocks noChangeAspect="1"/>
          </p:cNvPicPr>
          <p:nvPr/>
        </p:nvPicPr>
        <p:blipFill>
          <a:blip r:embed="rId4" cstate="print"/>
          <a:srcRect/>
          <a:stretch>
            <a:fillRect/>
          </a:stretch>
        </p:blipFill>
        <p:spPr bwMode="auto">
          <a:xfrm>
            <a:off x="0" y="990600"/>
            <a:ext cx="9144000" cy="53371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IBM"/>
          <p:cNvPicPr>
            <a:picLocks noGrp="1" noChangeAspect="1" noChangeArrowheads="1"/>
          </p:cNvPicPr>
          <p:nvPr>
            <p:ph idx="1"/>
          </p:nvPr>
        </p:nvPicPr>
        <p:blipFill>
          <a:blip r:embed="rId4" cstate="print"/>
          <a:srcRect/>
          <a:stretch>
            <a:fillRect/>
          </a:stretch>
        </p:blipFill>
        <p:spPr>
          <a:xfrm>
            <a:off x="2365375" y="465138"/>
            <a:ext cx="4414838" cy="5940425"/>
          </a:xfrm>
        </p:spPr>
      </p:pic>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74688"/>
            <a:ext cx="9144000" cy="6186487"/>
          </a:xfrm>
          <a:prstGeom prst="rect">
            <a:avLst/>
          </a:prstGeom>
          <a:noFill/>
          <a:ln w="9525">
            <a:noFill/>
            <a:miter lim="800000"/>
            <a:headEnd/>
            <a:tailEnd/>
          </a:ln>
        </p:spPr>
        <p:txBody>
          <a:bodyPr>
            <a:spAutoFit/>
          </a:bodyPr>
          <a:lstStyle/>
          <a:p>
            <a:r>
              <a:rPr lang="en-US">
                <a:latin typeface="Eras Bold ITC" pitchFamily="34" charset="0"/>
              </a:rPr>
              <a:t>120 119 118 117 116 115 114 113 112 111</a:t>
            </a:r>
          </a:p>
          <a:p>
            <a:endParaRPr lang="en-US">
              <a:latin typeface="Eras Bold ITC" pitchFamily="34" charset="0"/>
            </a:endParaRPr>
          </a:p>
          <a:p>
            <a:r>
              <a:rPr lang="en-US">
                <a:latin typeface="Eras Bold ITC" pitchFamily="34" charset="0"/>
              </a:rPr>
              <a:t>110 109 108 107 106 105 104 103 102 101</a:t>
            </a:r>
          </a:p>
          <a:p>
            <a:endParaRPr lang="en-US">
              <a:latin typeface="Eras Bold ITC" pitchFamily="34" charset="0"/>
            </a:endParaRPr>
          </a:p>
          <a:p>
            <a:r>
              <a:rPr lang="en-US">
                <a:latin typeface="Eras Bold ITC" pitchFamily="34" charset="0"/>
              </a:rPr>
              <a:t>100    99   98    97    96   95    94   93    92    91</a:t>
            </a:r>
          </a:p>
          <a:p>
            <a:endParaRPr lang="en-US">
              <a:latin typeface="Eras Bold ITC" pitchFamily="34" charset="0"/>
            </a:endParaRPr>
          </a:p>
          <a:p>
            <a:r>
              <a:rPr lang="en-US">
                <a:latin typeface="Eras Bold ITC" pitchFamily="34" charset="0"/>
              </a:rPr>
              <a:t>   90    89   88    87    86   85    84   83    82    81</a:t>
            </a:r>
          </a:p>
          <a:p>
            <a:endParaRPr lang="en-US">
              <a:latin typeface="Eras Bold ITC" pitchFamily="34" charset="0"/>
            </a:endParaRPr>
          </a:p>
          <a:p>
            <a:r>
              <a:rPr lang="en-US">
                <a:latin typeface="Eras Bold ITC" pitchFamily="34" charset="0"/>
              </a:rPr>
              <a:t>   80    79   78    77    76   75    74   73    72    71</a:t>
            </a:r>
          </a:p>
          <a:p>
            <a:endParaRPr lang="en-US">
              <a:latin typeface="Eras Bold ITC" pitchFamily="34" charset="0"/>
            </a:endParaRPr>
          </a:p>
          <a:p>
            <a:r>
              <a:rPr lang="en-US">
                <a:latin typeface="Eras Bold ITC" pitchFamily="34" charset="0"/>
              </a:rPr>
              <a:t>   70    69   68    67    66   65    64   63    62    61</a:t>
            </a:r>
          </a:p>
          <a:p>
            <a:endParaRPr lang="en-US">
              <a:latin typeface="Eras Bold ITC" pitchFamily="34" charset="0"/>
            </a:endParaRPr>
          </a:p>
          <a:p>
            <a:r>
              <a:rPr lang="en-US" sz="1200">
                <a:solidFill>
                  <a:srgbClr val="000000"/>
                </a:solidFill>
                <a:latin typeface="Eras Bold ITC" pitchFamily="34" charset="0"/>
              </a:rPr>
              <a:t>60</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40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51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par>
                          <p:cTn id="22" fill="hold">
                            <p:stCondLst>
                              <p:cond delay="62006"/>
                            </p:stCondLst>
                            <p:childTnLst>
                              <p:par>
                                <p:cTn id="23" presetID="1" presetClass="entr" presetSubtype="0" fill="hold" nodeType="afterEffect">
                                  <p:stCondLst>
                                    <p:cond delay="1000"/>
                                  </p:stCondLst>
                                  <p:iterate type="wd">
                                    <p:tmAbs val="1000"/>
                                  </p:iterate>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1500" y="0"/>
            <a:ext cx="8001000" cy="6862763"/>
          </a:xfrm>
          <a:prstGeom prst="rect">
            <a:avLst/>
          </a:prstGeom>
          <a:noFill/>
          <a:ln w="9525">
            <a:noFill/>
            <a:miter lim="800000"/>
            <a:headEnd/>
            <a:tailEnd/>
          </a:ln>
        </p:spPr>
        <p:txBody>
          <a:bodyPr>
            <a:spAutoFit/>
          </a:bodyPr>
          <a:lstStyle/>
          <a:p>
            <a:r>
              <a:rPr lang="en-US" sz="4000">
                <a:latin typeface="Eras Bold ITC" pitchFamily="34" charset="0"/>
              </a:rPr>
              <a:t>60 59 58 57 56 55 54 53 52 51</a:t>
            </a:r>
          </a:p>
          <a:p>
            <a:endParaRPr lang="en-US" sz="4000">
              <a:latin typeface="Eras Bold ITC" pitchFamily="34" charset="0"/>
            </a:endParaRPr>
          </a:p>
          <a:p>
            <a:r>
              <a:rPr lang="en-US" sz="4000">
                <a:latin typeface="Eras Bold ITC" pitchFamily="34" charset="0"/>
              </a:rPr>
              <a:t>50 49 48 47 46 45 44 43 42 41</a:t>
            </a:r>
          </a:p>
          <a:p>
            <a:endParaRPr lang="en-US" sz="4000">
              <a:latin typeface="Eras Bold ITC" pitchFamily="34" charset="0"/>
            </a:endParaRPr>
          </a:p>
          <a:p>
            <a:r>
              <a:rPr lang="en-US" sz="4000">
                <a:latin typeface="Eras Bold ITC" pitchFamily="34" charset="0"/>
              </a:rPr>
              <a:t>40 39 38 37 36 35 34 33 32 31</a:t>
            </a:r>
          </a:p>
          <a:p>
            <a:endParaRPr lang="en-US" sz="4000">
              <a:latin typeface="Eras Bold ITC" pitchFamily="34" charset="0"/>
            </a:endParaRPr>
          </a:p>
          <a:p>
            <a:r>
              <a:rPr lang="en-US" sz="4000">
                <a:latin typeface="Eras Bold ITC" pitchFamily="34" charset="0"/>
              </a:rPr>
              <a:t>30 29 28 27 26 25 24 23 22 21</a:t>
            </a:r>
          </a:p>
          <a:p>
            <a:endParaRPr lang="en-US" sz="4000">
              <a:latin typeface="Eras Bold ITC" pitchFamily="34" charset="0"/>
            </a:endParaRPr>
          </a:p>
          <a:p>
            <a:r>
              <a:rPr lang="en-US" sz="4000">
                <a:latin typeface="Eras Bold ITC" pitchFamily="34" charset="0"/>
              </a:rPr>
              <a:t>20 19 18 17 16 15 14 13 12 11</a:t>
            </a:r>
          </a:p>
          <a:p>
            <a:endParaRPr lang="en-US" sz="4000">
              <a:latin typeface="Eras Bold ITC" pitchFamily="34" charset="0"/>
            </a:endParaRPr>
          </a:p>
          <a:p>
            <a:r>
              <a:rPr lang="en-US" sz="4000">
                <a:latin typeface="Eras Bold ITC" pitchFamily="34" charset="0"/>
              </a:rPr>
              <a:t>10    9   8    7   6    5    4    3   2   1</a:t>
            </a:r>
          </a:p>
        </p:txBody>
      </p:sp>
    </p:spTree>
  </p:cSld>
  <p:clrMapOvr>
    <a:masterClrMapping/>
  </p:clrMapOvr>
  <p:transition spd="slow"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39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49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2</a:t>
            </a:r>
          </a:p>
        </p:txBody>
      </p:sp>
      <p:sp>
        <p:nvSpPr>
          <p:cNvPr id="55298"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Information</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has</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changed</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idyouknow4.mpg">
            <a:hlinkClick r:id="" action="ppaction://media"/>
          </p:cNvPr>
          <p:cNvPicPr>
            <a:picLocks noRot="1" noChangeAspect="1"/>
          </p:cNvPicPr>
          <p:nvPr>
            <a:videoFile r:link="rId1"/>
          </p:nvPr>
        </p:nvPicPr>
        <p:blipFill>
          <a:blip r:embed="rId4" cstate="print"/>
          <a:stretch>
            <a:fillRect/>
          </a:stretch>
        </p:blipFill>
        <p:spPr>
          <a:xfrm>
            <a:off x="0" y="905758"/>
            <a:ext cx="9144000" cy="51140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4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endParaRPr lang="en-US"/>
          </a:p>
        </p:txBody>
      </p:sp>
      <p:pic>
        <p:nvPicPr>
          <p:cNvPr id="57346" name="Content Placeholder 3" descr="51CImn6oEBL__SS500_.jpg"/>
          <p:cNvPicPr>
            <a:picLocks noGrp="1" noChangeAspect="1"/>
          </p:cNvPicPr>
          <p:nvPr>
            <p:ph idx="4294967295"/>
          </p:nvPr>
        </p:nvPicPr>
        <p:blipFill>
          <a:blip r:embed="rId4" cstate="print"/>
          <a:srcRect l="18045" r="18045" b="2454"/>
          <a:stretch>
            <a:fillRect/>
          </a:stretch>
        </p:blipFill>
        <p:spPr>
          <a:xfrm>
            <a:off x="3124200" y="1219200"/>
            <a:ext cx="2895600" cy="4419600"/>
          </a:xfrm>
        </p:spPr>
      </p:pic>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1997075"/>
            <a:ext cx="9144000" cy="1736725"/>
          </a:xfrm>
        </p:spPr>
        <p:txBody>
          <a:bodyPr/>
          <a:lstStyle/>
          <a:p>
            <a:r>
              <a:rPr lang="en-US" dirty="0" smtClean="0">
                <a:effectLst/>
              </a:rPr>
              <a:t>dangerouslyirrelevant.org/</a:t>
            </a:r>
            <a:br>
              <a:rPr lang="en-US" dirty="0" smtClean="0">
                <a:effectLst/>
              </a:rPr>
            </a:br>
            <a:r>
              <a:rPr lang="en-US" dirty="0" smtClean="0">
                <a:effectLst/>
              </a:rPr>
              <a:t>nebraska.html</a:t>
            </a:r>
            <a:endParaRPr lang="en-US" dirty="0" smtClean="0">
              <a:effectLst/>
            </a:endParaRPr>
          </a:p>
        </p:txBody>
      </p:sp>
      <p:sp>
        <p:nvSpPr>
          <p:cNvPr id="5" name="Subtitle 4"/>
          <p:cNvSpPr>
            <a:spLocks noGrp="1"/>
          </p:cNvSpPr>
          <p:nvPr>
            <p:ph type="subTitle" sz="quarter" idx="1"/>
          </p:nvPr>
        </p:nvSpPr>
        <p:spPr/>
        <p:txBody>
          <a:bodyPr/>
          <a:lstStyle/>
          <a:p>
            <a:pPr>
              <a:defRPr/>
            </a:pPr>
            <a:endParaRPr lang="en-US" smtClean="0">
              <a:effectLst>
                <a:outerShdw blurRad="38100" dist="38100" dir="2700000" algn="tl">
                  <a:srgbClr val="003B76"/>
                </a:outerShdw>
              </a:effectLst>
            </a:endParaRPr>
          </a:p>
          <a:p>
            <a:pPr>
              <a:defRPr/>
            </a:pPr>
            <a:endParaRPr lang="en-US" smtClean="0">
              <a:effectLst>
                <a:outerShdw blurRad="38100" dist="38100" dir="2700000" algn="tl">
                  <a:srgbClr val="003B76"/>
                </a:outerShdw>
              </a:effectLst>
            </a:endParaRPr>
          </a:p>
          <a:p>
            <a:pPr>
              <a:defRPr/>
            </a:pPr>
            <a:endParaRPr lang="en-US" smtClean="0">
              <a:effectLst>
                <a:outerShdw blurRad="38100" dist="38100" dir="2700000" algn="tl">
                  <a:srgbClr val="003B76"/>
                </a:outerShdw>
              </a:effectLst>
            </a:endParaRPr>
          </a:p>
          <a:p>
            <a:pPr>
              <a:defRPr/>
            </a:pPr>
            <a:r>
              <a:rPr lang="en-US" smtClean="0">
                <a:effectLst/>
              </a:rPr>
              <a:t>Say hi to your neighbor!</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idx="4294967295"/>
          </p:nvPr>
        </p:nvSpPr>
        <p:spPr>
          <a:noFill/>
        </p:spPr>
        <p:txBody>
          <a:bodyPr/>
          <a:lstStyle/>
          <a:p>
            <a:endParaRPr lang="en-US" smtClean="0">
              <a:effectLst/>
            </a:endParaRPr>
          </a:p>
        </p:txBody>
      </p:sp>
      <p:sp>
        <p:nvSpPr>
          <p:cNvPr id="61442" name="Rectangle 3"/>
          <p:cNvSpPr>
            <a:spLocks noGrp="1" noChangeArrowheads="1"/>
          </p:cNvSpPr>
          <p:nvPr>
            <p:ph type="body" idx="4294967295"/>
          </p:nvPr>
        </p:nvSpPr>
        <p:spPr>
          <a:noFill/>
        </p:spPr>
        <p:txBody>
          <a:bodyPr/>
          <a:lstStyle/>
          <a:p>
            <a:endParaRPr lang="en-US" smtClean="0">
              <a:effectLst/>
            </a:endParaRPr>
          </a:p>
        </p:txBody>
      </p:sp>
      <p:pic>
        <p:nvPicPr>
          <p:cNvPr id="61443" name="Picture 5" descr="Here Comes Everybody 2"/>
          <p:cNvPicPr>
            <a:picLocks noChangeAspect="1" noChangeArrowheads="1"/>
          </p:cNvPicPr>
          <p:nvPr/>
        </p:nvPicPr>
        <p:blipFill>
          <a:blip r:embed="rId4" cstate="print"/>
          <a:srcRect/>
          <a:stretch>
            <a:fillRect/>
          </a:stretch>
        </p:blipFill>
        <p:spPr bwMode="auto">
          <a:xfrm>
            <a:off x="2986088" y="1047750"/>
            <a:ext cx="3171825" cy="47625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http://www.csse.monash.edu.au/~cema/courses/CSE5910/lectureFiles/images/lect5b/printPress.jpg"/>
          <p:cNvPicPr>
            <a:picLocks noChangeAspect="1" noChangeArrowheads="1"/>
          </p:cNvPicPr>
          <p:nvPr/>
        </p:nvPicPr>
        <p:blipFill>
          <a:blip r:embed="rId3" cstate="print"/>
          <a:srcRect/>
          <a:stretch>
            <a:fillRect/>
          </a:stretch>
        </p:blipFill>
        <p:spPr bwMode="auto">
          <a:xfrm>
            <a:off x="2057400" y="0"/>
            <a:ext cx="5410200" cy="716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3" descr="2724002777_f027058823_o.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149268694_abdcbc43b4_o.jpg"/>
          <p:cNvPicPr>
            <a:picLocks noChangeAspect="1"/>
          </p:cNvPicPr>
          <p:nvPr/>
        </p:nvPicPr>
        <p:blipFill>
          <a:blip r:embed="rId3" cstate="print"/>
          <a:srcRect/>
          <a:stretch>
            <a:fillRect/>
          </a:stretch>
        </p:blipFill>
        <p:spPr bwMode="auto">
          <a:xfrm>
            <a:off x="0" y="-228600"/>
            <a:ext cx="91440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3136521412_bbea1ff6b6_o (1).jpg"/>
          <p:cNvPicPr>
            <a:picLocks noChangeAspect="1"/>
          </p:cNvPicPr>
          <p:nvPr/>
        </p:nvPicPr>
        <p:blipFill>
          <a:blip r:embed="rId3" cstate="print"/>
          <a:srcRect/>
          <a:stretch>
            <a:fillRect/>
          </a:stretch>
        </p:blipFill>
        <p:spPr bwMode="auto">
          <a:xfrm>
            <a:off x="-571500" y="0"/>
            <a:ext cx="10287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p:cNvPicPr>
            <a:picLocks noChangeAspect="1" noChangeArrowheads="1"/>
          </p:cNvPicPr>
          <p:nvPr/>
        </p:nvPicPr>
        <p:blipFill>
          <a:blip r:embed="rId3" cstate="print"/>
          <a:srcRect/>
          <a:stretch>
            <a:fillRect/>
          </a:stretch>
        </p:blipFill>
        <p:spPr bwMode="auto">
          <a:xfrm>
            <a:off x="-914400" y="0"/>
            <a:ext cx="109728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2" name="Picture 2"/>
          <p:cNvPicPr>
            <a:picLocks noChangeAspect="1" noChangeArrowheads="1"/>
          </p:cNvPicPr>
          <p:nvPr/>
        </p:nvPicPr>
        <p:blipFill>
          <a:blip r:embed="rId3" cstate="print"/>
          <a:srcRect/>
          <a:stretch>
            <a:fillRect/>
          </a:stretch>
        </p:blipFill>
        <p:spPr bwMode="auto">
          <a:xfrm>
            <a:off x="0" y="0"/>
            <a:ext cx="9143999" cy="6936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2"/>
          <p:cNvPicPr>
            <a:picLocks noChangeAspect="1" noChangeArrowheads="1"/>
          </p:cNvPicPr>
          <p:nvPr/>
        </p:nvPicPr>
        <p:blipFill>
          <a:blip r:embed="rId3" cstate="print"/>
          <a:srcRect/>
          <a:stretch>
            <a:fillRect/>
          </a:stretch>
        </p:blipFill>
        <p:spPr bwMode="auto">
          <a:xfrm>
            <a:off x="-1219166" y="0"/>
            <a:ext cx="1036316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8" name="Picture 2"/>
          <p:cNvPicPr>
            <a:picLocks noChangeAspect="1" noChangeArrowheads="1"/>
          </p:cNvPicPr>
          <p:nvPr/>
        </p:nvPicPr>
        <p:blipFill>
          <a:blip r:embed="rId3" cstate="print"/>
          <a:srcRect/>
          <a:stretch>
            <a:fillRect/>
          </a:stretch>
        </p:blipFill>
        <p:spPr bwMode="auto">
          <a:xfrm>
            <a:off x="0" y="0"/>
            <a:ext cx="1007828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6" name="Picture 2"/>
          <p:cNvPicPr>
            <a:picLocks noChangeAspect="1" noChangeArrowheads="1"/>
          </p:cNvPicPr>
          <p:nvPr/>
        </p:nvPicPr>
        <p:blipFill>
          <a:blip r:embed="rId3" cstate="print"/>
          <a:srcRect/>
          <a:stretch>
            <a:fillRect/>
          </a:stretch>
        </p:blipFill>
        <p:spPr bwMode="auto">
          <a:xfrm>
            <a:off x="0" y="0"/>
            <a:ext cx="9304338" cy="7113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2007 - Greg Whitby - 21st Century Pedagogy.wmv">
            <a:hlinkClick r:id="" action="ppaction://media"/>
          </p:cNvPr>
          <p:cNvPicPr>
            <a:picLocks noRot="1" noChangeAspect="1"/>
          </p:cNvPicPr>
          <p:nvPr>
            <a:videoFile r:link="rId1"/>
          </p:nvPr>
        </p:nvPicPr>
        <p:blipFill>
          <a:blip r:embed="rId4" cstate="print"/>
          <a:stretch>
            <a:fillRect/>
          </a:stretch>
        </p:blipFill>
        <p:spPr>
          <a:xfrm>
            <a:off x="1524000" y="1143000"/>
            <a:ext cx="60960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4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2" name="Picture 2"/>
          <p:cNvPicPr>
            <a:picLocks noChangeAspect="1" noChangeArrowheads="1"/>
          </p:cNvPicPr>
          <p:nvPr/>
        </p:nvPicPr>
        <p:blipFill>
          <a:blip r:embed="rId3" cstate="print"/>
          <a:srcRect/>
          <a:stretch>
            <a:fillRect/>
          </a:stretch>
        </p:blipFill>
        <p:spPr bwMode="auto">
          <a:xfrm>
            <a:off x="0" y="0"/>
            <a:ext cx="9285288" cy="7094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30" name="Picture 2"/>
          <p:cNvPicPr>
            <a:picLocks noChangeAspect="1" noChangeArrowheads="1"/>
          </p:cNvPicPr>
          <p:nvPr/>
        </p:nvPicPr>
        <p:blipFill>
          <a:blip r:embed="rId3" cstate="print"/>
          <a:srcRect/>
          <a:stretch>
            <a:fillRect/>
          </a:stretch>
        </p:blipFill>
        <p:spPr bwMode="auto">
          <a:xfrm>
            <a:off x="0" y="0"/>
            <a:ext cx="9323388" cy="7094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2006 - Time - Cover Person of the Year"/>
          <p:cNvPicPr>
            <a:picLocks noChangeAspect="1" noChangeArrowheads="1"/>
          </p:cNvPicPr>
          <p:nvPr/>
        </p:nvPicPr>
        <p:blipFill>
          <a:blip r:embed="rId4" cstate="print"/>
          <a:srcRect/>
          <a:stretch>
            <a:fillRect/>
          </a:stretch>
        </p:blipFill>
        <p:spPr bwMode="auto">
          <a:xfrm>
            <a:off x="2341563" y="461963"/>
            <a:ext cx="4460875" cy="5943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74688"/>
            <a:ext cx="9144000" cy="6186487"/>
          </a:xfrm>
          <a:prstGeom prst="rect">
            <a:avLst/>
          </a:prstGeom>
          <a:noFill/>
          <a:ln w="9525">
            <a:noFill/>
            <a:miter lim="800000"/>
            <a:headEnd/>
            <a:tailEnd/>
          </a:ln>
        </p:spPr>
        <p:txBody>
          <a:bodyPr>
            <a:spAutoFit/>
          </a:bodyPr>
          <a:lstStyle/>
          <a:p>
            <a:r>
              <a:rPr lang="en-US">
                <a:latin typeface="Eras Bold ITC" pitchFamily="34" charset="0"/>
              </a:rPr>
              <a:t>120 119 118 117 116 115 114 113 112 111</a:t>
            </a:r>
          </a:p>
          <a:p>
            <a:endParaRPr lang="en-US">
              <a:latin typeface="Eras Bold ITC" pitchFamily="34" charset="0"/>
            </a:endParaRPr>
          </a:p>
          <a:p>
            <a:r>
              <a:rPr lang="en-US">
                <a:latin typeface="Eras Bold ITC" pitchFamily="34" charset="0"/>
              </a:rPr>
              <a:t>110 109 108 107 106 105 104 103 102 101</a:t>
            </a:r>
          </a:p>
          <a:p>
            <a:endParaRPr lang="en-US">
              <a:latin typeface="Eras Bold ITC" pitchFamily="34" charset="0"/>
            </a:endParaRPr>
          </a:p>
          <a:p>
            <a:r>
              <a:rPr lang="en-US">
                <a:latin typeface="Eras Bold ITC" pitchFamily="34" charset="0"/>
              </a:rPr>
              <a:t>100    99   98    97    96   95    94   93    92    91</a:t>
            </a:r>
          </a:p>
          <a:p>
            <a:endParaRPr lang="en-US">
              <a:latin typeface="Eras Bold ITC" pitchFamily="34" charset="0"/>
            </a:endParaRPr>
          </a:p>
          <a:p>
            <a:r>
              <a:rPr lang="en-US">
                <a:latin typeface="Eras Bold ITC" pitchFamily="34" charset="0"/>
              </a:rPr>
              <a:t>   90    89   88    87    86   85    84   83    82    81</a:t>
            </a:r>
          </a:p>
          <a:p>
            <a:endParaRPr lang="en-US">
              <a:latin typeface="Eras Bold ITC" pitchFamily="34" charset="0"/>
            </a:endParaRPr>
          </a:p>
          <a:p>
            <a:r>
              <a:rPr lang="en-US">
                <a:latin typeface="Eras Bold ITC" pitchFamily="34" charset="0"/>
              </a:rPr>
              <a:t>   80    79   78    77    76   75    74   73    72    71</a:t>
            </a:r>
          </a:p>
          <a:p>
            <a:endParaRPr lang="en-US">
              <a:latin typeface="Eras Bold ITC" pitchFamily="34" charset="0"/>
            </a:endParaRPr>
          </a:p>
          <a:p>
            <a:r>
              <a:rPr lang="en-US">
                <a:latin typeface="Eras Bold ITC" pitchFamily="34" charset="0"/>
              </a:rPr>
              <a:t>   70    69   68    67    66   65    64   63    62    61</a:t>
            </a:r>
          </a:p>
          <a:p>
            <a:endParaRPr lang="en-US">
              <a:latin typeface="Eras Bold ITC" pitchFamily="34" charset="0"/>
            </a:endParaRPr>
          </a:p>
          <a:p>
            <a:r>
              <a:rPr lang="en-US" sz="1200">
                <a:solidFill>
                  <a:srgbClr val="000000"/>
                </a:solidFill>
                <a:latin typeface="Eras Bold ITC" pitchFamily="34" charset="0"/>
              </a:rPr>
              <a:t>60</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40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51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par>
                          <p:cTn id="22" fill="hold">
                            <p:stCondLst>
                              <p:cond delay="62006"/>
                            </p:stCondLst>
                            <p:childTnLst>
                              <p:par>
                                <p:cTn id="23" presetID="1" presetClass="entr" presetSubtype="0" fill="hold" nodeType="afterEffect">
                                  <p:stCondLst>
                                    <p:cond delay="1000"/>
                                  </p:stCondLst>
                                  <p:iterate type="wd">
                                    <p:tmAbs val="1000"/>
                                  </p:iterate>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1500" y="0"/>
            <a:ext cx="8001000" cy="6862763"/>
          </a:xfrm>
          <a:prstGeom prst="rect">
            <a:avLst/>
          </a:prstGeom>
          <a:noFill/>
          <a:ln w="9525">
            <a:noFill/>
            <a:miter lim="800000"/>
            <a:headEnd/>
            <a:tailEnd/>
          </a:ln>
        </p:spPr>
        <p:txBody>
          <a:bodyPr>
            <a:spAutoFit/>
          </a:bodyPr>
          <a:lstStyle/>
          <a:p>
            <a:r>
              <a:rPr lang="en-US" sz="4000">
                <a:latin typeface="Eras Bold ITC" pitchFamily="34" charset="0"/>
              </a:rPr>
              <a:t>60 59 58 57 56 55 54 53 52 51</a:t>
            </a:r>
          </a:p>
          <a:p>
            <a:endParaRPr lang="en-US" sz="4000">
              <a:latin typeface="Eras Bold ITC" pitchFamily="34" charset="0"/>
            </a:endParaRPr>
          </a:p>
          <a:p>
            <a:r>
              <a:rPr lang="en-US" sz="4000">
                <a:latin typeface="Eras Bold ITC" pitchFamily="34" charset="0"/>
              </a:rPr>
              <a:t>50 49 48 47 46 45 44 43 42 41</a:t>
            </a:r>
          </a:p>
          <a:p>
            <a:endParaRPr lang="en-US" sz="4000">
              <a:latin typeface="Eras Bold ITC" pitchFamily="34" charset="0"/>
            </a:endParaRPr>
          </a:p>
          <a:p>
            <a:r>
              <a:rPr lang="en-US" sz="4000">
                <a:latin typeface="Eras Bold ITC" pitchFamily="34" charset="0"/>
              </a:rPr>
              <a:t>40 39 38 37 36 35 34 33 32 31</a:t>
            </a:r>
          </a:p>
          <a:p>
            <a:endParaRPr lang="en-US" sz="4000">
              <a:latin typeface="Eras Bold ITC" pitchFamily="34" charset="0"/>
            </a:endParaRPr>
          </a:p>
          <a:p>
            <a:r>
              <a:rPr lang="en-US" sz="4000">
                <a:latin typeface="Eras Bold ITC" pitchFamily="34" charset="0"/>
              </a:rPr>
              <a:t>30 29 28 27 26 25 24 23 22 21</a:t>
            </a:r>
          </a:p>
          <a:p>
            <a:endParaRPr lang="en-US" sz="4000">
              <a:latin typeface="Eras Bold ITC" pitchFamily="34" charset="0"/>
            </a:endParaRPr>
          </a:p>
          <a:p>
            <a:r>
              <a:rPr lang="en-US" sz="4000">
                <a:latin typeface="Eras Bold ITC" pitchFamily="34" charset="0"/>
              </a:rPr>
              <a:t>20 19 18 17 16 15 14 13 12 11</a:t>
            </a:r>
          </a:p>
          <a:p>
            <a:endParaRPr lang="en-US" sz="4000">
              <a:latin typeface="Eras Bold ITC" pitchFamily="34" charset="0"/>
            </a:endParaRPr>
          </a:p>
          <a:p>
            <a:r>
              <a:rPr lang="en-US" sz="4000">
                <a:latin typeface="Eras Bold ITC" pitchFamily="34" charset="0"/>
              </a:rPr>
              <a:t>10    9   8    7   6    5    4    3   2   1</a:t>
            </a:r>
          </a:p>
        </p:txBody>
      </p:sp>
    </p:spTree>
  </p:cSld>
  <p:clrMapOvr>
    <a:masterClrMapping/>
  </p:clrMapOvr>
  <p:transition spd="slow"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39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49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3</a:t>
            </a:r>
          </a:p>
        </p:txBody>
      </p:sp>
      <p:sp>
        <p:nvSpPr>
          <p:cNvPr id="78850"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Jobs</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have</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changed</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7" name="Group 4"/>
          <p:cNvGrpSpPr>
            <a:grpSpLocks/>
          </p:cNvGrpSpPr>
          <p:nvPr/>
        </p:nvGrpSpPr>
        <p:grpSpPr bwMode="auto">
          <a:xfrm>
            <a:off x="912813" y="1219200"/>
            <a:ext cx="7318375" cy="4419600"/>
            <a:chOff x="914400" y="1524000"/>
            <a:chExt cx="7318248" cy="4419600"/>
          </a:xfrm>
        </p:grpSpPr>
        <p:pic>
          <p:nvPicPr>
            <p:cNvPr id="80898" name="Picture 2" descr="1652263.jpg"/>
            <p:cNvPicPr>
              <a:picLocks noChangeAspect="1"/>
            </p:cNvPicPr>
            <p:nvPr/>
          </p:nvPicPr>
          <p:blipFill>
            <a:blip r:embed="rId4" cstate="print"/>
            <a:srcRect l="4353" t="3600" r="4353" b="3600"/>
            <a:stretch>
              <a:fillRect/>
            </a:stretch>
          </p:blipFill>
          <p:spPr bwMode="auto">
            <a:xfrm>
              <a:off x="914400" y="1524000"/>
              <a:ext cx="2895600" cy="4419600"/>
            </a:xfrm>
            <a:prstGeom prst="rect">
              <a:avLst/>
            </a:prstGeom>
            <a:noFill/>
            <a:ln w="9525">
              <a:noFill/>
              <a:miter lim="800000"/>
              <a:headEnd/>
              <a:tailEnd/>
            </a:ln>
          </p:spPr>
        </p:pic>
        <p:pic>
          <p:nvPicPr>
            <p:cNvPr id="80899" name="Picture 3" descr="wikinomics.jpg"/>
            <p:cNvPicPr>
              <a:picLocks noChangeAspect="1"/>
            </p:cNvPicPr>
            <p:nvPr/>
          </p:nvPicPr>
          <p:blipFill>
            <a:blip r:embed="rId5" cstate="print"/>
            <a:srcRect/>
            <a:stretch>
              <a:fillRect/>
            </a:stretch>
          </p:blipFill>
          <p:spPr bwMode="auto">
            <a:xfrm>
              <a:off x="5334000" y="1537855"/>
              <a:ext cx="2898648" cy="4391891"/>
            </a:xfrm>
            <a:prstGeom prst="rect">
              <a:avLst/>
            </a:prstGeom>
            <a:noFill/>
            <a:ln w="9525">
              <a:noFill/>
              <a:miter lim="800000"/>
              <a:headEnd/>
              <a:tailEnd/>
            </a:ln>
          </p:spPr>
        </p:pic>
      </p:grpSp>
    </p:spTree>
    <p:custDataLst>
      <p:tags r:id="rId1"/>
    </p:custData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2009bls01.gif"/>
          <p:cNvPicPr>
            <a:picLocks noGrp="1" noChangeAspect="1"/>
          </p:cNvPicPr>
          <p:nvPr>
            <p:ph idx="1"/>
          </p:nvPr>
        </p:nvPicPr>
        <p:blipFill>
          <a:blip r:embed="rId3" cstate="print"/>
          <a:stretch>
            <a:fillRect/>
          </a:stretch>
        </p:blipFill>
        <p:spPr>
          <a:xfrm>
            <a:off x="517956" y="457200"/>
            <a:ext cx="7940244" cy="5791200"/>
          </a:xfr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5" descr="2009bls02.gif"/>
          <p:cNvPicPr>
            <a:picLocks noGrp="1" noChangeAspect="1"/>
          </p:cNvPicPr>
          <p:nvPr>
            <p:ph idx="1"/>
          </p:nvPr>
        </p:nvPicPr>
        <p:blipFill>
          <a:blip r:embed="rId3" cstate="print"/>
          <a:stretch>
            <a:fillRect/>
          </a:stretch>
        </p:blipFill>
        <p:spPr>
          <a:xfrm>
            <a:off x="914400" y="879475"/>
            <a:ext cx="7465745" cy="5445125"/>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1</a:t>
            </a:r>
          </a:p>
        </p:txBody>
      </p:sp>
      <p:sp>
        <p:nvSpPr>
          <p:cNvPr id="25602"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Our tools</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have </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changed</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2" descr="http://press.princeton.edu/images/k7704.gif"/>
          <p:cNvPicPr>
            <a:picLocks noChangeAspect="1" noChangeArrowheads="1"/>
          </p:cNvPicPr>
          <p:nvPr/>
        </p:nvPicPr>
        <p:blipFill>
          <a:blip r:embed="rId3" cstate="print"/>
          <a:srcRect/>
          <a:stretch>
            <a:fillRect/>
          </a:stretch>
        </p:blipFill>
        <p:spPr bwMode="auto">
          <a:xfrm>
            <a:off x="3143250" y="1262063"/>
            <a:ext cx="2857500" cy="4333875"/>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2" name="Picture 2" descr="http://images.amazon.com/images/P/0262013320.jpg"/>
          <p:cNvPicPr>
            <a:picLocks noChangeAspect="1" noChangeArrowheads="1"/>
          </p:cNvPicPr>
          <p:nvPr/>
        </p:nvPicPr>
        <p:blipFill>
          <a:blip r:embed="rId3" cstate="print"/>
          <a:srcRect/>
          <a:stretch>
            <a:fillRect/>
          </a:stretch>
        </p:blipFill>
        <p:spPr bwMode="auto">
          <a:xfrm>
            <a:off x="2952750" y="1047750"/>
            <a:ext cx="3238500" cy="476250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45" name="Chart 1"/>
          <p:cNvGraphicFramePr>
            <a:graphicFrameLocks/>
          </p:cNvGraphicFramePr>
          <p:nvPr/>
        </p:nvGraphicFramePr>
        <p:xfrm>
          <a:off x="0" y="228600"/>
          <a:ext cx="9144000" cy="5943600"/>
        </p:xfrm>
        <a:graphic>
          <a:graphicData uri="http://schemas.openxmlformats.org/presentationml/2006/ole">
            <p:oleObj spid="_x0000_s82945" r:id="rId4" imgW="9144793" imgH="5944115" progId="Excel.Sheet.8">
              <p:embed/>
            </p:oleObj>
          </a:graphicData>
        </a:graphic>
      </p:graphicFrame>
      <p:sp>
        <p:nvSpPr>
          <p:cNvPr id="82946" name="TextBox 1"/>
          <p:cNvSpPr txBox="1">
            <a:spLocks noChangeArrowheads="1"/>
          </p:cNvSpPr>
          <p:nvPr/>
        </p:nvSpPr>
        <p:spPr bwMode="auto">
          <a:xfrm>
            <a:off x="1905000" y="381000"/>
            <a:ext cx="2971800" cy="1219200"/>
          </a:xfrm>
          <a:prstGeom prst="rect">
            <a:avLst/>
          </a:prstGeom>
          <a:noFill/>
          <a:ln w="9525">
            <a:noFill/>
            <a:miter lim="800000"/>
            <a:headEnd/>
            <a:tailEnd/>
          </a:ln>
        </p:spPr>
        <p:txBody>
          <a:bodyPr wrap="none"/>
          <a:lstStyle/>
          <a:p>
            <a:pPr algn="ctr"/>
            <a:r>
              <a:rPr lang="en-US">
                <a:solidFill>
                  <a:srgbClr val="0070C0"/>
                </a:solidFill>
                <a:latin typeface="Impact" pitchFamily="34" charset="0"/>
              </a:rPr>
              <a:t>Percentile change in </a:t>
            </a:r>
            <a:br>
              <a:rPr lang="en-US">
                <a:solidFill>
                  <a:srgbClr val="0070C0"/>
                </a:solidFill>
                <a:latin typeface="Impact" pitchFamily="34" charset="0"/>
              </a:rPr>
            </a:br>
            <a:r>
              <a:rPr lang="en-US">
                <a:solidFill>
                  <a:srgbClr val="0070C0"/>
                </a:solidFill>
                <a:latin typeface="Impact" pitchFamily="34" charset="0"/>
              </a:rPr>
              <a:t>importance of task type </a:t>
            </a:r>
            <a:br>
              <a:rPr lang="en-US">
                <a:solidFill>
                  <a:srgbClr val="0070C0"/>
                </a:solidFill>
                <a:latin typeface="Impact" pitchFamily="34" charset="0"/>
              </a:rPr>
            </a:br>
            <a:r>
              <a:rPr lang="en-US">
                <a:solidFill>
                  <a:srgbClr val="0070C0"/>
                </a:solidFill>
                <a:latin typeface="Impact" pitchFamily="34" charset="0"/>
              </a:rPr>
              <a:t>in U.S. economy</a:t>
            </a:r>
            <a:endParaRPr lang="en-US"/>
          </a:p>
        </p:txBody>
      </p:sp>
      <p:sp>
        <p:nvSpPr>
          <p:cNvPr id="4" name="TextBox 3"/>
          <p:cNvSpPr txBox="1"/>
          <p:nvPr/>
        </p:nvSpPr>
        <p:spPr>
          <a:xfrm>
            <a:off x="846138" y="6324600"/>
            <a:ext cx="7451725" cy="461963"/>
          </a:xfrm>
          <a:prstGeom prst="rect">
            <a:avLst/>
          </a:prstGeom>
          <a:noFill/>
        </p:spPr>
        <p:txBody>
          <a:bodyPr wrap="none">
            <a:spAutoFit/>
          </a:bodyPr>
          <a:lstStyle/>
          <a:p>
            <a:pPr>
              <a:defRPr/>
            </a:pPr>
            <a:r>
              <a:rPr lang="en-US" sz="1200" dirty="0" err="1">
                <a:solidFill>
                  <a:schemeClr val="accent5">
                    <a:lumMod val="75000"/>
                  </a:schemeClr>
                </a:solidFill>
              </a:rPr>
              <a:t>Autor</a:t>
            </a:r>
            <a:r>
              <a:rPr lang="en-US" sz="1200" dirty="0">
                <a:solidFill>
                  <a:schemeClr val="accent5">
                    <a:lumMod val="75000"/>
                  </a:schemeClr>
                </a:solidFill>
              </a:rPr>
              <a:t>, D., Levy, F., &amp; </a:t>
            </a:r>
            <a:r>
              <a:rPr lang="en-US" sz="1200" dirty="0" err="1">
                <a:solidFill>
                  <a:schemeClr val="accent5">
                    <a:lumMod val="75000"/>
                  </a:schemeClr>
                </a:solidFill>
              </a:rPr>
              <a:t>Murnane</a:t>
            </a:r>
            <a:r>
              <a:rPr lang="en-US" sz="1200" dirty="0">
                <a:solidFill>
                  <a:schemeClr val="accent5">
                    <a:lumMod val="75000"/>
                  </a:schemeClr>
                </a:solidFill>
              </a:rPr>
              <a:t>, R. J. (2003). The skill content of recent technological change: </a:t>
            </a:r>
            <a:br>
              <a:rPr lang="en-US" sz="1200" dirty="0">
                <a:solidFill>
                  <a:schemeClr val="accent5">
                    <a:lumMod val="75000"/>
                  </a:schemeClr>
                </a:solidFill>
              </a:rPr>
            </a:br>
            <a:r>
              <a:rPr lang="en-US" sz="1200" dirty="0">
                <a:solidFill>
                  <a:schemeClr val="accent5">
                    <a:lumMod val="75000"/>
                  </a:schemeClr>
                </a:solidFill>
              </a:rPr>
              <a:t>An empirical exploration. </a:t>
            </a:r>
            <a:r>
              <a:rPr lang="en-US" sz="1200" i="1" dirty="0">
                <a:solidFill>
                  <a:schemeClr val="accent5">
                    <a:lumMod val="75000"/>
                  </a:schemeClr>
                </a:solidFill>
              </a:rPr>
              <a:t>Quarterly Journal of Economics 188</a:t>
            </a:r>
            <a:r>
              <a:rPr lang="en-US" sz="1200" dirty="0">
                <a:solidFill>
                  <a:schemeClr val="accent5">
                    <a:lumMod val="75000"/>
                  </a:schemeClr>
                </a:solidFill>
              </a:rPr>
              <a:t>, 4. [updated, D. </a:t>
            </a:r>
            <a:r>
              <a:rPr lang="en-US" sz="1200" dirty="0" err="1">
                <a:solidFill>
                  <a:schemeClr val="accent5">
                    <a:lumMod val="75000"/>
                  </a:schemeClr>
                </a:solidFill>
              </a:rPr>
              <a:t>Autor</a:t>
            </a:r>
            <a:r>
              <a:rPr lang="en-US" sz="1200" dirty="0">
                <a:solidFill>
                  <a:schemeClr val="accent5">
                    <a:lumMod val="75000"/>
                  </a:schemeClr>
                </a:solidFill>
              </a:rPr>
              <a:t>, 2008]</a:t>
            </a:r>
          </a:p>
        </p:txBody>
      </p:sp>
      <p:sp>
        <p:nvSpPr>
          <p:cNvPr id="82948" name="TextBox 4"/>
          <p:cNvSpPr txBox="1">
            <a:spLocks noChangeArrowheads="1"/>
          </p:cNvSpPr>
          <p:nvPr/>
        </p:nvSpPr>
        <p:spPr bwMode="auto">
          <a:xfrm rot="-1705438">
            <a:off x="6640513" y="1069975"/>
            <a:ext cx="1246187" cy="400050"/>
          </a:xfrm>
          <a:prstGeom prst="rect">
            <a:avLst/>
          </a:prstGeom>
          <a:noFill/>
          <a:ln w="9525">
            <a:noFill/>
            <a:miter lim="800000"/>
            <a:headEnd/>
            <a:tailEnd/>
          </a:ln>
        </p:spPr>
        <p:txBody>
          <a:bodyPr wrap="none">
            <a:spAutoFit/>
          </a:bodyPr>
          <a:lstStyle/>
          <a:p>
            <a:r>
              <a:rPr lang="en-US" sz="2000">
                <a:solidFill>
                  <a:srgbClr val="00B050"/>
                </a:solidFill>
              </a:rPr>
              <a:t>Abstract</a:t>
            </a:r>
          </a:p>
        </p:txBody>
      </p:sp>
      <p:sp>
        <p:nvSpPr>
          <p:cNvPr id="82949" name="TextBox 5"/>
          <p:cNvSpPr txBox="1">
            <a:spLocks noChangeArrowheads="1"/>
          </p:cNvSpPr>
          <p:nvPr/>
        </p:nvSpPr>
        <p:spPr bwMode="auto">
          <a:xfrm rot="2182383">
            <a:off x="6559550" y="3962400"/>
            <a:ext cx="1158875" cy="400050"/>
          </a:xfrm>
          <a:prstGeom prst="rect">
            <a:avLst/>
          </a:prstGeom>
          <a:noFill/>
          <a:ln w="9525">
            <a:noFill/>
            <a:miter lim="800000"/>
            <a:headEnd/>
            <a:tailEnd/>
          </a:ln>
        </p:spPr>
        <p:txBody>
          <a:bodyPr wrap="none">
            <a:spAutoFit/>
          </a:bodyPr>
          <a:lstStyle/>
          <a:p>
            <a:r>
              <a:rPr lang="en-US" sz="2000">
                <a:solidFill>
                  <a:srgbClr val="FFFF00"/>
                </a:solidFill>
              </a:rPr>
              <a:t>Routine</a:t>
            </a:r>
          </a:p>
        </p:txBody>
      </p:sp>
      <p:sp>
        <p:nvSpPr>
          <p:cNvPr id="82950" name="TextBox 6"/>
          <p:cNvSpPr txBox="1">
            <a:spLocks noChangeArrowheads="1"/>
          </p:cNvSpPr>
          <p:nvPr/>
        </p:nvSpPr>
        <p:spPr bwMode="auto">
          <a:xfrm rot="160345">
            <a:off x="6889750" y="4749800"/>
            <a:ext cx="1103313" cy="400050"/>
          </a:xfrm>
          <a:prstGeom prst="rect">
            <a:avLst/>
          </a:prstGeom>
          <a:noFill/>
          <a:ln w="9525">
            <a:noFill/>
            <a:miter lim="800000"/>
            <a:headEnd/>
            <a:tailEnd/>
          </a:ln>
        </p:spPr>
        <p:txBody>
          <a:bodyPr wrap="none">
            <a:spAutoFit/>
          </a:bodyPr>
          <a:lstStyle/>
          <a:p>
            <a:r>
              <a:rPr lang="en-US" sz="2000">
                <a:solidFill>
                  <a:srgbClr val="FF0000"/>
                </a:solidFill>
              </a:rPr>
              <a:t>Manual</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Box 3"/>
          <p:cNvSpPr txBox="1">
            <a:spLocks noChangeArrowheads="1"/>
          </p:cNvSpPr>
          <p:nvPr/>
        </p:nvSpPr>
        <p:spPr bwMode="auto">
          <a:xfrm>
            <a:off x="533400" y="1295400"/>
            <a:ext cx="3341688" cy="584200"/>
          </a:xfrm>
          <a:prstGeom prst="rect">
            <a:avLst/>
          </a:prstGeom>
          <a:noFill/>
          <a:ln w="9525">
            <a:noFill/>
            <a:miter lim="800000"/>
            <a:headEnd/>
            <a:tailEnd/>
          </a:ln>
        </p:spPr>
        <p:txBody>
          <a:bodyPr wrap="none">
            <a:spAutoFit/>
          </a:bodyPr>
          <a:lstStyle/>
          <a:p>
            <a:r>
              <a:rPr lang="en-US"/>
              <a:t>critical thinking</a:t>
            </a:r>
          </a:p>
        </p:txBody>
      </p:sp>
      <p:sp>
        <p:nvSpPr>
          <p:cNvPr id="152578" name="TextBox 2"/>
          <p:cNvSpPr txBox="1">
            <a:spLocks noChangeArrowheads="1"/>
          </p:cNvSpPr>
          <p:nvPr/>
        </p:nvSpPr>
        <p:spPr bwMode="auto">
          <a:xfrm>
            <a:off x="4876800" y="1447800"/>
            <a:ext cx="3467100" cy="584200"/>
          </a:xfrm>
          <a:prstGeom prst="rect">
            <a:avLst/>
          </a:prstGeom>
          <a:noFill/>
          <a:ln w="9525">
            <a:noFill/>
            <a:miter lim="800000"/>
            <a:headEnd/>
            <a:tailEnd/>
          </a:ln>
        </p:spPr>
        <p:txBody>
          <a:bodyPr wrap="none">
            <a:spAutoFit/>
          </a:bodyPr>
          <a:lstStyle/>
          <a:p>
            <a:r>
              <a:rPr lang="en-US"/>
              <a:t>problem solving</a:t>
            </a:r>
          </a:p>
        </p:txBody>
      </p:sp>
      <p:sp>
        <p:nvSpPr>
          <p:cNvPr id="152579" name="TextBox 4"/>
          <p:cNvSpPr txBox="1">
            <a:spLocks noChangeArrowheads="1"/>
          </p:cNvSpPr>
          <p:nvPr/>
        </p:nvSpPr>
        <p:spPr bwMode="auto">
          <a:xfrm>
            <a:off x="228600" y="2971800"/>
            <a:ext cx="2819400" cy="584200"/>
          </a:xfrm>
          <a:prstGeom prst="rect">
            <a:avLst/>
          </a:prstGeom>
          <a:noFill/>
          <a:ln w="9525">
            <a:noFill/>
            <a:miter lim="800000"/>
            <a:headEnd/>
            <a:tailEnd/>
          </a:ln>
        </p:spPr>
        <p:txBody>
          <a:bodyPr wrap="none">
            <a:spAutoFit/>
          </a:bodyPr>
          <a:lstStyle/>
          <a:p>
            <a:r>
              <a:rPr lang="en-US"/>
              <a:t>collaboration</a:t>
            </a:r>
          </a:p>
        </p:txBody>
      </p:sp>
      <p:sp>
        <p:nvSpPr>
          <p:cNvPr id="152580" name="TextBox 5"/>
          <p:cNvSpPr txBox="1">
            <a:spLocks noChangeArrowheads="1"/>
          </p:cNvSpPr>
          <p:nvPr/>
        </p:nvSpPr>
        <p:spPr bwMode="auto">
          <a:xfrm>
            <a:off x="1447800" y="2133600"/>
            <a:ext cx="2597150" cy="584200"/>
          </a:xfrm>
          <a:prstGeom prst="rect">
            <a:avLst/>
          </a:prstGeom>
          <a:noFill/>
          <a:ln w="9525">
            <a:noFill/>
            <a:miter lim="800000"/>
            <a:headEnd/>
            <a:tailEnd/>
          </a:ln>
        </p:spPr>
        <p:txBody>
          <a:bodyPr wrap="none">
            <a:spAutoFit/>
          </a:bodyPr>
          <a:lstStyle/>
          <a:p>
            <a:r>
              <a:rPr lang="en-US"/>
              <a:t>adaptability</a:t>
            </a:r>
          </a:p>
        </p:txBody>
      </p:sp>
      <p:sp>
        <p:nvSpPr>
          <p:cNvPr id="152581" name="TextBox 6"/>
          <p:cNvSpPr txBox="1">
            <a:spLocks noChangeArrowheads="1"/>
          </p:cNvSpPr>
          <p:nvPr/>
        </p:nvSpPr>
        <p:spPr bwMode="auto">
          <a:xfrm>
            <a:off x="2590800" y="4572000"/>
            <a:ext cx="3908425" cy="584200"/>
          </a:xfrm>
          <a:prstGeom prst="rect">
            <a:avLst/>
          </a:prstGeom>
          <a:noFill/>
          <a:ln w="9525">
            <a:noFill/>
            <a:miter lim="800000"/>
            <a:headEnd/>
            <a:tailEnd/>
          </a:ln>
        </p:spPr>
        <p:txBody>
          <a:bodyPr wrap="none">
            <a:spAutoFit/>
          </a:bodyPr>
          <a:lstStyle/>
          <a:p>
            <a:r>
              <a:rPr lang="en-US"/>
              <a:t>entrepeneurialism</a:t>
            </a:r>
          </a:p>
        </p:txBody>
      </p:sp>
      <p:sp>
        <p:nvSpPr>
          <p:cNvPr id="152582" name="TextBox 7"/>
          <p:cNvSpPr txBox="1">
            <a:spLocks noChangeArrowheads="1"/>
          </p:cNvSpPr>
          <p:nvPr/>
        </p:nvSpPr>
        <p:spPr bwMode="auto">
          <a:xfrm>
            <a:off x="4648200" y="3124200"/>
            <a:ext cx="2098675" cy="584200"/>
          </a:xfrm>
          <a:prstGeom prst="rect">
            <a:avLst/>
          </a:prstGeom>
          <a:noFill/>
          <a:ln w="9525">
            <a:noFill/>
            <a:miter lim="800000"/>
            <a:headEnd/>
            <a:tailEnd/>
          </a:ln>
        </p:spPr>
        <p:txBody>
          <a:bodyPr wrap="none">
            <a:spAutoFit/>
          </a:bodyPr>
          <a:lstStyle/>
          <a:p>
            <a:r>
              <a:rPr lang="en-US"/>
              <a:t>creativity</a:t>
            </a:r>
          </a:p>
        </p:txBody>
      </p:sp>
      <p:sp>
        <p:nvSpPr>
          <p:cNvPr id="152583" name="TextBox 8"/>
          <p:cNvSpPr txBox="1">
            <a:spLocks noChangeArrowheads="1"/>
          </p:cNvSpPr>
          <p:nvPr/>
        </p:nvSpPr>
        <p:spPr bwMode="auto">
          <a:xfrm>
            <a:off x="4800600" y="381000"/>
            <a:ext cx="3914775" cy="584200"/>
          </a:xfrm>
          <a:prstGeom prst="rect">
            <a:avLst/>
          </a:prstGeom>
          <a:noFill/>
          <a:ln w="9525">
            <a:noFill/>
            <a:miter lim="800000"/>
            <a:headEnd/>
            <a:tailEnd/>
          </a:ln>
        </p:spPr>
        <p:txBody>
          <a:bodyPr wrap="none">
            <a:spAutoFit/>
          </a:bodyPr>
          <a:lstStyle/>
          <a:p>
            <a:r>
              <a:rPr lang="en-US"/>
              <a:t>effective speaking</a:t>
            </a:r>
          </a:p>
        </p:txBody>
      </p:sp>
      <p:sp>
        <p:nvSpPr>
          <p:cNvPr id="152584" name="TextBox 9"/>
          <p:cNvSpPr txBox="1">
            <a:spLocks noChangeArrowheads="1"/>
          </p:cNvSpPr>
          <p:nvPr/>
        </p:nvSpPr>
        <p:spPr bwMode="auto">
          <a:xfrm>
            <a:off x="4267200" y="5257800"/>
            <a:ext cx="3494088" cy="584200"/>
          </a:xfrm>
          <a:prstGeom prst="rect">
            <a:avLst/>
          </a:prstGeom>
          <a:noFill/>
          <a:ln w="9525">
            <a:noFill/>
            <a:miter lim="800000"/>
            <a:headEnd/>
            <a:tailEnd/>
          </a:ln>
        </p:spPr>
        <p:txBody>
          <a:bodyPr wrap="none">
            <a:spAutoFit/>
          </a:bodyPr>
          <a:lstStyle/>
          <a:p>
            <a:r>
              <a:rPr lang="en-US"/>
              <a:t>effective writing</a:t>
            </a:r>
          </a:p>
        </p:txBody>
      </p:sp>
      <p:sp>
        <p:nvSpPr>
          <p:cNvPr id="152585" name="TextBox 10"/>
          <p:cNvSpPr txBox="1">
            <a:spLocks noChangeArrowheads="1"/>
          </p:cNvSpPr>
          <p:nvPr/>
        </p:nvSpPr>
        <p:spPr bwMode="auto">
          <a:xfrm>
            <a:off x="304800" y="5257800"/>
            <a:ext cx="2325688" cy="584200"/>
          </a:xfrm>
          <a:prstGeom prst="rect">
            <a:avLst/>
          </a:prstGeom>
          <a:noFill/>
          <a:ln w="9525">
            <a:noFill/>
            <a:miter lim="800000"/>
            <a:headEnd/>
            <a:tailEnd/>
          </a:ln>
        </p:spPr>
        <p:txBody>
          <a:bodyPr wrap="none">
            <a:spAutoFit/>
          </a:bodyPr>
          <a:lstStyle/>
          <a:p>
            <a:r>
              <a:rPr lang="en-US"/>
              <a:t>innovation</a:t>
            </a:r>
          </a:p>
        </p:txBody>
      </p:sp>
      <p:sp>
        <p:nvSpPr>
          <p:cNvPr id="152586" name="TextBox 11"/>
          <p:cNvSpPr txBox="1">
            <a:spLocks noChangeArrowheads="1"/>
          </p:cNvSpPr>
          <p:nvPr/>
        </p:nvSpPr>
        <p:spPr bwMode="auto">
          <a:xfrm>
            <a:off x="4495800" y="2286000"/>
            <a:ext cx="4198938" cy="584200"/>
          </a:xfrm>
          <a:prstGeom prst="rect">
            <a:avLst/>
          </a:prstGeom>
          <a:noFill/>
          <a:ln w="9525">
            <a:noFill/>
            <a:miter lim="800000"/>
            <a:headEnd/>
            <a:tailEnd/>
          </a:ln>
        </p:spPr>
        <p:txBody>
          <a:bodyPr wrap="none">
            <a:spAutoFit/>
          </a:bodyPr>
          <a:lstStyle/>
          <a:p>
            <a:r>
              <a:rPr lang="en-US"/>
              <a:t>information literacy</a:t>
            </a:r>
          </a:p>
        </p:txBody>
      </p:sp>
      <p:sp>
        <p:nvSpPr>
          <p:cNvPr id="152587" name="TextBox 12"/>
          <p:cNvSpPr txBox="1">
            <a:spLocks noChangeArrowheads="1"/>
          </p:cNvSpPr>
          <p:nvPr/>
        </p:nvSpPr>
        <p:spPr bwMode="auto">
          <a:xfrm>
            <a:off x="1524000" y="3733800"/>
            <a:ext cx="3067050" cy="584200"/>
          </a:xfrm>
          <a:prstGeom prst="rect">
            <a:avLst/>
          </a:prstGeom>
          <a:noFill/>
          <a:ln w="9525">
            <a:noFill/>
            <a:miter lim="800000"/>
            <a:headEnd/>
            <a:tailEnd/>
          </a:ln>
        </p:spPr>
        <p:txBody>
          <a:bodyPr wrap="none">
            <a:spAutoFit/>
          </a:bodyPr>
          <a:lstStyle/>
          <a:p>
            <a:r>
              <a:rPr lang="en-US"/>
              <a:t>media fluency</a:t>
            </a:r>
          </a:p>
        </p:txBody>
      </p:sp>
      <p:sp>
        <p:nvSpPr>
          <p:cNvPr id="152588" name="TextBox 13"/>
          <p:cNvSpPr txBox="1">
            <a:spLocks noChangeArrowheads="1"/>
          </p:cNvSpPr>
          <p:nvPr/>
        </p:nvSpPr>
        <p:spPr bwMode="auto">
          <a:xfrm>
            <a:off x="1447800" y="6019800"/>
            <a:ext cx="2106613" cy="584200"/>
          </a:xfrm>
          <a:prstGeom prst="rect">
            <a:avLst/>
          </a:prstGeom>
          <a:noFill/>
          <a:ln w="9525">
            <a:noFill/>
            <a:miter lim="800000"/>
            <a:headEnd/>
            <a:tailEnd/>
          </a:ln>
        </p:spPr>
        <p:txBody>
          <a:bodyPr wrap="none">
            <a:spAutoFit/>
          </a:bodyPr>
          <a:lstStyle/>
          <a:p>
            <a:r>
              <a:rPr lang="en-US"/>
              <a:t>synthesis</a:t>
            </a:r>
          </a:p>
        </p:txBody>
      </p:sp>
      <p:sp>
        <p:nvSpPr>
          <p:cNvPr id="152589" name="TextBox 14"/>
          <p:cNvSpPr txBox="1">
            <a:spLocks noChangeArrowheads="1"/>
          </p:cNvSpPr>
          <p:nvPr/>
        </p:nvSpPr>
        <p:spPr bwMode="auto">
          <a:xfrm>
            <a:off x="5410200" y="3733800"/>
            <a:ext cx="3290888" cy="584200"/>
          </a:xfrm>
          <a:prstGeom prst="rect">
            <a:avLst/>
          </a:prstGeom>
          <a:noFill/>
          <a:ln w="9525">
            <a:noFill/>
            <a:miter lim="800000"/>
            <a:headEnd/>
            <a:tailEnd/>
          </a:ln>
        </p:spPr>
        <p:txBody>
          <a:bodyPr wrap="none">
            <a:spAutoFit/>
          </a:bodyPr>
          <a:lstStyle/>
          <a:p>
            <a:r>
              <a:rPr lang="en-US"/>
              <a:t>analytical skills</a:t>
            </a:r>
          </a:p>
        </p:txBody>
      </p:sp>
      <p:sp>
        <p:nvSpPr>
          <p:cNvPr id="152590" name="TextBox 15"/>
          <p:cNvSpPr txBox="1">
            <a:spLocks noChangeArrowheads="1"/>
          </p:cNvSpPr>
          <p:nvPr/>
        </p:nvSpPr>
        <p:spPr bwMode="auto">
          <a:xfrm>
            <a:off x="5715000" y="6019800"/>
            <a:ext cx="1922463" cy="584200"/>
          </a:xfrm>
          <a:prstGeom prst="rect">
            <a:avLst/>
          </a:prstGeom>
          <a:noFill/>
          <a:ln w="9525">
            <a:noFill/>
            <a:miter lim="800000"/>
            <a:headEnd/>
            <a:tailEnd/>
          </a:ln>
        </p:spPr>
        <p:txBody>
          <a:bodyPr wrap="none">
            <a:spAutoFit/>
          </a:bodyPr>
          <a:lstStyle/>
          <a:p>
            <a:r>
              <a:rPr lang="en-US"/>
              <a:t>curiosity</a:t>
            </a:r>
          </a:p>
        </p:txBody>
      </p:sp>
      <p:sp>
        <p:nvSpPr>
          <p:cNvPr id="152591" name="TextBox 16"/>
          <p:cNvSpPr txBox="1">
            <a:spLocks noChangeArrowheads="1"/>
          </p:cNvSpPr>
          <p:nvPr/>
        </p:nvSpPr>
        <p:spPr bwMode="auto">
          <a:xfrm>
            <a:off x="0" y="381000"/>
            <a:ext cx="3736975" cy="584200"/>
          </a:xfrm>
          <a:prstGeom prst="rect">
            <a:avLst/>
          </a:prstGeom>
          <a:noFill/>
          <a:ln w="9525">
            <a:noFill/>
            <a:miter lim="800000"/>
            <a:headEnd/>
            <a:tailEnd/>
          </a:ln>
        </p:spPr>
        <p:txBody>
          <a:bodyPr wrap="none">
            <a:spAutoFit/>
          </a:bodyPr>
          <a:lstStyle/>
          <a:p>
            <a:r>
              <a:rPr lang="en-US"/>
              <a:t>global awareness</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8" name="Picture 2" descr="http://www.coverbrowser.com/image/bestsellers-2006/3266-1.jpg"/>
          <p:cNvPicPr>
            <a:picLocks noChangeAspect="1" noChangeArrowheads="1"/>
          </p:cNvPicPr>
          <p:nvPr/>
        </p:nvPicPr>
        <p:blipFill>
          <a:blip r:embed="rId3" cstate="print"/>
          <a:srcRect/>
          <a:stretch>
            <a:fillRect/>
          </a:stretch>
        </p:blipFill>
        <p:spPr bwMode="auto">
          <a:xfrm>
            <a:off x="2991519" y="1046988"/>
            <a:ext cx="3160963" cy="4764024"/>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70" name="Picture 2" descr="http://www.experientia.com/blog/images/flight_creative_class.jpg"/>
          <p:cNvPicPr>
            <a:picLocks noChangeAspect="1" noChangeArrowheads="1"/>
          </p:cNvPicPr>
          <p:nvPr/>
        </p:nvPicPr>
        <p:blipFill>
          <a:blip r:embed="rId3" cstate="print"/>
          <a:srcRect/>
          <a:stretch>
            <a:fillRect/>
          </a:stretch>
        </p:blipFill>
        <p:spPr bwMode="auto">
          <a:xfrm>
            <a:off x="3062288" y="1047750"/>
            <a:ext cx="3019425" cy="476250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533400" y="1371600"/>
          <a:ext cx="79248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84994" name="TextBox 5"/>
          <p:cNvSpPr txBox="1">
            <a:spLocks noChangeArrowheads="1"/>
          </p:cNvSpPr>
          <p:nvPr/>
        </p:nvSpPr>
        <p:spPr bwMode="auto">
          <a:xfrm>
            <a:off x="609600" y="204788"/>
            <a:ext cx="8212138" cy="938212"/>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
        <p:nvSpPr>
          <p:cNvPr id="4" name="TextBox 3"/>
          <p:cNvSpPr txBox="1"/>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graphicEl>
                                              <a:chart seriesIdx="0" categoryIdx="-4" bldStep="series"/>
                                            </p:graphicEl>
                                          </p:spTgt>
                                        </p:tgtEl>
                                        <p:attrNameLst>
                                          <p:attrName>style.visibility</p:attrName>
                                        </p:attrNameLst>
                                      </p:cBhvr>
                                      <p:to>
                                        <p:strVal val="visible"/>
                                      </p:to>
                                    </p:set>
                                    <p:anim calcmode="lin" valueType="num">
                                      <p:cBhvr additive="base">
                                        <p:cTn id="11" dur="500" fill="hold"/>
                                        <p:tgtEl>
                                          <p:spTgt spid="5">
                                            <p:graphicEl>
                                              <a:chart seriesIdx="0" categoryIdx="-4" bldStep="series"/>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graphicEl>
                                              <a:chart seriesIdx="0"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graphicEl>
                                              <a:chart seriesIdx="1" categoryIdx="-4" bldStep="series"/>
                                            </p:graphicEl>
                                          </p:spTgt>
                                        </p:tgtEl>
                                        <p:attrNameLst>
                                          <p:attrName>style.visibility</p:attrName>
                                        </p:attrNameLst>
                                      </p:cBhvr>
                                      <p:to>
                                        <p:strVal val="visible"/>
                                      </p:to>
                                    </p:set>
                                    <p:anim calcmode="lin" valueType="num">
                                      <p:cBhvr additive="base">
                                        <p:cTn id="17" dur="500" fill="hold"/>
                                        <p:tgtEl>
                                          <p:spTgt spid="5">
                                            <p:graphicEl>
                                              <a:chart seriesIdx="1" categoryIdx="-4" bldStep="series"/>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graphicEl>
                                              <a:chart seriesIdx="1"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graphicEl>
                                              <a:chart seriesIdx="2" categoryIdx="-4" bldStep="series"/>
                                            </p:graphicEl>
                                          </p:spTgt>
                                        </p:tgtEl>
                                        <p:attrNameLst>
                                          <p:attrName>style.visibility</p:attrName>
                                        </p:attrNameLst>
                                      </p:cBhvr>
                                      <p:to>
                                        <p:strVal val="visible"/>
                                      </p:to>
                                    </p:set>
                                    <p:anim calcmode="lin" valueType="num">
                                      <p:cBhvr additive="base">
                                        <p:cTn id="23" dur="500" fill="hold"/>
                                        <p:tgtEl>
                                          <p:spTgt spid="5">
                                            <p:graphicEl>
                                              <a:chart seriesIdx="2" categoryIdx="-4" bldStep="series"/>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graphicEl>
                                              <a:chart seriesIdx="2"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graphicEl>
                                              <a:chart seriesIdx="3" categoryIdx="-4" bldStep="series"/>
                                            </p:graphicEl>
                                          </p:spTgt>
                                        </p:tgtEl>
                                        <p:attrNameLst>
                                          <p:attrName>style.visibility</p:attrName>
                                        </p:attrNameLst>
                                      </p:cBhvr>
                                      <p:to>
                                        <p:strVal val="visible"/>
                                      </p:to>
                                    </p:set>
                                    <p:anim calcmode="lin" valueType="num">
                                      <p:cBhvr additive="base">
                                        <p:cTn id="29" dur="500" fill="hold"/>
                                        <p:tgtEl>
                                          <p:spTgt spid="5">
                                            <p:graphicEl>
                                              <a:chart seriesIdx="3" categoryIdx="-4" bldStep="series"/>
                                            </p:graphic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graphicEl>
                                              <a:chart seriesIdx="3"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7041" name="Chart 4"/>
          <p:cNvGraphicFramePr>
            <a:graphicFrameLocks/>
          </p:cNvGraphicFramePr>
          <p:nvPr/>
        </p:nvGraphicFramePr>
        <p:xfrm>
          <a:off x="533400" y="1295400"/>
          <a:ext cx="8077200" cy="5181600"/>
        </p:xfrm>
        <a:graphic>
          <a:graphicData uri="http://schemas.openxmlformats.org/presentationml/2006/ole">
            <p:oleObj spid="_x0000_s87041" r:id="rId4" imgW="8077900" imgH="5182049" progId="Excel.Sheet.8">
              <p:embed/>
            </p:oleObj>
          </a:graphicData>
        </a:graphic>
      </p:graphicFrame>
      <p:sp>
        <p:nvSpPr>
          <p:cNvPr id="87042" name="TextBox 5"/>
          <p:cNvSpPr txBox="1">
            <a:spLocks noChangeArrowheads="1"/>
          </p:cNvSpPr>
          <p:nvPr/>
        </p:nvSpPr>
        <p:spPr bwMode="auto">
          <a:xfrm>
            <a:off x="609600" y="128587"/>
            <a:ext cx="8212138" cy="938213"/>
          </a:xfrm>
          <a:prstGeom prst="rect">
            <a:avLst/>
          </a:prstGeom>
          <a:noFill/>
          <a:ln w="9525">
            <a:noFill/>
            <a:miter lim="800000"/>
            <a:headEnd/>
            <a:tailEnd/>
          </a:ln>
        </p:spPr>
        <p:txBody>
          <a:bodyPr wrap="none">
            <a:spAutoFit/>
          </a:bodyPr>
          <a:lstStyle/>
          <a:p>
            <a:r>
              <a:rPr lang="en-US" sz="5500" dirty="0">
                <a:solidFill>
                  <a:srgbClr val="0070C0"/>
                </a:solidFill>
                <a:latin typeface="Impact" pitchFamily="34" charset="0"/>
              </a:rPr>
              <a:t>Growth of the creative class</a:t>
            </a:r>
          </a:p>
        </p:txBody>
      </p:sp>
      <p:sp>
        <p:nvSpPr>
          <p:cNvPr id="4" name="TextBox 3"/>
          <p:cNvSpPr txBox="1"/>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solidFill>
                  <a:srgbClr val="00B050"/>
                </a:solidFill>
                <a:latin typeface="Impact" pitchFamily="34" charset="0"/>
              </a:rPr>
              <a:t>MANUFACTURING IN IOWA</a:t>
            </a:r>
            <a:endParaRPr lang="en-US" dirty="0">
              <a:solidFill>
                <a:srgbClr val="00B050"/>
              </a:solidFill>
              <a:latin typeface="Impact" pitchFamily="34" charset="0"/>
            </a:endParaRPr>
          </a:p>
        </p:txBody>
      </p:sp>
      <p:graphicFrame>
        <p:nvGraphicFramePr>
          <p:cNvPr id="400389" name="Content Placeholder 6"/>
          <p:cNvGraphicFramePr>
            <a:graphicFrameLocks noChangeAspect="1"/>
          </p:cNvGraphicFramePr>
          <p:nvPr>
            <p:ph sz="half" idx="2"/>
          </p:nvPr>
        </p:nvGraphicFramePr>
        <p:xfrm>
          <a:off x="-98074" y="2068512"/>
          <a:ext cx="4822474" cy="4941888"/>
        </p:xfrm>
        <a:graphic>
          <a:graphicData uri="http://schemas.openxmlformats.org/presentationml/2006/ole">
            <p:oleObj spid="_x0000_s400389" name="Chart" r:id="rId4" imgW="10001402" imgH="10248900" progId="MSGraph.Chart.8">
              <p:embed followColorScheme="full"/>
            </p:oleObj>
          </a:graphicData>
        </a:graphic>
      </p:graphicFrame>
      <p:graphicFrame>
        <p:nvGraphicFramePr>
          <p:cNvPr id="400390" name="Content Placeholder 6"/>
          <p:cNvGraphicFramePr>
            <a:graphicFrameLocks noChangeAspect="1"/>
          </p:cNvGraphicFramePr>
          <p:nvPr/>
        </p:nvGraphicFramePr>
        <p:xfrm>
          <a:off x="4397375" y="2068512"/>
          <a:ext cx="4822825" cy="4941888"/>
        </p:xfrm>
        <a:graphic>
          <a:graphicData uri="http://schemas.openxmlformats.org/presentationml/2006/ole">
            <p:oleObj spid="_x0000_s400390" name="Chart" r:id="rId5" imgW="10001402" imgH="10248900" progId="MSGraph.Chart.8">
              <p:embed followColorScheme="full"/>
            </p:oleObj>
          </a:graphicData>
        </a:graphic>
      </p:graphicFrame>
      <p:sp>
        <p:nvSpPr>
          <p:cNvPr id="12" name="Text Placeholder 2"/>
          <p:cNvSpPr>
            <a:spLocks noGrp="1"/>
          </p:cNvSpPr>
          <p:nvPr>
            <p:ph type="body" idx="1"/>
          </p:nvPr>
        </p:nvSpPr>
        <p:spPr>
          <a:xfrm>
            <a:off x="457200" y="1535113"/>
            <a:ext cx="4040188" cy="639762"/>
          </a:xfrm>
        </p:spPr>
        <p:txBody>
          <a:bodyPr/>
          <a:lstStyle/>
          <a:p>
            <a:pPr algn="ctr"/>
            <a:r>
              <a:rPr lang="en-US" sz="2000" dirty="0" smtClean="0"/>
              <a:t>% of all Iowa jobs </a:t>
            </a:r>
            <a:br>
              <a:rPr lang="en-US" sz="2000" dirty="0" smtClean="0"/>
            </a:br>
            <a:r>
              <a:rPr lang="en-US" sz="2000" dirty="0" smtClean="0"/>
              <a:t>in May ‘08</a:t>
            </a:r>
            <a:endParaRPr lang="en-US" sz="2000" dirty="0"/>
          </a:p>
        </p:txBody>
      </p:sp>
      <p:sp>
        <p:nvSpPr>
          <p:cNvPr id="13" name="Text Placeholder 4"/>
          <p:cNvSpPr>
            <a:spLocks noGrp="1"/>
          </p:cNvSpPr>
          <p:nvPr>
            <p:ph type="body" sz="quarter" idx="3"/>
          </p:nvPr>
        </p:nvSpPr>
        <p:spPr>
          <a:xfrm>
            <a:off x="4645025" y="1535113"/>
            <a:ext cx="4041775" cy="639762"/>
          </a:xfrm>
        </p:spPr>
        <p:txBody>
          <a:bodyPr/>
          <a:lstStyle/>
          <a:p>
            <a:pPr algn="ctr"/>
            <a:r>
              <a:rPr lang="en-US" sz="2000" dirty="0" smtClean="0"/>
              <a:t>% of overall job losses</a:t>
            </a:r>
            <a:br>
              <a:rPr lang="en-US" sz="2000" dirty="0" smtClean="0"/>
            </a:br>
            <a:r>
              <a:rPr lang="en-US" sz="2000" dirty="0" smtClean="0"/>
              <a:t>by Sep ‘09</a:t>
            </a:r>
            <a:endParaRPr lang="en-US" sz="20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defRPr/>
            </a:pPr>
            <a:r>
              <a:rPr lang="en-US" sz="4000" dirty="0" smtClean="0">
                <a:solidFill>
                  <a:srgbClr val="00B050"/>
                </a:solidFill>
                <a:effectLst/>
                <a:latin typeface="Impact" pitchFamily="34" charset="0"/>
              </a:rPr>
              <a:t>Can someone overseas </a:t>
            </a:r>
            <a:br>
              <a:rPr lang="en-US" sz="4000" dirty="0" smtClean="0">
                <a:solidFill>
                  <a:srgbClr val="00B050"/>
                </a:solidFill>
                <a:effectLst/>
                <a:latin typeface="Impact" pitchFamily="34" charset="0"/>
              </a:rPr>
            </a:br>
            <a:r>
              <a:rPr lang="en-US" sz="4000" dirty="0" smtClean="0">
                <a:solidFill>
                  <a:srgbClr val="00B050"/>
                </a:solidFill>
                <a:effectLst/>
                <a:latin typeface="Impact" pitchFamily="34" charset="0"/>
              </a:rPr>
              <a:t>do it cheaper?</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a:defRPr/>
            </a:pPr>
            <a:r>
              <a:rPr lang="en-US" sz="4000" dirty="0" smtClean="0">
                <a:solidFill>
                  <a:srgbClr val="CC00FF"/>
                </a:solidFill>
                <a:effectLst/>
                <a:latin typeface="Impact" pitchFamily="34" charset="0"/>
              </a:rPr>
              <a:t>Can a computer </a:t>
            </a:r>
            <a:br>
              <a:rPr lang="en-US" sz="4000" dirty="0" smtClean="0">
                <a:solidFill>
                  <a:srgbClr val="CC00FF"/>
                </a:solidFill>
                <a:effectLst/>
                <a:latin typeface="Impact" pitchFamily="34" charset="0"/>
              </a:rPr>
            </a:br>
            <a:r>
              <a:rPr lang="en-US" sz="4000" dirty="0" smtClean="0">
                <a:solidFill>
                  <a:srgbClr val="CC00FF"/>
                </a:solidFill>
                <a:effectLst/>
                <a:latin typeface="Impact" pitchFamily="34" charset="0"/>
              </a:rPr>
              <a:t>do it faster?</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a:defRPr/>
            </a:pPr>
            <a:r>
              <a:rPr lang="en-US" sz="4000" dirty="0" smtClean="0">
                <a:solidFill>
                  <a:schemeClr val="bg1">
                    <a:lumMod val="60000"/>
                    <a:lumOff val="40000"/>
                  </a:schemeClr>
                </a:solidFill>
                <a:effectLst/>
                <a:latin typeface="Impact" pitchFamily="34" charset="0"/>
              </a:rPr>
              <a:t>Is what I’m offering in demand </a:t>
            </a:r>
            <a:br>
              <a:rPr lang="en-US" sz="4000" dirty="0" smtClean="0">
                <a:solidFill>
                  <a:schemeClr val="bg1">
                    <a:lumMod val="60000"/>
                    <a:lumOff val="40000"/>
                  </a:schemeClr>
                </a:solidFill>
                <a:effectLst/>
                <a:latin typeface="Impact" pitchFamily="34" charset="0"/>
              </a:rPr>
            </a:br>
            <a:r>
              <a:rPr lang="en-US" sz="4000" dirty="0" smtClean="0">
                <a:solidFill>
                  <a:schemeClr val="bg1">
                    <a:lumMod val="60000"/>
                    <a:lumOff val="40000"/>
                  </a:schemeClr>
                </a:solidFill>
                <a:effectLst/>
                <a:latin typeface="Impact" pitchFamily="34" charset="0"/>
              </a:rPr>
              <a:t>in an age of abundance?</a:t>
            </a:r>
          </a:p>
        </p:txBody>
      </p:sp>
    </p:spTree>
    <p:custDataLst>
      <p:tags r:id="rId1"/>
    </p:custData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idx="4294967295"/>
          </p:nvPr>
        </p:nvSpPr>
        <p:spPr>
          <a:noFill/>
        </p:spPr>
        <p:txBody>
          <a:bodyPr/>
          <a:lstStyle/>
          <a:p>
            <a:endParaRPr lang="en-US" smtClean="0">
              <a:effectLst/>
            </a:endParaRPr>
          </a:p>
        </p:txBody>
      </p:sp>
      <p:sp>
        <p:nvSpPr>
          <p:cNvPr id="27650" name="Rectangle 3"/>
          <p:cNvSpPr>
            <a:spLocks noGrp="1" noChangeArrowheads="1"/>
          </p:cNvSpPr>
          <p:nvPr>
            <p:ph type="body" idx="4294967295"/>
          </p:nvPr>
        </p:nvSpPr>
        <p:spPr>
          <a:noFill/>
        </p:spPr>
        <p:txBody>
          <a:bodyPr/>
          <a:lstStyle/>
          <a:p>
            <a:endParaRPr lang="en-US" smtClean="0">
              <a:effectLst/>
            </a:endParaRPr>
          </a:p>
        </p:txBody>
      </p:sp>
      <p:pic>
        <p:nvPicPr>
          <p:cNvPr id="27651" name="Picture 4" descr="desktop"/>
          <p:cNvPicPr>
            <a:picLocks noChangeAspect="1" noChangeArrowheads="1"/>
          </p:cNvPicPr>
          <p:nvPr/>
        </p:nvPicPr>
        <p:blipFill>
          <a:blip r:embed="rId3" cstate="print"/>
          <a:srcRect/>
          <a:stretch>
            <a:fillRect/>
          </a:stretch>
        </p:blipFill>
        <p:spPr bwMode="auto">
          <a:xfrm>
            <a:off x="-304800" y="-914400"/>
            <a:ext cx="9753600" cy="780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descr="Shanghai.jpg"/>
          <p:cNvPicPr>
            <a:picLocks noChangeAspect="1"/>
          </p:cNvPicPr>
          <p:nvPr/>
        </p:nvPicPr>
        <p:blipFill>
          <a:blip r:embed="rId3" cstate="print"/>
          <a:srcRect/>
          <a:stretch>
            <a:fillRect/>
          </a:stretch>
        </p:blipFill>
        <p:spPr bwMode="auto">
          <a:xfrm>
            <a:off x="-533400" y="0"/>
            <a:ext cx="105441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1" descr="wipro2.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nvPr>
        </p:nvSpPr>
        <p:spPr>
          <a:xfrm>
            <a:off x="685800" y="2560638"/>
            <a:ext cx="7772400" cy="1736725"/>
          </a:xfrm>
        </p:spPr>
        <p:txBody>
          <a:bodyPr/>
          <a:lstStyle/>
          <a:p>
            <a:pPr algn="l"/>
            <a:r>
              <a:rPr lang="en-US" sz="9600" smtClean="0">
                <a:solidFill>
                  <a:srgbClr val="5CB9E7"/>
                </a:solidFill>
                <a:effectLst/>
                <a:latin typeface="Arial Black" pitchFamily="34" charset="0"/>
              </a:rPr>
              <a:t>2.5 billion</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2" descr="http://shaunmiller.files.wordpress.com/2008/10/51xjqyqwocl_sl500_.jpg"/>
          <p:cNvPicPr>
            <a:picLocks noChangeAspect="1" noChangeArrowheads="1"/>
          </p:cNvPicPr>
          <p:nvPr/>
        </p:nvPicPr>
        <p:blipFill>
          <a:blip r:embed="rId3" cstate="print"/>
          <a:srcRect/>
          <a:stretch>
            <a:fillRect/>
          </a:stretch>
        </p:blipFill>
        <p:spPr bwMode="auto">
          <a:xfrm>
            <a:off x="3005138" y="1047750"/>
            <a:ext cx="3133725" cy="4762500"/>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2006 - NCASW - Tough Choices or Tough Times 02"/>
          <p:cNvPicPr>
            <a:picLocks noChangeAspect="1" noChangeArrowheads="1"/>
          </p:cNvPicPr>
          <p:nvPr/>
        </p:nvPicPr>
        <p:blipFill>
          <a:blip r:embed="rId4" cstate="print"/>
          <a:srcRect/>
          <a:stretch>
            <a:fillRect/>
          </a:stretch>
        </p:blipFill>
        <p:spPr bwMode="auto">
          <a:xfrm>
            <a:off x="2284413" y="1243013"/>
            <a:ext cx="4575175" cy="43719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7200" kern="0" dirty="0" smtClean="0">
                <a:solidFill>
                  <a:schemeClr val="folHlink"/>
                </a:solidFill>
                <a:latin typeface="Impact" pitchFamily="34" charset="0"/>
                <a:cs typeface="+mn-cs"/>
              </a:rPr>
              <a:t>Globalization</a:t>
            </a:r>
            <a:endParaRPr lang="en-US" sz="7200" kern="0" dirty="0" smtClean="0">
              <a:solidFill>
                <a:schemeClr val="folHlink"/>
              </a:solidFill>
              <a:latin typeface="Impact" pitchFamily="34" charset="0"/>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kumimoji="0" lang="en-US" sz="7200" b="0" i="0" u="none" strike="noStrike" kern="0" cap="none" spc="0" normalizeH="0" baseline="0" noProof="0" dirty="0" smtClean="0">
                <a:ln>
                  <a:noFill/>
                </a:ln>
                <a:solidFill>
                  <a:schemeClr val="folHlink"/>
                </a:solidFill>
                <a:effectLst/>
                <a:uLnTx/>
                <a:uFillTx/>
                <a:latin typeface="Impact" pitchFamily="34" charset="0"/>
                <a:cs typeface="+mn-cs"/>
              </a:rPr>
              <a:t>doesn’t care</a:t>
            </a: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7200" kern="0" dirty="0" smtClean="0">
                <a:solidFill>
                  <a:schemeClr val="folHlink"/>
                </a:solidFill>
                <a:latin typeface="Impact" pitchFamily="34" charset="0"/>
                <a:cs typeface="+mn-cs"/>
              </a:rPr>
              <a:t>about us</a:t>
            </a:r>
            <a:endParaRPr kumimoji="0" lang="en-US" sz="7200" b="0" i="0" u="none" strike="noStrike" kern="0" cap="none" spc="0" normalizeH="0" baseline="0" noProof="0" dirty="0" smtClean="0">
              <a:ln>
                <a:noFill/>
              </a:ln>
              <a:solidFill>
                <a:schemeClr val="folHlink"/>
              </a:solidFill>
              <a:effectLst/>
              <a:uLnTx/>
              <a:uFillTx/>
              <a:latin typeface="Impact" pitchFamily="34" charset="0"/>
              <a:cs typeface="+mn-cs"/>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title" idx="4294967295"/>
          </p:nvPr>
        </p:nvSpPr>
        <p:spPr>
          <a:xfrm>
            <a:off x="457200" y="1146175"/>
            <a:ext cx="8229600" cy="1139825"/>
          </a:xfrm>
          <a:noFill/>
        </p:spPr>
        <p:txBody>
          <a:bodyPr/>
          <a:lstStyle/>
          <a:p>
            <a:pPr eaLnBrk="1" hangingPunct="1"/>
            <a:r>
              <a:rPr lang="en-US" sz="9000" smtClean="0">
                <a:solidFill>
                  <a:schemeClr val="accent2"/>
                </a:solidFill>
                <a:effectLst/>
                <a:latin typeface="Impact" pitchFamily="34" charset="0"/>
              </a:rPr>
              <a:t>Thank you!</a:t>
            </a:r>
          </a:p>
        </p:txBody>
      </p:sp>
      <p:sp>
        <p:nvSpPr>
          <p:cNvPr id="128003" name="Rectangle 3"/>
          <p:cNvSpPr>
            <a:spLocks noGrp="1" noChangeArrowheads="1"/>
          </p:cNvSpPr>
          <p:nvPr>
            <p:ph idx="4294967295"/>
          </p:nvPr>
        </p:nvSpPr>
        <p:spPr>
          <a:xfrm>
            <a:off x="457200" y="3276600"/>
            <a:ext cx="8229600" cy="3259138"/>
          </a:xfrm>
        </p:spPr>
        <p:txBody>
          <a:bodyPr/>
          <a:lstStyle/>
          <a:p>
            <a:pPr eaLnBrk="1" hangingPunct="1"/>
            <a:endParaRPr lang="en-US" dirty="0" smtClean="0">
              <a:effectLst/>
            </a:endParaRPr>
          </a:p>
          <a:p>
            <a:pPr eaLnBrk="1" hangingPunct="1"/>
            <a:endParaRPr lang="en-US" dirty="0" smtClean="0">
              <a:effectLst/>
            </a:endParaRPr>
          </a:p>
          <a:p>
            <a:pPr algn="ctr" eaLnBrk="1" hangingPunct="1">
              <a:buFont typeface="Wingdings" pitchFamily="2" charset="2"/>
              <a:buNone/>
            </a:pPr>
            <a:r>
              <a:rPr lang="en-US" dirty="0" smtClean="0">
                <a:solidFill>
                  <a:schemeClr val="folHlink"/>
                </a:solidFill>
                <a:effectLst/>
              </a:rPr>
              <a:t>Scott McLeod, J.D., Ph.D.</a:t>
            </a:r>
          </a:p>
          <a:p>
            <a:pPr algn="ctr" eaLnBrk="1" hangingPunct="1">
              <a:buFont typeface="Wingdings" pitchFamily="2" charset="2"/>
              <a:buNone/>
            </a:pPr>
            <a:r>
              <a:rPr lang="en-US" dirty="0" smtClean="0">
                <a:solidFill>
                  <a:schemeClr val="folHlink"/>
                </a:solidFill>
                <a:effectLst/>
              </a:rPr>
              <a:t>Director, CASTLE</a:t>
            </a:r>
          </a:p>
          <a:p>
            <a:pPr algn="ctr" eaLnBrk="1" hangingPunct="1">
              <a:buFont typeface="Wingdings" pitchFamily="2" charset="2"/>
              <a:buNone/>
            </a:pPr>
            <a:r>
              <a:rPr lang="en-US" sz="2800" dirty="0" smtClean="0">
                <a:effectLst/>
              </a:rPr>
              <a:t>dangerouslyirrelevant.org/nebraska.html</a:t>
            </a:r>
            <a:endParaRPr lang="en-US" sz="3000" dirty="0" smtClean="0">
              <a:effectLst/>
            </a:endParaRPr>
          </a:p>
        </p:txBody>
      </p:sp>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29698" name="Content Placeholder 3" descr="lenovo-thinkpad-x61-tablet-pc.jpg"/>
          <p:cNvPicPr>
            <a:picLocks noGrp="1" noChangeAspect="1"/>
          </p:cNvPicPr>
          <p:nvPr>
            <p:ph idx="1"/>
          </p:nvPr>
        </p:nvPicPr>
        <p:blipFill>
          <a:blip r:embed="rId3" cstate="print"/>
          <a:srcRect/>
          <a:stretch>
            <a:fillRect/>
          </a:stretch>
        </p:blipFill>
        <p:spPr>
          <a:xfrm>
            <a:off x="0" y="-533400"/>
            <a:ext cx="9144000" cy="9423400"/>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82339986_ad45c6b742_b.jpg"/>
          <p:cNvPicPr>
            <a:picLocks noChangeAspect="1"/>
          </p:cNvPicPr>
          <p:nvPr/>
        </p:nvPicPr>
        <p:blipFill>
          <a:blip r:embed="rId4" cstate="print"/>
          <a:srcRect/>
          <a:stretch>
            <a:fillRect/>
          </a:stretch>
        </p:blipFill>
        <p:spPr bwMode="auto">
          <a:xfrm>
            <a:off x="-1138238"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3" cstate="print"/>
          <a:srcRect/>
          <a:stretch>
            <a:fillRect/>
          </a:stretch>
        </p:blipFill>
        <p:spPr bwMode="auto">
          <a:xfrm>
            <a:off x="0" y="0"/>
            <a:ext cx="9144000" cy="6873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722948"/>
  <p:tag name="DISPLAYDEVICENUMBER" val="True"/>
  <p:tag name="RESETCHARTS" val="True"/>
  <p:tag name="ZEROBASED" val="False"/>
  <p:tag name="POWERPOINTVERSION" val="12.0"/>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7166</TotalTime>
  <Words>2590</Words>
  <Application>Microsoft Office PowerPoint</Application>
  <PresentationFormat>On-screen Show (4:3)</PresentationFormat>
  <Paragraphs>335</Paragraphs>
  <Slides>66</Slides>
  <Notes>66</Notes>
  <HiddenSlides>0</HiddenSlides>
  <MMClips>3</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66</vt:i4>
      </vt:variant>
    </vt:vector>
  </HeadingPairs>
  <TitlesOfParts>
    <vt:vector size="69" baseType="lpstr">
      <vt:lpstr>Globe</vt:lpstr>
      <vt:lpstr>Microsoft Office Excel 97-2003 Worksheet</vt:lpstr>
      <vt:lpstr>Chart</vt:lpstr>
      <vt:lpstr>Slide 1</vt:lpstr>
      <vt:lpstr>Slide 2</vt:lpstr>
      <vt:lpstr>dangerouslyirrelevant.org/ nebraska.html</vt:lpstr>
      <vt:lpstr>Slide 4</vt:lpstr>
      <vt:lpstr>ACT 1</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ACT 2</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ACT 3</vt:lpstr>
      <vt:lpstr>Slide 47</vt:lpstr>
      <vt:lpstr>Slide 48</vt:lpstr>
      <vt:lpstr>Slide 49</vt:lpstr>
      <vt:lpstr>Slide 50</vt:lpstr>
      <vt:lpstr>Slide 51</vt:lpstr>
      <vt:lpstr>Slide 52</vt:lpstr>
      <vt:lpstr>Slide 53</vt:lpstr>
      <vt:lpstr>Slide 54</vt:lpstr>
      <vt:lpstr>Slide 55</vt:lpstr>
      <vt:lpstr>Slide 56</vt:lpstr>
      <vt:lpstr>Slide 57</vt:lpstr>
      <vt:lpstr>MANUFACTURING IN IOWA</vt:lpstr>
      <vt:lpstr>Slide 59</vt:lpstr>
      <vt:lpstr>Slide 60</vt:lpstr>
      <vt:lpstr>Slide 61</vt:lpstr>
      <vt:lpstr>2.5 billion</vt:lpstr>
      <vt:lpstr>Slide 63</vt:lpstr>
      <vt:lpstr>Slide 64</vt:lpstr>
      <vt:lpstr>Slide 65</vt:lpstr>
      <vt:lpstr>Thank you!</vt:lpstr>
    </vt:vector>
  </TitlesOfParts>
  <Company>STLI, U. Minnesota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CASTLE Symposium</dc:title>
  <dc:creator>Scott McLeod</dc:creator>
  <cp:lastModifiedBy>ScottMcLeod</cp:lastModifiedBy>
  <cp:revision>524</cp:revision>
  <cp:lastPrinted>2006-11-29T12:57:57Z</cp:lastPrinted>
  <dcterms:created xsi:type="dcterms:W3CDTF">2006-11-10T16:41:19Z</dcterms:created>
  <dcterms:modified xsi:type="dcterms:W3CDTF">2009-10-29T22:45:35Z</dcterms:modified>
</cp:coreProperties>
</file>