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tags/tag28.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24.xml" ContentType="application/vnd.openxmlformats-officedocument.presentationml.tags+xml"/>
  <Override PartName="/ppt/tags/tag13.xml" ContentType="application/vnd.openxmlformats-officedocument.presentationml.tags+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xls" ContentType="application/vnd.ms-exce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tags/tag29.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tags/tag25.xml" ContentType="application/vnd.openxmlformats-officedocument.presentationml.tags+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tags/tag26.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notesSlides/notesSlide6.xml" ContentType="application/vnd.openxmlformats-officedocument.presentationml.notesSlide+xml"/>
  <Override PartName="/ppt/tags/tag22.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tags/tag11.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81"/>
  </p:notesMasterIdLst>
  <p:handoutMasterIdLst>
    <p:handoutMasterId r:id="rId82"/>
  </p:handoutMasterIdLst>
  <p:sldIdLst>
    <p:sldId id="1035" r:id="rId2"/>
    <p:sldId id="1060" r:id="rId3"/>
    <p:sldId id="739" r:id="rId4"/>
    <p:sldId id="772" r:id="rId5"/>
    <p:sldId id="782" r:id="rId6"/>
    <p:sldId id="809" r:id="rId7"/>
    <p:sldId id="808" r:id="rId8"/>
    <p:sldId id="786" r:id="rId9"/>
    <p:sldId id="787" r:id="rId10"/>
    <p:sldId id="788" r:id="rId11"/>
    <p:sldId id="789" r:id="rId12"/>
    <p:sldId id="790" r:id="rId13"/>
    <p:sldId id="791" r:id="rId14"/>
    <p:sldId id="792" r:id="rId15"/>
    <p:sldId id="793" r:id="rId16"/>
    <p:sldId id="794" r:id="rId17"/>
    <p:sldId id="795" r:id="rId18"/>
    <p:sldId id="803" r:id="rId19"/>
    <p:sldId id="805" r:id="rId20"/>
    <p:sldId id="856" r:id="rId21"/>
    <p:sldId id="812" r:id="rId22"/>
    <p:sldId id="813" r:id="rId23"/>
    <p:sldId id="807" r:id="rId24"/>
    <p:sldId id="904" r:id="rId25"/>
    <p:sldId id="855" r:id="rId26"/>
    <p:sldId id="853" r:id="rId27"/>
    <p:sldId id="1018" r:id="rId28"/>
    <p:sldId id="1019" r:id="rId29"/>
    <p:sldId id="817" r:id="rId30"/>
    <p:sldId id="932" r:id="rId31"/>
    <p:sldId id="933" r:id="rId32"/>
    <p:sldId id="934" r:id="rId33"/>
    <p:sldId id="935" r:id="rId34"/>
    <p:sldId id="936" r:id="rId35"/>
    <p:sldId id="937" r:id="rId36"/>
    <p:sldId id="938" r:id="rId37"/>
    <p:sldId id="939" r:id="rId38"/>
    <p:sldId id="940" r:id="rId39"/>
    <p:sldId id="941" r:id="rId40"/>
    <p:sldId id="942" r:id="rId41"/>
    <p:sldId id="943" r:id="rId42"/>
    <p:sldId id="1062" r:id="rId43"/>
    <p:sldId id="944" r:id="rId44"/>
    <p:sldId id="945" r:id="rId45"/>
    <p:sldId id="946" r:id="rId46"/>
    <p:sldId id="947" r:id="rId47"/>
    <p:sldId id="948" r:id="rId48"/>
    <p:sldId id="949" r:id="rId49"/>
    <p:sldId id="950" r:id="rId50"/>
    <p:sldId id="951" r:id="rId51"/>
    <p:sldId id="952" r:id="rId52"/>
    <p:sldId id="953" r:id="rId53"/>
    <p:sldId id="1039" r:id="rId54"/>
    <p:sldId id="1038" r:id="rId55"/>
    <p:sldId id="1040" r:id="rId56"/>
    <p:sldId id="954" r:id="rId57"/>
    <p:sldId id="955" r:id="rId58"/>
    <p:sldId id="956" r:id="rId59"/>
    <p:sldId id="987" r:id="rId60"/>
    <p:sldId id="957" r:id="rId61"/>
    <p:sldId id="1067" r:id="rId62"/>
    <p:sldId id="1066" r:id="rId63"/>
    <p:sldId id="959" r:id="rId64"/>
    <p:sldId id="961" r:id="rId65"/>
    <p:sldId id="976" r:id="rId66"/>
    <p:sldId id="971" r:id="rId67"/>
    <p:sldId id="972" r:id="rId68"/>
    <p:sldId id="973" r:id="rId69"/>
    <p:sldId id="958" r:id="rId70"/>
    <p:sldId id="974" r:id="rId71"/>
    <p:sldId id="975" r:id="rId72"/>
    <p:sldId id="969" r:id="rId73"/>
    <p:sldId id="962" r:id="rId74"/>
    <p:sldId id="1061" r:id="rId75"/>
    <p:sldId id="1063" r:id="rId76"/>
    <p:sldId id="1064" r:id="rId77"/>
    <p:sldId id="1065" r:id="rId78"/>
    <p:sldId id="1048" r:id="rId79"/>
    <p:sldId id="1036" r:id="rId80"/>
  </p:sldIdLst>
  <p:sldSz cx="9144000" cy="6858000" type="screen4x3"/>
  <p:notesSz cx="6858000" cy="9313863"/>
  <p:custDataLst>
    <p:tags r:id="rId83"/>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C0C0C"/>
    <a:srgbClr val="FF9933"/>
    <a:srgbClr val="953735"/>
    <a:srgbClr val="FF00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34" autoAdjust="0"/>
    <p:restoredTop sz="97531" autoAdjust="0"/>
  </p:normalViewPr>
  <p:slideViewPr>
    <p:cSldViewPr>
      <p:cViewPr>
        <p:scale>
          <a:sx n="70" d="100"/>
          <a:sy n="70" d="100"/>
        </p:scale>
        <p:origin x="-984" y="-2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327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139"/>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613" y="8847139"/>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F434486-2459-42FE-9CA8-4150EBC4EFC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139"/>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847139"/>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5FCB138-3568-46A3-9E9F-BCD455147CB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skillscommission.org/index.ht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flickr.com/photos/theklan/307037098/"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remoteaccess.typepad.com/remote_access/2006/06/literacy_as_bat.html" TargetMode="External"/><Relationship Id="rId4" Type="http://schemas.openxmlformats.org/officeDocument/2006/relationships/hyperlink" Target="http://www.flickr.com/photos/midnight-digital/3086238863/in/pool-jumping"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841A2EF8-FB47-4340-A9CA-9689DB673348}" type="slidenum">
              <a:rPr lang="en-US"/>
              <a:pPr/>
              <a:t>1</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pPr eaLnBrk="1" hangingPunct="1"/>
            <a:r>
              <a:rPr lang="en-US" smtClean="0"/>
              <a:t>Good morning. My name is Dr. Scott McLeod. I’m coordinator of the educational administration at Iowa State University. I used to be at the University of Minnesota. I’m also the Director of CASTLE, the only university center in the country dedicated to the technology leadership needs of school administrators.</a:t>
            </a:r>
          </a:p>
          <a:p>
            <a:pPr eaLnBrk="1" hangingPunct="1"/>
            <a:endParaRPr lang="en-US" smtClean="0"/>
          </a:p>
          <a:p>
            <a:pPr eaLnBrk="1" hangingPunct="1"/>
            <a:r>
              <a:rPr lang="en-US" smtClean="0"/>
              <a:t>Today I’m going to talk to you about schools.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p>
            <a:pPr>
              <a:defRPr/>
            </a:pPr>
            <a:fld id="{7B378A43-A2A8-4129-A153-BCD818046772}" type="slidenum">
              <a:rPr lang="en-US" smtClean="0"/>
              <a:pPr>
                <a:defRPr/>
              </a:pPr>
              <a:t>10</a:t>
            </a:fld>
            <a:endParaRPr lang="en-US" smtClean="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p>
            <a:pPr>
              <a:defRPr/>
            </a:pPr>
            <a:fld id="{2A713568-1077-4F9C-80D0-F78AFF2E5202}" type="slidenum">
              <a:rPr lang="en-US" smtClean="0"/>
              <a:pPr>
                <a:defRPr/>
              </a:pPr>
              <a:t>11</a:t>
            </a:fld>
            <a:endParaRPr lang="en-US" smtClean="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p:spPr>
        <p:txBody>
          <a:bodyPr/>
          <a:lstStyle/>
          <a:p>
            <a:pPr eaLnBrk="1" hangingPunct="1"/>
            <a:r>
              <a:rPr lang="en-US" smtClean="0">
                <a:hlinkClick r:id="rId3"/>
              </a:rPr>
              <a:t>New Commission on the Skills of the American Workforce</a:t>
            </a:r>
            <a:r>
              <a:rPr lang="en-US" smtClean="0"/>
              <a:t> </a:t>
            </a:r>
          </a:p>
          <a:p>
            <a:pPr eaLnBrk="1" hangingPunct="1"/>
            <a:endParaRPr lang="en-US" smtClean="0"/>
          </a:p>
          <a:p>
            <a:pPr eaLnBrk="1" hangingPunct="1"/>
            <a:r>
              <a:rPr lang="en-US"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p>
            <a:pPr>
              <a:defRPr/>
            </a:pPr>
            <a:fld id="{2D53E7F8-EB35-4B3C-8514-962951EDC73A}" type="slidenum">
              <a:rPr lang="en-US" smtClean="0"/>
              <a:pPr>
                <a:defRPr/>
              </a:pPr>
              <a:t>12</a:t>
            </a:fld>
            <a:endParaRPr lang="en-US" smtClean="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p>
            <a:pPr>
              <a:defRPr/>
            </a:pPr>
            <a:fld id="{18FD2A48-CDDE-4BFB-9019-322546ECB041}" type="slidenum">
              <a:rPr lang="en-US" smtClean="0"/>
              <a:pPr>
                <a:defRPr/>
              </a:pPr>
              <a:t>13</a:t>
            </a:fld>
            <a:endParaRPr lang="en-US" smtClean="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p>
            <a:pPr>
              <a:defRPr/>
            </a:pPr>
            <a:fld id="{83ACD82E-FBA7-4756-930F-E0B946BB80E3}" type="slidenum">
              <a:rPr lang="en-US" smtClean="0"/>
              <a:pPr>
                <a:defRPr/>
              </a:pPr>
              <a:t>14</a:t>
            </a:fld>
            <a:endParaRPr lang="en-US" smtClean="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p>
            <a:pPr>
              <a:defRPr/>
            </a:pPr>
            <a:fld id="{C2846E14-A12C-4C64-B744-11264A0303B3}" type="slidenum">
              <a:rPr lang="en-US" smtClean="0"/>
              <a:pPr>
                <a:defRPr/>
              </a:pPr>
              <a:t>15</a:t>
            </a:fld>
            <a:endParaRPr lang="en-US" smtClean="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p>
            <a:pPr>
              <a:defRPr/>
            </a:pPr>
            <a:fld id="{90E777F7-740B-41CF-BA2D-4840C5D26557}" type="slidenum">
              <a:rPr lang="en-US" smtClean="0"/>
              <a:pPr>
                <a:defRPr/>
              </a:pPr>
              <a:t>16</a:t>
            </a:fld>
            <a:endParaRPr lang="en-US" smtClean="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p>
            <a:pPr>
              <a:defRPr/>
            </a:pPr>
            <a:fld id="{20A98652-633B-491E-B9FA-0FA2E71327EF}" type="slidenum">
              <a:rPr lang="en-US" smtClean="0"/>
              <a:pPr>
                <a:defRPr/>
              </a:pPr>
              <a:t>17</a:t>
            </a:fld>
            <a:endParaRPr lang="en-US" smtClean="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p:spPr>
        <p:txBody>
          <a:bodyPr/>
          <a:lstStyle/>
          <a:p>
            <a:pPr eaLnBrk="1" hangingPunct="1"/>
            <a:r>
              <a:rPr lang="en-US" smtClean="0"/>
              <a:t>After report…</a:t>
            </a:r>
          </a:p>
          <a:p>
            <a:pPr eaLnBrk="1" hangingPunct="1"/>
            <a:endParaRPr lang="en-US" smtClean="0"/>
          </a:p>
          <a:p>
            <a:pPr eaLnBrk="1" hangingPunct="1"/>
            <a:r>
              <a:rPr lang="en-US" smtClean="0"/>
              <a:t>have come to the same conclusion: our schools are not up to snuff. </a:t>
            </a:r>
          </a:p>
          <a:p>
            <a:pPr eaLnBrk="1" hangingPunct="1"/>
            <a:endParaRPr lang="en-US" smtClean="0"/>
          </a:p>
          <a:p>
            <a:r>
              <a:rPr lang="en-US" smtClean="0"/>
              <a:t>2005 – Bill Gates - America's high schools are obsolete. By obsolete, I don't just mean that our high schools are broken, flawed, and under-funded--though a case could be made for every one of those points. By obsolete, I mean that our high schools--even when they're working exactly as designed--cannot teach our kids what they need to know today. This isn't an accident or a flaw in the system; it is the system.</a:t>
            </a:r>
          </a:p>
          <a:p>
            <a:pPr eaLnBrk="1" hangingPunct="1"/>
            <a:endParaRPr lang="en-US" smtClean="0"/>
          </a:p>
          <a:p>
            <a:pPr eaLnBrk="1" hangingPunct="1"/>
            <a:r>
              <a:rPr lang="en-US" smtClean="0"/>
              <a:t>Today, most jobs that allow you to support a family require some postsecondary education. This could mean a four-year college, a community college, or technical school. Unfortunately, only half of all students who enter high school ever enroll in a postsecondary institution.  That means that half of all students starting high school today are unlikely to get a job that allows them to support a family. </a:t>
            </a:r>
          </a:p>
          <a:p>
            <a:pPr eaLnBrk="1" hangingPunct="1"/>
            <a:endParaRPr lang="en-US" smtClean="0"/>
          </a:p>
          <a:p>
            <a:pPr eaLnBrk="1" hangingPunct="1"/>
            <a:r>
              <a:rPr lang="en-US" smtClean="0"/>
              <a:t>Our high schools were designed fifty years ago to meet the needs of another age. Until we design them to meet the needs of this century, we will keep limiting--even ruining--the lives of millions of Americans every year.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TextEdit="1"/>
          </p:cNvSpPr>
          <p:nvPr>
            <p:ph type="sldImg"/>
          </p:nvPr>
        </p:nvSpPr>
        <p:spPr>
          <a:ln/>
        </p:spPr>
      </p:sp>
      <p:sp>
        <p:nvSpPr>
          <p:cNvPr id="125954"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3884613" y="8847139"/>
            <a:ext cx="2971800" cy="465137"/>
          </a:xfrm>
          <a:prstGeom prst="rect">
            <a:avLst/>
          </a:prstGeom>
          <a:noFill/>
          <a:ln>
            <a:miter lim="800000"/>
            <a:headEnd/>
            <a:tailEnd/>
          </a:ln>
        </p:spPr>
        <p:txBody>
          <a:bodyPr lIns="92377" tIns="46189" rIns="92377" bIns="46189" anchor="b"/>
          <a:lstStyle/>
          <a:p>
            <a:pPr algn="r" defTabSz="924034">
              <a:defRPr/>
            </a:pPr>
            <a:fld id="{E9BF5849-C5DC-41BF-AA64-0C65356E6A49}" type="slidenum">
              <a:rPr lang="en-US" sz="1200">
                <a:latin typeface="Arial" charset="0"/>
                <a:cs typeface="+mn-cs"/>
              </a:rPr>
              <a:pPr algn="r" defTabSz="924034">
                <a:defRPr/>
              </a:pPr>
              <a:t>18</a:t>
            </a:fld>
            <a:endParaRPr lang="en-US" sz="1200" dirty="0">
              <a:latin typeface="Arial" charset="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a:ln/>
        </p:spPr>
      </p:sp>
      <p:sp>
        <p:nvSpPr>
          <p:cNvPr id="128002" name="Notes Placeholder 2"/>
          <p:cNvSpPr>
            <a:spLocks noGrp="1"/>
          </p:cNvSpPr>
          <p:nvPr>
            <p:ph type="body" idx="1"/>
          </p:nvPr>
        </p:nvSpPr>
        <p:spPr>
          <a:noFill/>
          <a:ln/>
        </p:spPr>
        <p:txBody>
          <a:bodyPr lIns="92365" tIns="46183" rIns="92365" bIns="46183"/>
          <a:lstStyle/>
          <a:p>
            <a:endParaRPr lang="en-US" smtClean="0"/>
          </a:p>
        </p:txBody>
      </p:sp>
      <p:sp>
        <p:nvSpPr>
          <p:cNvPr id="4" name="Slide Number Placeholder 3"/>
          <p:cNvSpPr txBox="1">
            <a:spLocks noGrp="1"/>
          </p:cNvSpPr>
          <p:nvPr/>
        </p:nvSpPr>
        <p:spPr bwMode="auto">
          <a:xfrm>
            <a:off x="3884613" y="8847139"/>
            <a:ext cx="2971800" cy="465137"/>
          </a:xfrm>
          <a:prstGeom prst="rect">
            <a:avLst/>
          </a:prstGeom>
          <a:noFill/>
          <a:ln>
            <a:miter lim="800000"/>
            <a:headEnd/>
            <a:tailEnd/>
          </a:ln>
        </p:spPr>
        <p:txBody>
          <a:bodyPr lIns="92365" tIns="46183" rIns="92365" bIns="46183" anchor="b"/>
          <a:lstStyle/>
          <a:p>
            <a:pPr algn="r" defTabSz="923916">
              <a:defRPr/>
            </a:pPr>
            <a:fld id="{39065057-4A36-4CFA-A171-CE7B9C22E2CA}" type="slidenum">
              <a:rPr lang="en-US" sz="1200">
                <a:latin typeface="Arial" charset="0"/>
                <a:cs typeface="+mn-cs"/>
              </a:rPr>
              <a:pPr algn="r" defTabSz="923916">
                <a:defRPr/>
              </a:pPr>
              <a:t>19</a:t>
            </a:fld>
            <a:endParaRPr lang="en-US" sz="1200" dirty="0">
              <a:latin typeface="Arial" charset="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847139"/>
            <a:ext cx="2971800" cy="465137"/>
          </a:xfrm>
          <a:prstGeom prst="rect">
            <a:avLst/>
          </a:prstGeom>
          <a:noFill/>
          <a:ln>
            <a:miter lim="800000"/>
            <a:headEnd/>
            <a:tailEnd/>
          </a:ln>
        </p:spPr>
        <p:txBody>
          <a:bodyPr lIns="92377" tIns="46189" rIns="92377" bIns="46189" anchor="b"/>
          <a:lstStyle/>
          <a:p>
            <a:pPr algn="r" defTabSz="924034">
              <a:defRPr/>
            </a:pPr>
            <a:fld id="{E3062BF0-5AF9-4FDA-945A-DBD6A5CE39D7}" type="slidenum">
              <a:rPr lang="en-US" sz="1200">
                <a:latin typeface="Arial" charset="0"/>
                <a:cs typeface="+mn-cs"/>
              </a:rPr>
              <a:pPr algn="r" defTabSz="924034">
                <a:defRPr/>
              </a:pPr>
              <a:t>21</a:t>
            </a:fld>
            <a:endParaRPr lang="en-US" sz="1200" dirty="0">
              <a:latin typeface="Arial" charset="0"/>
              <a:cs typeface="+mn-cs"/>
            </a:endParaRPr>
          </a:p>
        </p:txBody>
      </p:sp>
      <p:sp>
        <p:nvSpPr>
          <p:cNvPr id="131074" name="Rectangle 2"/>
          <p:cNvSpPr>
            <a:spLocks noGrp="1" noRot="1" noChangeAspect="1" noChangeArrowheads="1" noTextEdit="1"/>
          </p:cNvSpPr>
          <p:nvPr>
            <p:ph type="sldImg"/>
          </p:nvPr>
        </p:nvSpPr>
        <p:spPr>
          <a:xfrm>
            <a:off x="1101725" y="696913"/>
            <a:ext cx="4656138" cy="3494087"/>
          </a:xfrm>
          <a:ln/>
        </p:spPr>
      </p:sp>
      <p:sp>
        <p:nvSpPr>
          <p:cNvPr id="131075" name="Rectangle 3"/>
          <p:cNvSpPr>
            <a:spLocks noGrp="1" noChangeArrowheads="1"/>
          </p:cNvSpPr>
          <p:nvPr>
            <p:ph type="body" idx="1"/>
          </p:nvPr>
        </p:nvSpPr>
        <p:spPr>
          <a:xfrm>
            <a:off x="685800" y="4424363"/>
            <a:ext cx="5486400" cy="4192587"/>
          </a:xfrm>
          <a:noFill/>
          <a:ln/>
        </p:spPr>
        <p:txBody>
          <a:bodyPr/>
          <a:lstStyle/>
          <a:p>
            <a:pPr eaLnBrk="1" hangingPunct="1"/>
            <a:r>
              <a:rPr lang="en-US" smtClean="0"/>
              <a:t> - not entirely educators’ fault – the system is the issue – governed by an essential 19th century paradigm – one that was appropriate for our grandparents but not our children and grandchildren</a:t>
            </a:r>
          </a:p>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613" y="8847139"/>
            <a:ext cx="2971800" cy="465137"/>
          </a:xfrm>
          <a:prstGeom prst="rect">
            <a:avLst/>
          </a:prstGeom>
          <a:noFill/>
          <a:ln>
            <a:miter lim="800000"/>
            <a:headEnd/>
            <a:tailEnd/>
          </a:ln>
        </p:spPr>
        <p:txBody>
          <a:bodyPr lIns="92377" tIns="46189" rIns="92377" bIns="46189" anchor="b"/>
          <a:lstStyle/>
          <a:p>
            <a:pPr algn="r" defTabSz="924034">
              <a:defRPr/>
            </a:pPr>
            <a:fld id="{37D986D5-B570-4598-A837-D41A4C1FFF90}" type="slidenum">
              <a:rPr lang="en-US" sz="1200">
                <a:latin typeface="Arial" charset="0"/>
                <a:cs typeface="+mn-cs"/>
              </a:rPr>
              <a:pPr algn="r" defTabSz="924034">
                <a:defRPr/>
              </a:pPr>
              <a:t>22</a:t>
            </a:fld>
            <a:endParaRPr lang="en-US" sz="1200" dirty="0">
              <a:latin typeface="Arial" charset="0"/>
              <a:cs typeface="+mn-cs"/>
            </a:endParaRPr>
          </a:p>
        </p:txBody>
      </p:sp>
      <p:sp>
        <p:nvSpPr>
          <p:cNvPr id="133122" name="Rectangle 2"/>
          <p:cNvSpPr>
            <a:spLocks noGrp="1" noRot="1" noChangeAspect="1" noChangeArrowheads="1" noTextEdit="1"/>
          </p:cNvSpPr>
          <p:nvPr>
            <p:ph type="sldImg"/>
          </p:nvPr>
        </p:nvSpPr>
        <p:spPr>
          <a:xfrm>
            <a:off x="1101725" y="696913"/>
            <a:ext cx="4656138" cy="3494087"/>
          </a:xfrm>
          <a:ln/>
        </p:spPr>
      </p:sp>
      <p:sp>
        <p:nvSpPr>
          <p:cNvPr id="133123"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59E1C740-4B4A-4755-B599-59572D469B2A}" type="slidenum">
              <a:rPr lang="en-US" smtClean="0"/>
              <a:pPr>
                <a:defRPr/>
              </a:pPr>
              <a:t>23</a:t>
            </a:fld>
            <a:endParaRPr lang="en-US" smtClean="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p:spPr>
        <p:txBody>
          <a:bodyPr/>
          <a:lstStyle/>
          <a:p>
            <a:pPr eaLnBrk="1" hangingPunct="1"/>
            <a:r>
              <a:rPr lang="en-US" smtClean="0"/>
              <a:t>For the past five years, the national conversation on education has focused on reading scores, math tests and closing the "achievement gap" between social classes. This is not a story about that conversation.</a:t>
            </a:r>
          </a:p>
          <a:p>
            <a:pPr eaLnBrk="1" hangingPunct="1"/>
            <a:r>
              <a:rPr lang="en-US" smtClean="0"/>
              <a:t>This is a story about the big public conversation the nation is </a:t>
            </a:r>
            <a:r>
              <a:rPr lang="en-US" i="1" smtClean="0"/>
              <a:t>not</a:t>
            </a:r>
            <a:r>
              <a:rPr lang="en-US" smtClean="0"/>
              <a:t> having about education, the one that will ultimately determine not merely whether some fraction of our children get "left behind" but also whether an entire generation of kids will fail to make the grade in the global economy because they can't think their way through abstract problems, work in teams, distinguish good information from bad or speak a language other than English.</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p:spPr>
        <p:txBody>
          <a:bodyPr/>
          <a:lstStyle/>
          <a:p>
            <a:pPr eaLnBrk="1" hangingPunct="1"/>
            <a:r>
              <a:rPr lang="en-US" i="1" dirty="0" smtClean="0"/>
              <a:t>As a result…</a:t>
            </a:r>
          </a:p>
          <a:p>
            <a:pPr eaLnBrk="1" hangingPunct="1"/>
            <a:endParaRPr lang="en-US" i="1" dirty="0" smtClean="0"/>
          </a:p>
          <a:p>
            <a:pPr eaLnBrk="1" hangingPunct="1"/>
            <a:r>
              <a:rPr lang="en-US" i="1" dirty="0" smtClean="0"/>
              <a:t>http://remoteaccess.typepad.com/remote_access/2005/11/educational_lea.html</a:t>
            </a:r>
          </a:p>
          <a:p>
            <a:pPr eaLnBrk="1" hangingPunct="1"/>
            <a:endParaRPr lang="en-US" dirty="0" smtClean="0"/>
          </a:p>
          <a:p>
            <a:pPr eaLnBrk="1" hangingPunct="1"/>
            <a:r>
              <a:rPr lang="en-US" dirty="0" smtClean="0"/>
              <a:t>Incrementally changing our teaching methods, slowly bringing people up to speed . . . worked fine when ideas of literacy and education were not rapidly changing; but they are. We need to be able to leapfrog in our understandings, in our methods, and in our tools, allowing us to move to where the kids are. If we do not become leaders to our students, we will be followers, seen as irrelevant, and left to cry in our books.</a:t>
            </a:r>
          </a:p>
          <a:p>
            <a:endParaRPr lang="en-US" dirty="0" smtClean="0"/>
          </a:p>
        </p:txBody>
      </p:sp>
      <p:sp>
        <p:nvSpPr>
          <p:cNvPr id="4" name="Slide Number Placeholder 3"/>
          <p:cNvSpPr>
            <a:spLocks noGrp="1"/>
          </p:cNvSpPr>
          <p:nvPr>
            <p:ph type="sldNum" sz="quarter" idx="5"/>
          </p:nvPr>
        </p:nvSpPr>
        <p:spPr/>
        <p:txBody>
          <a:bodyPr/>
          <a:lstStyle/>
          <a:p>
            <a:pPr>
              <a:defRPr/>
            </a:pPr>
            <a:fld id="{1FE2D22B-416D-4F47-AABF-2BFA936CFB43}"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p:spPr>
        <p:txBody>
          <a:bodyPr/>
          <a:lstStyle/>
          <a:p>
            <a:pPr eaLnBrk="1" hangingPunct="1"/>
            <a:r>
              <a:rPr lang="en-US" smtClean="0"/>
              <a:t>We desperately need . . . we may not survive without . . . a generation of young people who are imaginative, inventive, fearless learners, and compassionate leaders. Yet, what can we say, as educators, about the students we are producing? We can prove that they can read, do basic math on paper, and they are able to sit for hours filling in bubble sheets.</a:t>
            </a:r>
          </a:p>
          <a:p>
            <a:pPr eaLnBrk="1" hangingPunct="1"/>
            <a:endParaRPr lang="en-US" smtClean="0"/>
          </a:p>
          <a:p>
            <a:pPr eaLnBrk="1" hangingPunct="1">
              <a:spcBef>
                <a:spcPct val="0"/>
              </a:spcBef>
            </a:pPr>
            <a:r>
              <a:rPr lang="en-US" smtClean="0"/>
              <a:t>http://davidwarlick.com/2cents/?p=298</a:t>
            </a:r>
          </a:p>
          <a:p>
            <a:endParaRPr lang="en-US" smtClean="0"/>
          </a:p>
          <a:p>
            <a:endParaRPr lang="en-US" smtClean="0"/>
          </a:p>
          <a:p>
            <a:endParaRPr lang="en-US" smtClean="0"/>
          </a:p>
          <a:p>
            <a:endParaRPr lang="en-US" smtClean="0"/>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924A6A96-865F-4496-80E1-7DC3F2691540}"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1B25D07-4EAD-439D-9880-2ED963FEC014}"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30</a:t>
            </a:fld>
            <a:endParaRPr lang="en-US" smtClean="0"/>
          </a:p>
        </p:txBody>
      </p:sp>
      <p:sp>
        <p:nvSpPr>
          <p:cNvPr id="90114" name="Rectangle 2"/>
          <p:cNvSpPr>
            <a:spLocks noGrp="1" noRot="1" noChangeAspect="1" noChangeArrowheads="1" noTextEdit="1"/>
          </p:cNvSpPr>
          <p:nvPr>
            <p:ph type="sldImg"/>
          </p:nvPr>
        </p:nvSpPr>
        <p:spPr>
          <a:xfrm>
            <a:off x="1100138" y="695325"/>
            <a:ext cx="4659312" cy="3495675"/>
          </a:xfrm>
          <a:ln/>
        </p:spPr>
      </p:sp>
      <p:sp>
        <p:nvSpPr>
          <p:cNvPr id="90115" name="Rectangle 3"/>
          <p:cNvSpPr>
            <a:spLocks noGrp="1" noChangeArrowheads="1"/>
          </p:cNvSpPr>
          <p:nvPr>
            <p:ph type="body" idx="1"/>
          </p:nvPr>
        </p:nvSpPr>
        <p:spPr>
          <a:xfrm>
            <a:off x="685800" y="4424364"/>
            <a:ext cx="5486400" cy="4194175"/>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defTabSz="873849">
              <a:defRPr/>
            </a:pPr>
            <a:r>
              <a:rPr lang="en-US" dirty="0" smtClean="0"/>
              <a:t>1. critical thinking and problem solving in networks of cross-functional teams</a:t>
            </a:r>
          </a:p>
          <a:p>
            <a:pPr>
              <a:defRPr/>
            </a:pPr>
            <a:r>
              <a:rPr lang="en-US" dirty="0" smtClean="0"/>
              <a:t>world is complex and answers are not in the books</a:t>
            </a:r>
          </a:p>
          <a:p>
            <a:pPr>
              <a:defRPr/>
            </a:pPr>
            <a:r>
              <a:rPr lang="en-US" dirty="0" smtClean="0"/>
              <a:t>world is moving too fast for inflexible, hierarchical organizations</a:t>
            </a:r>
          </a:p>
          <a:p>
            <a:pPr>
              <a:defRPr/>
            </a:pPr>
            <a:endParaRPr lang="en-US" dirty="0" smtClean="0"/>
          </a:p>
          <a:p>
            <a:pPr>
              <a:defRPr/>
            </a:pPr>
            <a:r>
              <a:rPr lang="en-US" dirty="0" smtClean="0"/>
              <a:t>2. collaboration across networks and leadership by influence rather than positional authority</a:t>
            </a:r>
          </a:p>
          <a:p>
            <a:pPr>
              <a:defRPr/>
            </a:pPr>
            <a:r>
              <a:rPr lang="en-US" dirty="0" smtClean="0"/>
              <a:t>command and control increasingly less valued in organizations</a:t>
            </a:r>
          </a:p>
          <a:p>
            <a:pPr>
              <a:defRPr/>
            </a:pPr>
            <a:r>
              <a:rPr lang="en-US" dirty="0" smtClean="0"/>
              <a:t>schools are very much command and control institutions</a:t>
            </a:r>
          </a:p>
          <a:p>
            <a:pPr>
              <a:buFontTx/>
              <a:buChar char="-"/>
              <a:defRPr/>
            </a:pPr>
            <a:endParaRPr lang="en-US" dirty="0" smtClean="0"/>
          </a:p>
          <a:p>
            <a:pPr>
              <a:defRPr/>
            </a:pPr>
            <a:r>
              <a:rPr lang="en-US" dirty="0" smtClean="0"/>
              <a:t>3. agility and adaptability</a:t>
            </a:r>
          </a:p>
          <a:p>
            <a:pPr>
              <a:defRPr/>
            </a:pPr>
            <a:r>
              <a:rPr lang="en-US" dirty="0" smtClean="0"/>
              <a:t>intensifying rate of change, overwhelming amount of data, increasing complexity of problems</a:t>
            </a:r>
          </a:p>
          <a:p>
            <a:pPr>
              <a:buFontTx/>
              <a:buChar char="-"/>
              <a:defRPr/>
            </a:pPr>
            <a:endParaRPr lang="en-US" dirty="0" smtClean="0"/>
          </a:p>
          <a:p>
            <a:pPr>
              <a:defRPr/>
            </a:pPr>
            <a:r>
              <a:rPr lang="en-US" dirty="0" smtClean="0"/>
              <a:t>4. initiative and </a:t>
            </a:r>
            <a:r>
              <a:rPr lang="en-US" dirty="0" err="1" smtClean="0"/>
              <a:t>entrepeneurialism</a:t>
            </a:r>
            <a:endParaRPr lang="en-US" dirty="0" smtClean="0"/>
          </a:p>
          <a:p>
            <a:pPr>
              <a:defRPr/>
            </a:pPr>
            <a:r>
              <a:rPr lang="en-US" dirty="0" smtClean="0"/>
              <a:t>people who can seek out new opportunities, ideas, and strategies</a:t>
            </a:r>
          </a:p>
          <a:p>
            <a:pPr>
              <a:defRPr/>
            </a:pPr>
            <a:r>
              <a:rPr lang="en-US" dirty="0" smtClean="0"/>
              <a:t>don’t want students or workers who are apathetic about their experiences</a:t>
            </a:r>
          </a:p>
          <a:p>
            <a:pPr>
              <a:defRPr/>
            </a:pPr>
            <a:r>
              <a:rPr lang="en-US" dirty="0" smtClean="0"/>
              <a:t>achievement orientation, drive for results, self-starters</a:t>
            </a:r>
          </a:p>
          <a:p>
            <a:pPr>
              <a:defRPr/>
            </a:pPr>
            <a:endParaRPr lang="en-US" dirty="0" smtClean="0"/>
          </a:p>
          <a:p>
            <a:pPr>
              <a:defRPr/>
            </a:pPr>
            <a:r>
              <a:rPr lang="en-US" dirty="0" smtClean="0"/>
              <a:t>5. effective written and oral communication</a:t>
            </a:r>
          </a:p>
          <a:p>
            <a:pPr>
              <a:defRPr/>
            </a:pPr>
            <a:r>
              <a:rPr lang="en-US" dirty="0" smtClean="0"/>
              <a:t>presentation skills, being clear and concise; creating focus, energy, and passion around the points they want to make</a:t>
            </a:r>
          </a:p>
          <a:p>
            <a:pPr>
              <a:defRPr/>
            </a:pPr>
            <a:endParaRPr lang="en-US" dirty="0" smtClean="0"/>
          </a:p>
          <a:p>
            <a:pPr>
              <a:defRPr/>
            </a:pPr>
            <a:r>
              <a:rPr lang="en-US" dirty="0" smtClean="0"/>
              <a:t>6. accessing and analyzing information</a:t>
            </a:r>
          </a:p>
          <a:p>
            <a:pPr>
              <a:defRPr/>
            </a:pPr>
            <a:r>
              <a:rPr lang="en-US" dirty="0" smtClean="0"/>
              <a:t>people who can access, evaluate, conceptualize, and synthesize multiple and large streams of incoming information to make meaningful decisions</a:t>
            </a:r>
          </a:p>
          <a:p>
            <a:pPr>
              <a:defRPr/>
            </a:pPr>
            <a:endParaRPr lang="en-US" dirty="0" smtClean="0"/>
          </a:p>
          <a:p>
            <a:pPr>
              <a:defRPr/>
            </a:pPr>
            <a:r>
              <a:rPr lang="en-US" dirty="0" smtClean="0"/>
              <a:t>7. curiosity and imagination</a:t>
            </a:r>
          </a:p>
          <a:p>
            <a:pPr>
              <a:defRPr/>
            </a:pPr>
            <a:r>
              <a:rPr lang="en-US" dirty="0" smtClean="0"/>
              <a:t>inquisitiveness, analytical skills that are more ‘out of the box’ than in the past, asking great questions is more important than knowing the ‘right answer’</a:t>
            </a:r>
          </a:p>
          <a:p>
            <a:pPr>
              <a:defRPr/>
            </a:pPr>
            <a:endParaRPr lang="en-US" dirty="0"/>
          </a:p>
        </p:txBody>
      </p:sp>
      <p:sp>
        <p:nvSpPr>
          <p:cNvPr id="4" name="Slide Number Placeholder 3"/>
          <p:cNvSpPr>
            <a:spLocks noGrp="1"/>
          </p:cNvSpPr>
          <p:nvPr>
            <p:ph type="sldNum" sz="quarter" idx="5"/>
          </p:nvPr>
        </p:nvSpPr>
        <p:spPr/>
        <p:txBody>
          <a:bodyPr/>
          <a:lstStyle/>
          <a:p>
            <a:pPr>
              <a:defRPr/>
            </a:pPr>
            <a:fld id="{07AD77AF-7184-4E5D-AFEB-D245B2926BFA}"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32</a:t>
            </a:fld>
            <a:endParaRPr lang="en-US" smtClean="0"/>
          </a:p>
        </p:txBody>
      </p:sp>
      <p:sp>
        <p:nvSpPr>
          <p:cNvPr id="90114" name="Rectangle 2"/>
          <p:cNvSpPr>
            <a:spLocks noGrp="1" noRot="1" noChangeAspect="1" noChangeArrowheads="1" noTextEdit="1"/>
          </p:cNvSpPr>
          <p:nvPr>
            <p:ph type="sldImg"/>
          </p:nvPr>
        </p:nvSpPr>
        <p:spPr>
          <a:xfrm>
            <a:off x="1100138" y="695325"/>
            <a:ext cx="4659312" cy="3495675"/>
          </a:xfrm>
          <a:ln/>
        </p:spPr>
      </p:sp>
      <p:sp>
        <p:nvSpPr>
          <p:cNvPr id="90115" name="Rectangle 3"/>
          <p:cNvSpPr>
            <a:spLocks noGrp="1" noChangeArrowheads="1"/>
          </p:cNvSpPr>
          <p:nvPr>
            <p:ph type="body" idx="1"/>
          </p:nvPr>
        </p:nvSpPr>
        <p:spPr>
          <a:xfrm>
            <a:off x="685800" y="4424364"/>
            <a:ext cx="5486400" cy="4194175"/>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a:ln/>
        </p:spPr>
        <p:txBody>
          <a:bodyPr/>
          <a:lstStyle/>
          <a:p>
            <a:r>
              <a:rPr lang="en-US" dirty="0" smtClean="0">
                <a:solidFill>
                  <a:schemeClr val="bg2"/>
                </a:solidFill>
              </a:rPr>
              <a:t>Student learning curiosity / engagement with content</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51EB5670-2D9C-4390-BCD3-B67BE7551214}"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r>
              <a:rPr lang="en-US" dirty="0" smtClean="0">
                <a:latin typeface="+mn-lt"/>
              </a:rPr>
              <a:t>Our kids have tasted the honey.</a:t>
            </a:r>
            <a:endParaRPr lang="en-US" dirty="0" smtClean="0"/>
          </a:p>
          <a:p>
            <a:endParaRPr lang="en-US" dirty="0" smtClean="0"/>
          </a:p>
          <a:p>
            <a:r>
              <a:rPr lang="en-US" dirty="0" smtClean="0"/>
              <a:t>www.flickr.com/photos/jahansell/251755048</a:t>
            </a:r>
            <a:endParaRPr lang="en-US" dirty="0"/>
          </a:p>
        </p:txBody>
      </p:sp>
      <p:sp>
        <p:nvSpPr>
          <p:cNvPr id="4" name="Slide Number Placeholder 3"/>
          <p:cNvSpPr>
            <a:spLocks noGrp="1"/>
          </p:cNvSpPr>
          <p:nvPr>
            <p:ph type="sldNum" sz="quarter" idx="10"/>
          </p:nvPr>
        </p:nvSpPr>
        <p:spPr/>
        <p:txBody>
          <a:bodyPr/>
          <a:lstStyle/>
          <a:p>
            <a:fld id="{C431404F-B1DA-48D9-AD5B-F99DA6EED035}"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35</a:t>
            </a:fld>
            <a:endParaRPr lang="en-US" smtClean="0"/>
          </a:p>
        </p:txBody>
      </p:sp>
      <p:sp>
        <p:nvSpPr>
          <p:cNvPr id="90114" name="Rectangle 2"/>
          <p:cNvSpPr>
            <a:spLocks noGrp="1" noRot="1" noChangeAspect="1" noChangeArrowheads="1" noTextEdit="1"/>
          </p:cNvSpPr>
          <p:nvPr>
            <p:ph type="sldImg"/>
          </p:nvPr>
        </p:nvSpPr>
        <p:spPr>
          <a:xfrm>
            <a:off x="1100138" y="695325"/>
            <a:ext cx="4659312" cy="3495675"/>
          </a:xfrm>
          <a:ln/>
        </p:spPr>
      </p:sp>
      <p:sp>
        <p:nvSpPr>
          <p:cNvPr id="90115" name="Rectangle 3"/>
          <p:cNvSpPr>
            <a:spLocks noGrp="1" noChangeArrowheads="1"/>
          </p:cNvSpPr>
          <p:nvPr>
            <p:ph type="body" idx="1"/>
          </p:nvPr>
        </p:nvSpPr>
        <p:spPr>
          <a:xfrm>
            <a:off x="685800" y="4424364"/>
            <a:ext cx="5486400" cy="4194175"/>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37</a:t>
            </a:fld>
            <a:endParaRPr lang="en-US" smtClean="0"/>
          </a:p>
        </p:txBody>
      </p:sp>
      <p:sp>
        <p:nvSpPr>
          <p:cNvPr id="90114" name="Rectangle 2"/>
          <p:cNvSpPr>
            <a:spLocks noGrp="1" noRot="1" noChangeAspect="1" noChangeArrowheads="1" noTextEdit="1"/>
          </p:cNvSpPr>
          <p:nvPr>
            <p:ph type="sldImg"/>
          </p:nvPr>
        </p:nvSpPr>
        <p:spPr>
          <a:xfrm>
            <a:off x="1100138" y="695325"/>
            <a:ext cx="4659312" cy="3495675"/>
          </a:xfrm>
          <a:ln/>
        </p:spPr>
      </p:sp>
      <p:sp>
        <p:nvSpPr>
          <p:cNvPr id="90115" name="Rectangle 3"/>
          <p:cNvSpPr>
            <a:spLocks noGrp="1" noChangeArrowheads="1"/>
          </p:cNvSpPr>
          <p:nvPr>
            <p:ph type="body" idx="1"/>
          </p:nvPr>
        </p:nvSpPr>
        <p:spPr>
          <a:xfrm>
            <a:off x="685800" y="4424364"/>
            <a:ext cx="5486400" cy="4194175"/>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p:cNvSpPr>
          <p:nvPr>
            <p:ph type="sldImg"/>
          </p:nvPr>
        </p:nvSpPr>
        <p:spPr>
          <a:ln/>
        </p:spPr>
      </p:sp>
      <p:sp>
        <p:nvSpPr>
          <p:cNvPr id="164866" name="Notes Placeholder 2"/>
          <p:cNvSpPr>
            <a:spLocks noGrp="1"/>
          </p:cNvSpPr>
          <p:nvPr>
            <p:ph type="body" idx="1"/>
          </p:nvPr>
        </p:nvSpPr>
        <p:spPr>
          <a:noFill/>
          <a:ln/>
        </p:spPr>
        <p:txBody>
          <a:bodyPr/>
          <a:lstStyle/>
          <a:p>
            <a:r>
              <a:rPr lang="en-US" smtClean="0"/>
              <a:t>Technology needs to be like oxygen. Ubiquitous, necessary, and invisible.</a:t>
            </a:r>
          </a:p>
          <a:p>
            <a:r>
              <a:rPr lang="en-US" smtClean="0"/>
              <a:t>- Chris Lehmann</a:t>
            </a:r>
          </a:p>
        </p:txBody>
      </p:sp>
      <p:sp>
        <p:nvSpPr>
          <p:cNvPr id="4" name="Slide Number Placeholder 3"/>
          <p:cNvSpPr>
            <a:spLocks noGrp="1"/>
          </p:cNvSpPr>
          <p:nvPr>
            <p:ph type="sldNum" sz="quarter" idx="5"/>
          </p:nvPr>
        </p:nvSpPr>
        <p:spPr/>
        <p:txBody>
          <a:bodyPr/>
          <a:lstStyle/>
          <a:p>
            <a:pPr>
              <a:defRPr/>
            </a:pPr>
            <a:fld id="{4CA997F6-BA54-42BA-A351-90B408C77877}"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a:ln/>
        </p:spPr>
      </p:sp>
      <p:sp>
        <p:nvSpPr>
          <p:cNvPr id="5632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21DDE35-1E66-472E-AA0A-8F1E2BC3208F}"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Rot="1" noChangeAspect="1" noChangeArrowheads="1" noTextEdit="1"/>
          </p:cNvSpPr>
          <p:nvPr>
            <p:ph type="sldImg"/>
          </p:nvPr>
        </p:nvSpPr>
        <p:spPr>
          <a:ln/>
        </p:spPr>
      </p:sp>
      <p:sp>
        <p:nvSpPr>
          <p:cNvPr id="16896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43</a:t>
            </a:fld>
            <a:endParaRPr lang="en-US" smtClean="0"/>
          </a:p>
        </p:txBody>
      </p:sp>
      <p:sp>
        <p:nvSpPr>
          <p:cNvPr id="90114" name="Rectangle 2"/>
          <p:cNvSpPr>
            <a:spLocks noGrp="1" noRot="1" noChangeAspect="1" noChangeArrowheads="1" noTextEdit="1"/>
          </p:cNvSpPr>
          <p:nvPr>
            <p:ph type="sldImg"/>
          </p:nvPr>
        </p:nvSpPr>
        <p:spPr>
          <a:xfrm>
            <a:off x="1100138" y="695325"/>
            <a:ext cx="4659312" cy="3495675"/>
          </a:xfrm>
          <a:ln/>
        </p:spPr>
      </p:sp>
      <p:sp>
        <p:nvSpPr>
          <p:cNvPr id="90115" name="Rectangle 3"/>
          <p:cNvSpPr>
            <a:spLocks noGrp="1" noChangeArrowheads="1"/>
          </p:cNvSpPr>
          <p:nvPr>
            <p:ph type="body" idx="1"/>
          </p:nvPr>
        </p:nvSpPr>
        <p:spPr>
          <a:xfrm>
            <a:off x="685800" y="4424364"/>
            <a:ext cx="5486400" cy="4194175"/>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a:ln/>
        </p:spPr>
      </p:sp>
      <p:sp>
        <p:nvSpPr>
          <p:cNvPr id="177154" name="Notes Placeholder 2"/>
          <p:cNvSpPr>
            <a:spLocks noGrp="1"/>
          </p:cNvSpPr>
          <p:nvPr>
            <p:ph type="body" idx="1"/>
          </p:nvPr>
        </p:nvSpPr>
        <p:spPr>
          <a:noFill/>
          <a:ln/>
        </p:spPr>
        <p:txBody>
          <a:bodyPr/>
          <a:lstStyle/>
          <a:p>
            <a:r>
              <a:rPr lang="en-US" smtClean="0"/>
              <a:t>Anticipatory v. reactionary</a:t>
            </a:r>
          </a:p>
        </p:txBody>
      </p:sp>
      <p:sp>
        <p:nvSpPr>
          <p:cNvPr id="4" name="Slide Number Placeholder 3"/>
          <p:cNvSpPr>
            <a:spLocks noGrp="1"/>
          </p:cNvSpPr>
          <p:nvPr>
            <p:ph type="sldNum" sz="quarter" idx="5"/>
          </p:nvPr>
        </p:nvSpPr>
        <p:spPr/>
        <p:txBody>
          <a:bodyPr/>
          <a:lstStyle/>
          <a:p>
            <a:pPr>
              <a:defRPr/>
            </a:pPr>
            <a:fld id="{4BA8BBB8-170C-4AA1-9BBD-D6D5B4ADC41C}"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p:spPr>
        <p:txBody>
          <a:bodyPr/>
          <a:lstStyle/>
          <a:p>
            <a:r>
              <a:rPr lang="en-US" smtClean="0"/>
              <a:t>Future oriented v. compliance oriented</a:t>
            </a:r>
          </a:p>
        </p:txBody>
      </p:sp>
      <p:sp>
        <p:nvSpPr>
          <p:cNvPr id="4" name="Slide Number Placeholder 3"/>
          <p:cNvSpPr>
            <a:spLocks noGrp="1"/>
          </p:cNvSpPr>
          <p:nvPr>
            <p:ph type="sldNum" sz="quarter" idx="5"/>
          </p:nvPr>
        </p:nvSpPr>
        <p:spPr/>
        <p:txBody>
          <a:bodyPr/>
          <a:lstStyle/>
          <a:p>
            <a:pPr>
              <a:defRPr/>
            </a:pPr>
            <a:fld id="{00E1530F-E8C9-473D-9799-6662E59043EB}"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a:ln/>
        </p:spPr>
      </p:sp>
      <p:sp>
        <p:nvSpPr>
          <p:cNvPr id="17305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2E3858FC-1059-4116-B738-B6C049906AD3}"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48</a:t>
            </a:fld>
            <a:endParaRPr lang="en-US" smtClean="0"/>
          </a:p>
        </p:txBody>
      </p:sp>
      <p:sp>
        <p:nvSpPr>
          <p:cNvPr id="90114" name="Rectangle 2"/>
          <p:cNvSpPr>
            <a:spLocks noGrp="1" noRot="1" noChangeAspect="1" noChangeArrowheads="1" noTextEdit="1"/>
          </p:cNvSpPr>
          <p:nvPr>
            <p:ph type="sldImg"/>
          </p:nvPr>
        </p:nvSpPr>
        <p:spPr>
          <a:xfrm>
            <a:off x="1100138" y="695325"/>
            <a:ext cx="4659312" cy="3495675"/>
          </a:xfrm>
          <a:ln/>
        </p:spPr>
      </p:sp>
      <p:sp>
        <p:nvSpPr>
          <p:cNvPr id="90115" name="Rectangle 3"/>
          <p:cNvSpPr>
            <a:spLocks noGrp="1" noChangeArrowheads="1"/>
          </p:cNvSpPr>
          <p:nvPr>
            <p:ph type="body" idx="1"/>
          </p:nvPr>
        </p:nvSpPr>
        <p:spPr>
          <a:xfrm>
            <a:off x="685800" y="4424364"/>
            <a:ext cx="5486400" cy="4194175"/>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49</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87396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87396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87396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125AB4-D903-47BD-8F3B-F215FE3AA530}"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a:ln/>
        </p:spPr>
      </p:sp>
      <p:sp>
        <p:nvSpPr>
          <p:cNvPr id="18329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 </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endParaRPr lang="en-US" smtClean="0">
              <a:hlinkClick r:id="rId3"/>
            </a:endParaRPr>
          </a:p>
          <a:p>
            <a:endParaRPr lang="en-US" smtClean="0">
              <a:hlinkClick r:id="rId4"/>
            </a:endParaRPr>
          </a:p>
          <a:p>
            <a:r>
              <a:rPr lang="en-US" smtClean="0">
                <a:hlinkClick r:id="rId4"/>
              </a:rPr>
              <a:t>http://www.flickr.com/photos/midnight-digital/3086238863/in/pool-jumping</a:t>
            </a:r>
            <a:r>
              <a:rPr lang="en-US" smtClean="0"/>
              <a:t> </a:t>
            </a:r>
          </a:p>
          <a:p>
            <a:endParaRPr lang="en-US" smtClean="0"/>
          </a:p>
          <a:p>
            <a:pPr eaLnBrk="1" hangingPunct="1">
              <a:spcBef>
                <a:spcPct val="0"/>
              </a:spcBef>
            </a:pPr>
            <a:r>
              <a:rPr lang="en-US" smtClean="0">
                <a:hlinkClick r:id="rId5"/>
              </a:rPr>
              <a:t>http://remoteaccess.typepad.com/remote_access/2006/06/literacy_as_bat.html</a:t>
            </a:r>
            <a:r>
              <a:rPr lang="en-US" smtClean="0"/>
              <a:t> </a:t>
            </a:r>
          </a:p>
        </p:txBody>
      </p:sp>
      <p:sp>
        <p:nvSpPr>
          <p:cNvPr id="4" name="Slide Number Placeholder 3"/>
          <p:cNvSpPr>
            <a:spLocks noGrp="1"/>
          </p:cNvSpPr>
          <p:nvPr>
            <p:ph type="sldNum" sz="quarter" idx="5"/>
          </p:nvPr>
        </p:nvSpPr>
        <p:spPr/>
        <p:txBody>
          <a:bodyPr/>
          <a:lstStyle/>
          <a:p>
            <a:pPr>
              <a:defRPr/>
            </a:pPr>
            <a:fld id="{C8D69567-802E-402D-B39E-B4CCE94F7E61}"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51</a:t>
            </a:fld>
            <a:endParaRPr lang="en-US" smtClean="0"/>
          </a:p>
        </p:txBody>
      </p:sp>
      <p:sp>
        <p:nvSpPr>
          <p:cNvPr id="90114" name="Rectangle 2"/>
          <p:cNvSpPr>
            <a:spLocks noGrp="1" noRot="1" noChangeAspect="1" noChangeArrowheads="1" noTextEdit="1"/>
          </p:cNvSpPr>
          <p:nvPr>
            <p:ph type="sldImg"/>
          </p:nvPr>
        </p:nvSpPr>
        <p:spPr>
          <a:xfrm>
            <a:off x="1100138" y="695325"/>
            <a:ext cx="4659312" cy="3495675"/>
          </a:xfrm>
          <a:ln/>
        </p:spPr>
      </p:sp>
      <p:sp>
        <p:nvSpPr>
          <p:cNvPr id="90115" name="Rectangle 3"/>
          <p:cNvSpPr>
            <a:spLocks noGrp="1" noChangeArrowheads="1"/>
          </p:cNvSpPr>
          <p:nvPr>
            <p:ph type="body" idx="1"/>
          </p:nvPr>
        </p:nvSpPr>
        <p:spPr>
          <a:xfrm>
            <a:off x="685800" y="4424364"/>
            <a:ext cx="5486400" cy="4194175"/>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56</a:t>
            </a:fld>
            <a:endParaRPr lang="en-US" smtClean="0"/>
          </a:p>
        </p:txBody>
      </p:sp>
      <p:sp>
        <p:nvSpPr>
          <p:cNvPr id="90114" name="Rectangle 2"/>
          <p:cNvSpPr>
            <a:spLocks noGrp="1" noRot="1" noChangeAspect="1" noChangeArrowheads="1" noTextEdit="1"/>
          </p:cNvSpPr>
          <p:nvPr>
            <p:ph type="sldImg"/>
          </p:nvPr>
        </p:nvSpPr>
        <p:spPr>
          <a:xfrm>
            <a:off x="1100138" y="695325"/>
            <a:ext cx="4659312" cy="3495675"/>
          </a:xfrm>
          <a:ln/>
        </p:spPr>
      </p:sp>
      <p:sp>
        <p:nvSpPr>
          <p:cNvPr id="90115" name="Rectangle 3"/>
          <p:cNvSpPr>
            <a:spLocks noGrp="1" noChangeArrowheads="1"/>
          </p:cNvSpPr>
          <p:nvPr>
            <p:ph type="body" idx="1"/>
          </p:nvPr>
        </p:nvSpPr>
        <p:spPr>
          <a:xfrm>
            <a:off x="685800" y="4424364"/>
            <a:ext cx="5486400" cy="4194175"/>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431404F-B1DA-48D9-AD5B-F99DA6EED035}"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a:ln/>
        </p:spPr>
      </p:sp>
      <p:sp>
        <p:nvSpPr>
          <p:cNvPr id="10137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A162FB8-DACE-4BE0-B1DA-9E3727E25DB1}"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63</a:t>
            </a:fld>
            <a:endParaRPr lang="en-US" smtClean="0"/>
          </a:p>
        </p:txBody>
      </p:sp>
      <p:sp>
        <p:nvSpPr>
          <p:cNvPr id="90114" name="Rectangle 2"/>
          <p:cNvSpPr>
            <a:spLocks noGrp="1" noRot="1" noChangeAspect="1" noChangeArrowheads="1" noTextEdit="1"/>
          </p:cNvSpPr>
          <p:nvPr>
            <p:ph type="sldImg"/>
          </p:nvPr>
        </p:nvSpPr>
        <p:spPr>
          <a:xfrm>
            <a:off x="1100138" y="695325"/>
            <a:ext cx="4659312" cy="3495675"/>
          </a:xfrm>
          <a:ln/>
        </p:spPr>
      </p:sp>
      <p:sp>
        <p:nvSpPr>
          <p:cNvPr id="90115" name="Rectangle 3"/>
          <p:cNvSpPr>
            <a:spLocks noGrp="1" noChangeArrowheads="1"/>
          </p:cNvSpPr>
          <p:nvPr>
            <p:ph type="body" idx="1"/>
          </p:nvPr>
        </p:nvSpPr>
        <p:spPr>
          <a:xfrm>
            <a:off x="685800" y="4424364"/>
            <a:ext cx="5486400" cy="4194175"/>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47139"/>
            <a:ext cx="2971800" cy="465137"/>
          </a:xfrm>
          <a:prstGeom prst="rect">
            <a:avLst/>
          </a:prstGeom>
          <a:noFill/>
          <a:ln>
            <a:miter lim="800000"/>
            <a:headEnd/>
            <a:tailEnd/>
          </a:ln>
        </p:spPr>
        <p:txBody>
          <a:bodyPr lIns="92377" tIns="46189" rIns="92377" bIns="46189" anchor="b"/>
          <a:lstStyle/>
          <a:p>
            <a:pPr algn="r" defTabSz="924034">
              <a:defRPr/>
            </a:pPr>
            <a:fld id="{496D65E8-E740-4CD3-8479-F1B7661E048D}" type="slidenum">
              <a:rPr lang="en-US" sz="1200">
                <a:latin typeface="Arial" charset="0"/>
                <a:cs typeface="+mn-cs"/>
              </a:rPr>
              <a:pPr algn="r" defTabSz="924034">
                <a:defRPr/>
              </a:pPr>
              <a:t>69</a:t>
            </a:fld>
            <a:endParaRPr lang="en-US" sz="1200" dirty="0">
              <a:latin typeface="Arial" charset="0"/>
              <a:cs typeface="+mn-cs"/>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p:spPr>
        <p:txBody>
          <a:bodyPr/>
          <a:lstStyle/>
          <a:p>
            <a:pPr eaLnBrk="1" hangingPunct="1"/>
            <a:r>
              <a:rPr lang="en-US" smtClean="0"/>
              <a:t>We can’t be refugees</a:t>
            </a:r>
          </a:p>
          <a:p>
            <a:pPr eaLnBrk="1" hangingPunct="1"/>
            <a:endParaRPr lang="en-US" smtClean="0"/>
          </a:p>
          <a:p>
            <a:pPr eaLnBrk="1" hangingPunct="1"/>
            <a:r>
              <a:rPr lang="en-US" smtClean="0"/>
              <a:t>We have to be honest with ourselves</a:t>
            </a:r>
          </a:p>
          <a:p>
            <a:pPr eaLnBrk="1" hangingPunct="1"/>
            <a:r>
              <a:rPr lang="en-US" smtClean="0"/>
              <a:t> - most teachers and administrators (and professors) are refugees when it comes to most of this</a:t>
            </a:r>
          </a:p>
          <a:p>
            <a:pPr eaLnBrk="1" hangingPunct="1"/>
            <a:r>
              <a:rPr lang="en-US" smtClean="0"/>
              <a:t> - not worth the time investment to learn</a:t>
            </a:r>
          </a:p>
          <a:p>
            <a:pPr eaLnBrk="1" hangingPunct="1"/>
            <a:r>
              <a:rPr lang="en-US" smtClean="0"/>
              <a:t> - satisfied with the status quo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94C05DC0-64EE-474D-AC51-8E50D9DE5AE9}"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noTextEdit="1"/>
          </p:cNvSpPr>
          <p:nvPr>
            <p:ph type="sldImg"/>
          </p:nvPr>
        </p:nvSpPr>
        <p:spPr>
          <a:ln/>
        </p:spPr>
      </p:sp>
      <p:sp>
        <p:nvSpPr>
          <p:cNvPr id="149506" name="Notes Placeholder 2"/>
          <p:cNvSpPr>
            <a:spLocks noGrp="1"/>
          </p:cNvSpPr>
          <p:nvPr>
            <p:ph type="body" idx="1"/>
          </p:nvPr>
        </p:nvSpPr>
        <p:spPr>
          <a:noFill/>
          <a:ln/>
        </p:spPr>
        <p:txBody>
          <a:bodyPr lIns="92365" tIns="46183" rIns="92365" bIns="46183"/>
          <a:lstStyle/>
          <a:p>
            <a:endParaRPr lang="en-US" smtClean="0"/>
          </a:p>
        </p:txBody>
      </p:sp>
      <p:sp>
        <p:nvSpPr>
          <p:cNvPr id="4" name="Slide Number Placeholder 3"/>
          <p:cNvSpPr txBox="1">
            <a:spLocks noGrp="1"/>
          </p:cNvSpPr>
          <p:nvPr/>
        </p:nvSpPr>
        <p:spPr bwMode="auto">
          <a:xfrm>
            <a:off x="3884613" y="8847139"/>
            <a:ext cx="2971800" cy="465137"/>
          </a:xfrm>
          <a:prstGeom prst="rect">
            <a:avLst/>
          </a:prstGeom>
          <a:noFill/>
          <a:ln>
            <a:miter lim="800000"/>
            <a:headEnd/>
            <a:tailEnd/>
          </a:ln>
        </p:spPr>
        <p:txBody>
          <a:bodyPr lIns="92365" tIns="46183" rIns="92365" bIns="46183" anchor="b"/>
          <a:lstStyle/>
          <a:p>
            <a:pPr algn="r" defTabSz="923916">
              <a:defRPr/>
            </a:pPr>
            <a:fld id="{9295BE36-641F-4082-AC37-6F3999BBE5DA}" type="slidenum">
              <a:rPr lang="en-US" sz="1200">
                <a:latin typeface="Arial" charset="0"/>
                <a:cs typeface="+mn-cs"/>
              </a:rPr>
              <a:pPr algn="r" defTabSz="923916">
                <a:defRPr/>
              </a:pPr>
              <a:t>73</a:t>
            </a:fld>
            <a:endParaRPr lang="en-US" sz="1200" dirty="0">
              <a:latin typeface="Arial" charset="0"/>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847139"/>
            <a:ext cx="2971800" cy="465137"/>
          </a:xfrm>
          <a:prstGeom prst="rect">
            <a:avLst/>
          </a:prstGeom>
          <a:noFill/>
          <a:ln>
            <a:miter lim="800000"/>
            <a:headEnd/>
            <a:tailEnd/>
          </a:ln>
        </p:spPr>
        <p:txBody>
          <a:bodyPr lIns="92365" tIns="46183" rIns="92365" bIns="46183" anchor="b"/>
          <a:lstStyle/>
          <a:p>
            <a:pPr algn="r" defTabSz="923916">
              <a:defRPr/>
            </a:pPr>
            <a:fld id="{D8289A28-512F-4545-8828-256448168EB4}" type="slidenum">
              <a:rPr lang="en-US" sz="1200">
                <a:latin typeface="Arial" charset="0"/>
                <a:cs typeface="+mn-cs"/>
              </a:rPr>
              <a:pPr algn="r" defTabSz="923916">
                <a:defRPr/>
              </a:pPr>
              <a:t>74</a:t>
            </a:fld>
            <a:endParaRPr lang="en-US" sz="1200" dirty="0">
              <a:latin typeface="Arial" charset="0"/>
              <a:cs typeface="+mn-cs"/>
            </a:endParaRPr>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lIns="92365" tIns="46183" rIns="92365" bIns="46183"/>
          <a:lstStyle/>
          <a:p>
            <a:pPr eaLnBrk="1" hangingPunct="1"/>
            <a:r>
              <a:rPr lang="en-US" dirty="0" smtClean="0"/>
              <a:t>URL</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833B6ED7-B460-476D-A857-96FEAC03F6D5}" type="slidenum">
              <a:rPr lang="en-US" smtClean="0"/>
              <a:pPr>
                <a:defRPr/>
              </a:pPr>
              <a:t>8</a:t>
            </a:fld>
            <a:endParaRPr lang="en-US" smtClean="0"/>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pPr eaLnBrk="1" hangingPunct="1"/>
            <a:r>
              <a:rPr lang="en-US" smtClean="0"/>
              <a:t>A number of high-powered organizations, task forces, and committees have looked around the world as it is today and have asked a simple question: are schools doing what they need to do to prepare students for this new reality?</a:t>
            </a:r>
          </a:p>
          <a:p>
            <a:pPr eaLnBrk="1" hangingPunct="1"/>
            <a:endParaRPr lang="en-US" smtClean="0"/>
          </a:p>
          <a:p>
            <a:pPr eaLnBrk="1" hangingPunct="1"/>
            <a:r>
              <a:rPr lang="en-US" smtClean="0"/>
              <a:t>And report…</a:t>
            </a:r>
          </a:p>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p>
            <a:pPr>
              <a:defRPr/>
            </a:pPr>
            <a:fld id="{CFD2602F-0816-4893-A528-644A09263140}" type="slidenum">
              <a:rPr lang="en-US" smtClean="0"/>
              <a:pPr>
                <a:defRPr/>
              </a:pPr>
              <a:t>9</a:t>
            </a:fld>
            <a:endParaRPr lang="en-US" smtClean="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00331B5-0423-40F0-A3D8-3118A210D5E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E311C9F9-DA35-4410-9FA2-DECDE425AA8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F25B20D-850C-4569-87BA-02464BAFC94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2D71AA9B-D563-4F62-9F5B-C30AFEAD2A0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4C82397-5C71-49A3-A747-5C676460D69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1D9F6C7E-0923-4E8C-9F67-E80293DB782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6046325-45A1-41D9-B925-0B4B3569065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76E5BB82-EA3F-4E4B-AB19-91228827217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35A6A867-BEE3-47B8-88AB-17972A7ADFA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51DA3BB4-1152-4932-A3B7-C194788FB3D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3ADA7AFF-A14D-4FC7-9FC0-58EF8EE65F5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82D3254-F955-489A-A65C-7CE07C3076B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10E547B-D0A4-4FAF-8BDA-30040DF3ED3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049D57F7-7F2E-4FAE-9222-E36592A293A6}"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6" r:id="rId14"/>
    <p:sldLayoutId id="2147483707" r:id="rId15"/>
    <p:sldLayoutId id="2147483708" r:id="rId16"/>
    <p:sldLayoutId id="2147483709" r:id="rId17"/>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ideo" Target="file:///S:\A%20Documents\Videos\2008%20-%20Pearson%20-%20Learning%20to%20Change-0001.wmv" TargetMode="Externa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xml"/><Relationship Id="rId1" Type="http://schemas.openxmlformats.org/officeDocument/2006/relationships/tags" Target="../tags/tag27.xml"/><Relationship Id="rId4" Type="http://schemas.openxmlformats.org/officeDocument/2006/relationships/image" Target="../media/image4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xml"/><Relationship Id="rId1" Type="http://schemas.openxmlformats.org/officeDocument/2006/relationships/tags" Target="../tags/tag28.xml"/><Relationship Id="rId4" Type="http://schemas.openxmlformats.org/officeDocument/2006/relationships/image" Target="../media/image48.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
        <p:cNvGrpSpPr/>
        <p:nvPr/>
      </p:nvGrpSpPr>
      <p:grpSpPr>
        <a:xfrm>
          <a:off x="0" y="0"/>
          <a:ext cx="0" cy="0"/>
          <a:chOff x="0" y="0"/>
          <a:chExt cx="0" cy="0"/>
        </a:xfrm>
      </p:grpSpPr>
      <p:pic>
        <p:nvPicPr>
          <p:cNvPr id="240642" name="Picture 2" descr="C:\Users\Scott\AppData\Local\Microsoft\Windows\Temporary Internet Files\Content.IE5\XKT7UR3Y\MPj04285700000[1].jpg"/>
          <p:cNvPicPr>
            <a:picLocks noChangeAspect="1" noChangeArrowheads="1"/>
          </p:cNvPicPr>
          <p:nvPr/>
        </p:nvPicPr>
        <p:blipFill>
          <a:blip r:embed="rId3" cstate="print"/>
          <a:srcRect b="45143"/>
          <a:stretch>
            <a:fillRect/>
          </a:stretch>
        </p:blipFill>
        <p:spPr bwMode="auto">
          <a:xfrm>
            <a:off x="4824413" y="3810000"/>
            <a:ext cx="4319587" cy="3048000"/>
          </a:xfrm>
          <a:prstGeom prst="rect">
            <a:avLst/>
          </a:prstGeom>
          <a:solidFill>
            <a:srgbClr val="161616"/>
          </a:solidFill>
          <a:ln w="9525">
            <a:noFill/>
            <a:miter lim="800000"/>
            <a:headEnd/>
            <a:tailEnd/>
          </a:ln>
        </p:spPr>
      </p:pic>
      <p:sp>
        <p:nvSpPr>
          <p:cNvPr id="23555" name="TextBox 10"/>
          <p:cNvSpPr txBox="1">
            <a:spLocks noChangeArrowheads="1"/>
          </p:cNvSpPr>
          <p:nvPr/>
        </p:nvSpPr>
        <p:spPr bwMode="auto">
          <a:xfrm>
            <a:off x="1317625" y="304800"/>
            <a:ext cx="7497763" cy="1569660"/>
          </a:xfrm>
          <a:prstGeom prst="rect">
            <a:avLst/>
          </a:prstGeom>
          <a:noFill/>
          <a:ln w="9525">
            <a:noFill/>
            <a:miter lim="800000"/>
            <a:headEnd/>
            <a:tailEnd/>
          </a:ln>
        </p:spPr>
        <p:txBody>
          <a:bodyPr>
            <a:spAutoFit/>
          </a:bodyPr>
          <a:lstStyle/>
          <a:p>
            <a:pPr algn="r"/>
            <a:r>
              <a:rPr lang="en-US" sz="4800" b="1" dirty="0">
                <a:latin typeface="Arial" charset="0"/>
              </a:rPr>
              <a:t>The information </a:t>
            </a:r>
            <a:r>
              <a:rPr lang="en-US" sz="4800" b="1" dirty="0" smtClean="0">
                <a:latin typeface="Arial" charset="0"/>
              </a:rPr>
              <a:t>society</a:t>
            </a:r>
            <a:br>
              <a:rPr lang="en-US" sz="4800" b="1" dirty="0" smtClean="0">
                <a:latin typeface="Arial" charset="0"/>
              </a:rPr>
            </a:br>
            <a:r>
              <a:rPr lang="en-US" sz="4800" b="1" dirty="0" smtClean="0">
                <a:latin typeface="Arial" charset="0"/>
              </a:rPr>
              <a:t>is </a:t>
            </a:r>
            <a:r>
              <a:rPr lang="en-US" sz="4800" b="1" dirty="0" smtClean="0">
                <a:solidFill>
                  <a:srgbClr val="FFC000"/>
                </a:solidFill>
                <a:latin typeface="Arial" charset="0"/>
              </a:rPr>
              <a:t>HERE</a:t>
            </a:r>
            <a:endParaRPr lang="en-US" sz="4800" b="1" dirty="0">
              <a:solidFill>
                <a:srgbClr val="FFC000"/>
              </a:solidFill>
              <a:latin typeface="Arial" charset="0"/>
            </a:endParaRPr>
          </a:p>
        </p:txBody>
      </p:sp>
      <p:sp>
        <p:nvSpPr>
          <p:cNvPr id="23557" name="TextBox 17"/>
          <p:cNvSpPr txBox="1">
            <a:spLocks noChangeArrowheads="1"/>
          </p:cNvSpPr>
          <p:nvPr/>
        </p:nvSpPr>
        <p:spPr bwMode="auto">
          <a:xfrm>
            <a:off x="3205163" y="1752600"/>
            <a:ext cx="5610225" cy="2308324"/>
          </a:xfrm>
          <a:prstGeom prst="rect">
            <a:avLst/>
          </a:prstGeom>
          <a:noFill/>
          <a:ln w="9525">
            <a:noFill/>
            <a:miter lim="800000"/>
            <a:headEnd/>
            <a:tailEnd/>
          </a:ln>
        </p:spPr>
        <p:txBody>
          <a:bodyPr>
            <a:spAutoFit/>
          </a:bodyPr>
          <a:lstStyle/>
          <a:p>
            <a:pPr algn="r"/>
            <a:endParaRPr lang="en-US" sz="4800" b="1" dirty="0">
              <a:solidFill>
                <a:srgbClr val="C00000"/>
              </a:solidFill>
              <a:latin typeface="Arial" charset="0"/>
            </a:endParaRPr>
          </a:p>
          <a:p>
            <a:pPr algn="r"/>
            <a:r>
              <a:rPr lang="en-US" sz="4800" b="1" dirty="0" smtClean="0">
                <a:solidFill>
                  <a:srgbClr val="0070C0"/>
                </a:solidFill>
                <a:latin typeface="Arial" charset="0"/>
              </a:rPr>
              <a:t>Are Nebraska schools ready</a:t>
            </a:r>
            <a:r>
              <a:rPr lang="en-US" sz="4800" b="1" dirty="0">
                <a:solidFill>
                  <a:srgbClr val="0070C0"/>
                </a:solidFill>
                <a:latin typeface="Arial" charset="0"/>
              </a:rPr>
              <a:t>?</a:t>
            </a:r>
          </a:p>
        </p:txBody>
      </p:sp>
      <p:sp>
        <p:nvSpPr>
          <p:cNvPr id="23558"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a:t>Dr. Scott McLeod</a:t>
            </a:r>
          </a:p>
          <a:p>
            <a:r>
              <a:rPr lang="en-US" sz="1800"/>
              <a:t>CASTLE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p:txBody>
          <a:bodyPr/>
          <a:lstStyle/>
          <a:p>
            <a:pPr eaLnBrk="1" hangingPunct="1">
              <a:defRPr/>
            </a:pPr>
            <a:endParaRPr lang="en-US" smtClean="0"/>
          </a:p>
        </p:txBody>
      </p:sp>
      <p:sp>
        <p:nvSpPr>
          <p:cNvPr id="594947" name="Rectangle 3"/>
          <p:cNvSpPr>
            <a:spLocks noGrp="1" noChangeArrowheads="1"/>
          </p:cNvSpPr>
          <p:nvPr>
            <p:ph idx="1"/>
          </p:nvPr>
        </p:nvSpPr>
        <p:spPr/>
        <p:txBody>
          <a:bodyPr/>
          <a:lstStyle/>
          <a:p>
            <a:pPr eaLnBrk="1" hangingPunct="1">
              <a:defRPr/>
            </a:pPr>
            <a:endParaRPr lang="en-US" smtClean="0"/>
          </a:p>
        </p:txBody>
      </p:sp>
      <p:pic>
        <p:nvPicPr>
          <p:cNvPr id="108547" name="Picture 4" descr="2006 - CoC- Competitiveness Index"/>
          <p:cNvPicPr>
            <a:picLocks noChangeAspect="1" noChangeArrowheads="1"/>
          </p:cNvPicPr>
          <p:nvPr/>
        </p:nvPicPr>
        <p:blipFill>
          <a:blip r:embed="rId4" cstate="print"/>
          <a:srcRect/>
          <a:stretch>
            <a:fillRect/>
          </a:stretch>
        </p:blipFill>
        <p:spPr bwMode="auto">
          <a:xfrm>
            <a:off x="2098675" y="234950"/>
            <a:ext cx="4945063" cy="6397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Cover2006 - NCASW - Tough Choices or Tough Times"/>
          <p:cNvPicPr>
            <a:picLocks noChangeAspect="1" noChangeArrowheads="1"/>
          </p:cNvPicPr>
          <p:nvPr/>
        </p:nvPicPr>
        <p:blipFill>
          <a:blip r:embed="rId4" cstate="print"/>
          <a:srcRect/>
          <a:stretch>
            <a:fillRect/>
          </a:stretch>
        </p:blipFill>
        <p:spPr bwMode="auto">
          <a:xfrm>
            <a:off x="2030413" y="234950"/>
            <a:ext cx="5083175"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p:txBody>
          <a:bodyPr/>
          <a:lstStyle/>
          <a:p>
            <a:pPr eaLnBrk="1" hangingPunct="1">
              <a:defRPr/>
            </a:pPr>
            <a:endParaRPr lang="en-US" smtClean="0"/>
          </a:p>
        </p:txBody>
      </p:sp>
      <p:sp>
        <p:nvSpPr>
          <p:cNvPr id="599043" name="Rectangle 3"/>
          <p:cNvSpPr>
            <a:spLocks noGrp="1" noChangeArrowheads="1"/>
          </p:cNvSpPr>
          <p:nvPr>
            <p:ph idx="1"/>
          </p:nvPr>
        </p:nvSpPr>
        <p:spPr/>
        <p:txBody>
          <a:bodyPr/>
          <a:lstStyle/>
          <a:p>
            <a:pPr eaLnBrk="1" hangingPunct="1">
              <a:defRPr/>
            </a:pPr>
            <a:endParaRPr lang="en-US" smtClean="0"/>
          </a:p>
        </p:txBody>
      </p:sp>
      <p:pic>
        <p:nvPicPr>
          <p:cNvPr id="112643" name="Picture 4" descr="2006 - P21CS - Are They Really Ready To Work"/>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p:txBody>
          <a:bodyPr/>
          <a:lstStyle/>
          <a:p>
            <a:pPr eaLnBrk="1" hangingPunct="1">
              <a:defRPr/>
            </a:pPr>
            <a:endParaRPr lang="en-US" smtClean="0"/>
          </a:p>
        </p:txBody>
      </p:sp>
      <p:sp>
        <p:nvSpPr>
          <p:cNvPr id="601091" name="Rectangle 3"/>
          <p:cNvSpPr>
            <a:spLocks noGrp="1" noChangeArrowheads="1"/>
          </p:cNvSpPr>
          <p:nvPr>
            <p:ph idx="1"/>
          </p:nvPr>
        </p:nvSpPr>
        <p:spPr/>
        <p:txBody>
          <a:bodyPr/>
          <a:lstStyle/>
          <a:p>
            <a:pPr eaLnBrk="1" hangingPunct="1">
              <a:defRPr/>
            </a:pPr>
            <a:endParaRPr lang="en-US" smtClean="0"/>
          </a:p>
        </p:txBody>
      </p:sp>
      <p:pic>
        <p:nvPicPr>
          <p:cNvPr id="114691" name="Picture 4" descr="2006 - US Education - Meeting the Challenge of a Changing World"/>
          <p:cNvPicPr>
            <a:picLocks noChangeAspect="1" noChangeArrowheads="1"/>
          </p:cNvPicPr>
          <p:nvPr/>
        </p:nvPicPr>
        <p:blipFill>
          <a:blip r:embed="rId4" cstate="print"/>
          <a:srcRect/>
          <a:stretch>
            <a:fillRect/>
          </a:stretch>
        </p:blipFill>
        <p:spPr bwMode="auto">
          <a:xfrm>
            <a:off x="2497138" y="230188"/>
            <a:ext cx="4149725" cy="64071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p:txBody>
          <a:bodyPr/>
          <a:lstStyle/>
          <a:p>
            <a:pPr eaLnBrk="1" hangingPunct="1">
              <a:defRPr/>
            </a:pPr>
            <a:endParaRPr lang="en-US" smtClean="0"/>
          </a:p>
        </p:txBody>
      </p:sp>
      <p:sp>
        <p:nvSpPr>
          <p:cNvPr id="603139" name="Rectangle 3"/>
          <p:cNvSpPr>
            <a:spLocks noGrp="1" noChangeArrowheads="1"/>
          </p:cNvSpPr>
          <p:nvPr>
            <p:ph idx="1"/>
          </p:nvPr>
        </p:nvSpPr>
        <p:spPr/>
        <p:txBody>
          <a:bodyPr/>
          <a:lstStyle/>
          <a:p>
            <a:pPr eaLnBrk="1" hangingPunct="1">
              <a:defRPr/>
            </a:pPr>
            <a:endParaRPr lang="en-US" smtClean="0"/>
          </a:p>
        </p:txBody>
      </p:sp>
      <p:pic>
        <p:nvPicPr>
          <p:cNvPr id="116739" name="Picture 4" descr="2006 - NAS - Rising Above the Gathering Storm"/>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p:txBody>
          <a:bodyPr/>
          <a:lstStyle/>
          <a:p>
            <a:pPr eaLnBrk="1" hangingPunct="1">
              <a:defRPr/>
            </a:pPr>
            <a:endParaRPr lang="en-US" smtClean="0"/>
          </a:p>
        </p:txBody>
      </p:sp>
      <p:sp>
        <p:nvSpPr>
          <p:cNvPr id="605187" name="Rectangle 3"/>
          <p:cNvSpPr>
            <a:spLocks noGrp="1" noChangeArrowheads="1"/>
          </p:cNvSpPr>
          <p:nvPr>
            <p:ph idx="1"/>
          </p:nvPr>
        </p:nvSpPr>
        <p:spPr/>
        <p:txBody>
          <a:bodyPr/>
          <a:lstStyle/>
          <a:p>
            <a:pPr eaLnBrk="1" hangingPunct="1">
              <a:defRPr/>
            </a:pPr>
            <a:endParaRPr lang="en-US" smtClean="0"/>
          </a:p>
        </p:txBody>
      </p:sp>
      <p:pic>
        <p:nvPicPr>
          <p:cNvPr id="118787" name="Picture 4" descr="2007 - ETS - America's Perfect Storm (Full Report)"/>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p:txBody>
          <a:bodyPr/>
          <a:lstStyle/>
          <a:p>
            <a:pPr eaLnBrk="1" hangingPunct="1">
              <a:defRPr/>
            </a:pPr>
            <a:endParaRPr lang="en-US" smtClean="0"/>
          </a:p>
        </p:txBody>
      </p:sp>
      <p:sp>
        <p:nvSpPr>
          <p:cNvPr id="607235" name="Rectangle 3"/>
          <p:cNvSpPr>
            <a:spLocks noGrp="1" noChangeArrowheads="1"/>
          </p:cNvSpPr>
          <p:nvPr>
            <p:ph idx="1"/>
          </p:nvPr>
        </p:nvSpPr>
        <p:spPr/>
        <p:txBody>
          <a:bodyPr/>
          <a:lstStyle/>
          <a:p>
            <a:pPr eaLnBrk="1" hangingPunct="1">
              <a:defRPr/>
            </a:pPr>
            <a:endParaRPr lang="en-US" smtClean="0"/>
          </a:p>
        </p:txBody>
      </p:sp>
      <p:pic>
        <p:nvPicPr>
          <p:cNvPr id="120835" name="Picture 4" descr="2007 - PDK - Education in a Flat World (EDGE)"/>
          <p:cNvPicPr>
            <a:picLocks noChangeAspect="1" noChangeArrowheads="1"/>
          </p:cNvPicPr>
          <p:nvPr/>
        </p:nvPicPr>
        <p:blipFill>
          <a:blip r:embed="rId4" cstate="print"/>
          <a:srcRect/>
          <a:stretch>
            <a:fillRect/>
          </a:stretch>
        </p:blipFill>
        <p:spPr bwMode="auto">
          <a:xfrm>
            <a:off x="2208213" y="234950"/>
            <a:ext cx="4725987"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p:txBody>
          <a:bodyPr/>
          <a:lstStyle/>
          <a:p>
            <a:pPr eaLnBrk="1" hangingPunct="1">
              <a:defRPr/>
            </a:pPr>
            <a:endParaRPr lang="en-US" smtClean="0"/>
          </a:p>
        </p:txBody>
      </p:sp>
      <p:sp>
        <p:nvSpPr>
          <p:cNvPr id="609283" name="Rectangle 3"/>
          <p:cNvSpPr>
            <a:spLocks noGrp="1" noChangeArrowheads="1"/>
          </p:cNvSpPr>
          <p:nvPr>
            <p:ph idx="1"/>
          </p:nvPr>
        </p:nvSpPr>
        <p:spPr/>
        <p:txBody>
          <a:bodyPr/>
          <a:lstStyle/>
          <a:p>
            <a:pPr eaLnBrk="1" hangingPunct="1">
              <a:defRPr/>
            </a:pPr>
            <a:endParaRPr lang="en-US" smtClean="0"/>
          </a:p>
        </p:txBody>
      </p:sp>
      <p:pic>
        <p:nvPicPr>
          <p:cNvPr id="122883" name="Picture 4" descr="2007 - ICW - Leaders and Laggards"/>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124930"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124931" name="Group 16"/>
          <p:cNvGrpSpPr>
            <a:grpSpLocks/>
          </p:cNvGrpSpPr>
          <p:nvPr/>
        </p:nvGrpSpPr>
        <p:grpSpPr bwMode="auto">
          <a:xfrm>
            <a:off x="2768600" y="1600200"/>
            <a:ext cx="3683000" cy="4989513"/>
            <a:chOff x="2743200" y="1600200"/>
            <a:chExt cx="3683000" cy="4989731"/>
          </a:xfrm>
        </p:grpSpPr>
        <p:grpSp>
          <p:nvGrpSpPr>
            <p:cNvPr id="124934"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124938"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3" descr="F Minus.gif"/>
          <p:cNvPicPr>
            <a:picLocks noChangeAspect="1"/>
          </p:cNvPicPr>
          <p:nvPr/>
        </p:nvPicPr>
        <p:blipFill>
          <a:blip r:embed="rId4" cstate="print"/>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1997075"/>
            <a:ext cx="9144000" cy="1736725"/>
          </a:xfrm>
        </p:spPr>
        <p:txBody>
          <a:bodyPr/>
          <a:lstStyle/>
          <a:p>
            <a:r>
              <a:rPr lang="en-US" dirty="0" smtClean="0">
                <a:effectLst/>
              </a:rPr>
              <a:t>dangerouslyirrelevant.org/</a:t>
            </a:r>
            <a:br>
              <a:rPr lang="en-US" dirty="0" smtClean="0">
                <a:effectLst/>
              </a:rPr>
            </a:br>
            <a:r>
              <a:rPr lang="en-US" dirty="0" smtClean="0">
                <a:effectLst/>
              </a:rPr>
              <a:t>nebraska.html</a:t>
            </a:r>
          </a:p>
        </p:txBody>
      </p:sp>
      <p:sp>
        <p:nvSpPr>
          <p:cNvPr id="5" name="Subtitle 4"/>
          <p:cNvSpPr>
            <a:spLocks noGrp="1"/>
          </p:cNvSpPr>
          <p:nvPr>
            <p:ph type="subTitle" sz="quarter" idx="1"/>
          </p:nvPr>
        </p:nvSpPr>
        <p:spPr/>
        <p:txBody>
          <a:bodyPr/>
          <a:lstStyle/>
          <a:p>
            <a:pPr>
              <a:defRPr/>
            </a:pPr>
            <a:endParaRPr lang="en-US" smtClean="0">
              <a:effectLst>
                <a:outerShdw blurRad="38100" dist="38100" dir="2700000" algn="tl">
                  <a:srgbClr val="003B76"/>
                </a:outerShdw>
              </a:effectLst>
            </a:endParaRPr>
          </a:p>
          <a:p>
            <a:pPr>
              <a:defRPr/>
            </a:pPr>
            <a:endParaRPr lang="en-US" smtClean="0">
              <a:effectLst>
                <a:outerShdw blurRad="38100" dist="38100" dir="2700000" algn="tl">
                  <a:srgbClr val="003B76"/>
                </a:outerShdw>
              </a:effectLst>
            </a:endParaRPr>
          </a:p>
          <a:p>
            <a:pPr>
              <a:defRPr/>
            </a:pPr>
            <a:endParaRPr lang="en-US" smtClean="0">
              <a:effectLst>
                <a:outerShdw blurRad="38100" dist="38100" dir="2700000" algn="tl">
                  <a:srgbClr val="003B76"/>
                </a:outerShdw>
              </a:effectLst>
            </a:endParaRPr>
          </a:p>
          <a:p>
            <a:pPr>
              <a:defRPr/>
            </a:pPr>
            <a:r>
              <a:rPr lang="en-US" smtClean="0">
                <a:effectLst/>
              </a:rPr>
              <a:t>Say hi to your neighbor!</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4" descr="googleinyourpocket.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iStock_000001610547Small"/>
          <p:cNvPicPr>
            <a:picLocks noGrp="1" noChangeAspect="1" noChangeArrowheads="1"/>
          </p:cNvPicPr>
          <p:nvPr>
            <p:ph idx="4294967295"/>
          </p:nvPr>
        </p:nvPicPr>
        <p:blipFill>
          <a:blip r:embed="rId4" cstate="print"/>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sc1477-6293-0001"/>
          <p:cNvPicPr>
            <a:picLocks noGrp="1" noChangeAspect="1" noChangeArrowheads="1"/>
          </p:cNvPicPr>
          <p:nvPr>
            <p:ph idx="4294967295"/>
          </p:nvPr>
        </p:nvPicPr>
        <p:blipFill>
          <a:blip r:embed="rId4" cstate="print"/>
          <a:srcRect l="1891" t="2510" r="1620" b="4016"/>
          <a:stretch>
            <a:fillRect/>
          </a:stretch>
        </p:blipFill>
        <p:spPr>
          <a:xfrm>
            <a:off x="0" y="1046163"/>
            <a:ext cx="9144000" cy="4765675"/>
          </a:xfrm>
        </p:spPr>
      </p:pic>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2006-12 TIME Cover"/>
          <p:cNvPicPr>
            <a:picLocks noGrp="1" noChangeAspect="1" noChangeArrowheads="1"/>
          </p:cNvPicPr>
          <p:nvPr>
            <p:ph idx="1"/>
          </p:nvPr>
        </p:nvPicPr>
        <p:blipFill>
          <a:blip r:embed="rId4" cstate="print"/>
          <a:srcRect/>
          <a:stretch>
            <a:fillRect/>
          </a:stretch>
        </p:blipFill>
        <p:spPr>
          <a:xfrm>
            <a:off x="2341563" y="461963"/>
            <a:ext cx="4460875" cy="5943600"/>
          </a:xfrm>
        </p:spPr>
      </p:pic>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descr="laptop02.jpg"/>
          <p:cNvPicPr>
            <a:picLocks noChangeAspect="1"/>
          </p:cNvPicPr>
          <p:nvPr/>
        </p:nvPicPr>
        <p:blipFill>
          <a:blip r:embed="rId3" cstate="print"/>
          <a:srcRect/>
          <a:stretch>
            <a:fillRect/>
          </a:stretch>
        </p:blipFill>
        <p:spPr bwMode="auto">
          <a:xfrm>
            <a:off x="0" y="0"/>
            <a:ext cx="4560888" cy="6858000"/>
          </a:xfrm>
          <a:prstGeom prst="rect">
            <a:avLst/>
          </a:prstGeom>
          <a:noFill/>
          <a:ln w="9525">
            <a:noFill/>
            <a:miter lim="800000"/>
            <a:headEnd/>
            <a:tailEnd/>
          </a:ln>
        </p:spPr>
      </p:pic>
      <p:sp>
        <p:nvSpPr>
          <p:cNvPr id="136194" name="Rectangle 3"/>
          <p:cNvSpPr>
            <a:spLocks noGrp="1" noChangeArrowheads="1"/>
          </p:cNvSpPr>
          <p:nvPr>
            <p:ph idx="1"/>
          </p:nvPr>
        </p:nvSpPr>
        <p:spPr>
          <a:xfrm>
            <a:off x="4876800" y="1219200"/>
            <a:ext cx="3962400" cy="4419600"/>
          </a:xfrm>
        </p:spPr>
        <p:txBody>
          <a:bodyPr/>
          <a:lstStyle/>
          <a:p>
            <a:pPr marL="0" indent="0" algn="r" eaLnBrk="1" hangingPunct="1">
              <a:lnSpc>
                <a:spcPct val="90000"/>
              </a:lnSpc>
              <a:buFont typeface="Wingdings" pitchFamily="2" charset="2"/>
              <a:buNone/>
            </a:pPr>
            <a:r>
              <a:rPr lang="en-US" sz="3600" smtClean="0">
                <a:solidFill>
                  <a:srgbClr val="FF9933"/>
                </a:solidFill>
                <a:effectLst/>
                <a:latin typeface="Franklin Gothic Demi Cond" pitchFamily="34" charset="0"/>
              </a:rPr>
              <a:t>While we teach whatever we teach at school, the kids go home and learn the skills they need to survive and prosper in an interconnected global economy.</a:t>
            </a:r>
          </a:p>
          <a:p>
            <a:pPr marL="0" indent="0" algn="r" eaLnBrk="1" hangingPunct="1">
              <a:lnSpc>
                <a:spcPct val="90000"/>
              </a:lnSpc>
              <a:buFont typeface="Wingdings" pitchFamily="2" charset="2"/>
              <a:buNone/>
            </a:pPr>
            <a:r>
              <a:rPr lang="en-US" sz="2000" smtClean="0">
                <a:effectLst/>
              </a:rPr>
              <a:t>Clarence Fisher</a:t>
            </a:r>
            <a:r>
              <a:rPr lang="en-US" sz="2000" smtClean="0">
                <a:solidFill>
                  <a:schemeClr val="folHlink"/>
                </a:solidFill>
                <a:effectLst/>
              </a:rPr>
              <a:t> </a:t>
            </a:r>
            <a:endParaRPr lang="en-US" sz="2000" i="1" smtClean="0">
              <a:solidFill>
                <a:schemeClr val="folHlink"/>
              </a:solidFill>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p:cNvPicPr>
            <a:picLocks noChangeAspect="1" noChangeArrowheads="1"/>
          </p:cNvPicPr>
          <p:nvPr/>
        </p:nvPicPr>
        <p:blipFill>
          <a:blip r:embed="rId3" cstate="print"/>
          <a:srcRect b="7494"/>
          <a:stretch>
            <a:fillRect/>
          </a:stretch>
        </p:blipFill>
        <p:spPr bwMode="auto">
          <a:xfrm>
            <a:off x="0" y="1371600"/>
            <a:ext cx="9144000" cy="5486400"/>
          </a:xfrm>
          <a:prstGeom prst="rect">
            <a:avLst/>
          </a:prstGeom>
          <a:noFill/>
          <a:ln w="9525">
            <a:noFill/>
            <a:miter lim="800000"/>
            <a:headEnd/>
            <a:tailEnd/>
          </a:ln>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138243" name="TextBox 3"/>
          <p:cNvSpPr txBox="1">
            <a:spLocks noChangeArrowheads="1"/>
          </p:cNvSpPr>
          <p:nvPr/>
        </p:nvSpPr>
        <p:spPr bwMode="auto">
          <a:xfrm>
            <a:off x="314325" y="334963"/>
            <a:ext cx="8067675" cy="1570037"/>
          </a:xfrm>
          <a:prstGeom prst="rect">
            <a:avLst/>
          </a:prstGeom>
          <a:noFill/>
          <a:ln w="9525">
            <a:noFill/>
            <a:miter lim="800000"/>
            <a:headEnd/>
            <a:tailEnd/>
          </a:ln>
        </p:spPr>
        <p:txBody>
          <a:bodyPr>
            <a:spAutoFit/>
          </a:bodyPr>
          <a:lstStyle/>
          <a:p>
            <a:r>
              <a:rPr lang="en-US">
                <a:latin typeface="Berlin Sans FB Demi" pitchFamily="34" charset="0"/>
              </a:rPr>
              <a:t>No generation in history has ever been so </a:t>
            </a:r>
            <a:br>
              <a:rPr lang="en-US">
                <a:latin typeface="Berlin Sans FB Demi" pitchFamily="34" charset="0"/>
              </a:rPr>
            </a:br>
            <a:r>
              <a:rPr lang="en-US">
                <a:latin typeface="Berlin Sans FB Demi" pitchFamily="34" charset="0"/>
              </a:rPr>
              <a:t>thoroughly prepared for the industrial age.</a:t>
            </a:r>
          </a:p>
          <a:p>
            <a:endParaRPr lang="en-US">
              <a:solidFill>
                <a:schemeClr val="bg1"/>
              </a:solidFill>
            </a:endParaRPr>
          </a:p>
        </p:txBody>
      </p:sp>
      <p:sp>
        <p:nvSpPr>
          <p:cNvPr id="138244" name="TextBox 4"/>
          <p:cNvSpPr txBox="1">
            <a:spLocks noChangeArrowheads="1"/>
          </p:cNvSpPr>
          <p:nvPr/>
        </p:nvSpPr>
        <p:spPr bwMode="auto">
          <a:xfrm>
            <a:off x="6248400" y="1371600"/>
            <a:ext cx="1462088" cy="369888"/>
          </a:xfrm>
          <a:prstGeom prst="rect">
            <a:avLst/>
          </a:prstGeom>
          <a:noFill/>
          <a:ln w="9525">
            <a:noFill/>
            <a:miter lim="800000"/>
            <a:headEnd/>
            <a:tailEnd/>
          </a:ln>
        </p:spPr>
        <p:txBody>
          <a:bodyPr wrap="none">
            <a:spAutoFit/>
          </a:bodyPr>
          <a:lstStyle/>
          <a:p>
            <a:r>
              <a:rPr lang="en-US" sz="1800">
                <a:latin typeface="Calibri" pitchFamily="34" charset="0"/>
              </a:rPr>
              <a:t>David Warlick</a:t>
            </a:r>
          </a:p>
        </p:txBody>
      </p:sp>
      <p:sp>
        <p:nvSpPr>
          <p:cNvPr id="138245" name="TextBox 5"/>
          <p:cNvSpPr txBox="1">
            <a:spLocks noChangeArrowheads="1"/>
          </p:cNvSpPr>
          <p:nvPr/>
        </p:nvSpPr>
        <p:spPr bwMode="auto">
          <a:xfrm>
            <a:off x="0" y="6627813"/>
            <a:ext cx="2065338" cy="230187"/>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http://davidwarlick.com/2cents/?p=298</a:t>
            </a:r>
          </a:p>
        </p:txBody>
      </p:sp>
      <p:sp>
        <p:nvSpPr>
          <p:cNvPr id="138246" name="TextBox 6"/>
          <p:cNvSpPr txBox="1">
            <a:spLocks noChangeArrowheads="1"/>
          </p:cNvSpPr>
          <p:nvPr/>
        </p:nvSpPr>
        <p:spPr bwMode="auto">
          <a:xfrm>
            <a:off x="7742238" y="6642100"/>
            <a:ext cx="1401762" cy="231775"/>
          </a:xfrm>
          <a:prstGeom prst="rect">
            <a:avLst/>
          </a:prstGeom>
          <a:noFill/>
          <a:ln w="9525">
            <a:noFill/>
            <a:miter lim="800000"/>
            <a:headEnd/>
            <a:tailEnd/>
          </a:ln>
        </p:spPr>
        <p:txBody>
          <a:bodyPr wrap="none">
            <a:spAutoFit/>
          </a:bodyPr>
          <a:lstStyle/>
          <a:p>
            <a:pPr algn="r"/>
            <a:r>
              <a:rPr lang="en-US" sz="900">
                <a:solidFill>
                  <a:srgbClr val="000000"/>
                </a:solidFill>
                <a:latin typeface="Calibri" pitchFamily="34" charset="0"/>
              </a:rPr>
              <a:t>dangerouslyirrelevant.org</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008 - Pearson - Learning to Change-0001.wmv">
            <a:hlinkClick r:id="" action="ppaction://media"/>
          </p:cNvPr>
          <p:cNvPicPr>
            <a:picLocks noRot="1" noChangeAspect="1"/>
          </p:cNvPicPr>
          <p:nvPr>
            <a:videoFile r:link="rId1"/>
          </p:nvPr>
        </p:nvPicPr>
        <p:blipFill>
          <a:blip r:embed="rId4" cstate="print"/>
          <a:stretch>
            <a:fillRect/>
          </a:stretch>
        </p:blipFill>
        <p:spPr>
          <a:xfrm>
            <a:off x="1765300" y="1323975"/>
            <a:ext cx="5613400" cy="4210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5</a:t>
            </a:r>
          </a:p>
        </p:txBody>
      </p:sp>
      <p:sp>
        <p:nvSpPr>
          <p:cNvPr id="145410"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Time to</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get moving!</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1</a:t>
            </a:r>
          </a:p>
        </p:txBody>
      </p:sp>
      <p:sp>
        <p:nvSpPr>
          <p:cNvPr id="25602"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Our tools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 </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curriculum (and assessment)</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152578"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152579"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152580"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152581"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152582"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152583"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152584"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152585"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152586"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152587"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152588"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152589"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152590"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152591"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curriculum (and assessment)</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Insist on a different kind of instruction</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54626" name="Straight Arrow Connector 8"/>
          <p:cNvCxnSpPr>
            <a:cxnSpLocks noChangeShapeType="1"/>
          </p:cNvCxnSpPr>
          <p:nvPr/>
        </p:nvCxnSpPr>
        <p:spPr bwMode="auto">
          <a:xfrm rot="5400000">
            <a:off x="-1556543" y="3236119"/>
            <a:ext cx="5105400" cy="1587"/>
          </a:xfrm>
          <a:prstGeom prst="straightConnector1">
            <a:avLst/>
          </a:prstGeom>
          <a:noFill/>
          <a:ln w="63500" algn="ctr">
            <a:solidFill>
              <a:schemeClr val="bg2"/>
            </a:solidFill>
            <a:round/>
            <a:headEnd type="triangle" w="lg" len="lg"/>
            <a:tailEnd/>
          </a:ln>
        </p:spPr>
      </p:cxnSp>
      <p:cxnSp>
        <p:nvCxnSpPr>
          <p:cNvPr id="154627" name="Straight Arrow Connector 9"/>
          <p:cNvCxnSpPr>
            <a:cxnSpLocks noChangeShapeType="1"/>
          </p:cNvCxnSpPr>
          <p:nvPr/>
        </p:nvCxnSpPr>
        <p:spPr bwMode="auto">
          <a:xfrm rot="10800000">
            <a:off x="965200" y="5788025"/>
            <a:ext cx="7315200" cy="1588"/>
          </a:xfrm>
          <a:prstGeom prst="straightConnector1">
            <a:avLst/>
          </a:prstGeom>
          <a:noFill/>
          <a:ln w="63500" algn="ctr">
            <a:solidFill>
              <a:schemeClr val="bg2"/>
            </a:solidFill>
            <a:round/>
            <a:headEnd type="triangle" w="lg" len="lg"/>
            <a:tailEnd/>
          </a:ln>
        </p:spPr>
      </p:cxnSp>
      <p:sp>
        <p:nvSpPr>
          <p:cNvPr id="154628" name="TextBox 11"/>
          <p:cNvSpPr txBox="1">
            <a:spLocks noChangeArrowheads="1"/>
          </p:cNvSpPr>
          <p:nvPr/>
        </p:nvSpPr>
        <p:spPr bwMode="auto">
          <a:xfrm>
            <a:off x="6121400" y="5970588"/>
            <a:ext cx="1638300" cy="400050"/>
          </a:xfrm>
          <a:prstGeom prst="rect">
            <a:avLst/>
          </a:prstGeom>
          <a:noFill/>
          <a:ln w="9525">
            <a:noFill/>
            <a:miter lim="800000"/>
            <a:headEnd/>
            <a:tailEnd/>
          </a:ln>
        </p:spPr>
        <p:txBody>
          <a:bodyPr wrap="none">
            <a:spAutoFit/>
          </a:bodyPr>
          <a:lstStyle/>
          <a:p>
            <a:pPr algn="ctr"/>
            <a:r>
              <a:rPr lang="en-US" sz="2000">
                <a:solidFill>
                  <a:schemeClr val="bg2"/>
                </a:solidFill>
              </a:rPr>
              <a:t>high school</a:t>
            </a:r>
            <a:endParaRPr lang="en-US" sz="2000"/>
          </a:p>
        </p:txBody>
      </p:sp>
      <p:sp>
        <p:nvSpPr>
          <p:cNvPr id="154629" name="TextBox 12"/>
          <p:cNvSpPr txBox="1">
            <a:spLocks noChangeArrowheads="1"/>
          </p:cNvSpPr>
          <p:nvPr/>
        </p:nvSpPr>
        <p:spPr bwMode="auto">
          <a:xfrm>
            <a:off x="1092200" y="5945188"/>
            <a:ext cx="2540000" cy="400050"/>
          </a:xfrm>
          <a:prstGeom prst="rect">
            <a:avLst/>
          </a:prstGeom>
          <a:noFill/>
          <a:ln w="9525">
            <a:noFill/>
            <a:miter lim="800000"/>
            <a:headEnd/>
            <a:tailEnd/>
          </a:ln>
        </p:spPr>
        <p:txBody>
          <a:bodyPr wrap="none">
            <a:spAutoFit/>
          </a:bodyPr>
          <a:lstStyle/>
          <a:p>
            <a:pPr algn="ctr"/>
            <a:r>
              <a:rPr lang="en-US" sz="2000">
                <a:solidFill>
                  <a:schemeClr val="bg2"/>
                </a:solidFill>
              </a:rPr>
              <a:t>elementary school</a:t>
            </a:r>
            <a:endParaRPr lang="en-US" sz="2000"/>
          </a:p>
        </p:txBody>
      </p:sp>
      <p:sp>
        <p:nvSpPr>
          <p:cNvPr id="21" name="Arc 20"/>
          <p:cNvSpPr/>
          <p:nvPr/>
        </p:nvSpPr>
        <p:spPr bwMode="auto">
          <a:xfrm>
            <a:off x="1346200" y="1549400"/>
            <a:ext cx="6426200" cy="3200400"/>
          </a:xfrm>
          <a:prstGeom prst="arc">
            <a:avLst/>
          </a:prstGeom>
          <a:noFill/>
          <a:ln w="9525" cap="flat" cmpd="sng" algn="ctr">
            <a:no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cxnSp>
        <p:nvCxnSpPr>
          <p:cNvPr id="154631" name="Straight Arrow Connector 36"/>
          <p:cNvCxnSpPr>
            <a:cxnSpLocks noChangeShapeType="1"/>
          </p:cNvCxnSpPr>
          <p:nvPr/>
        </p:nvCxnSpPr>
        <p:spPr bwMode="auto">
          <a:xfrm>
            <a:off x="1384300" y="1549400"/>
            <a:ext cx="2438400" cy="203200"/>
          </a:xfrm>
          <a:prstGeom prst="straightConnector1">
            <a:avLst/>
          </a:prstGeom>
          <a:noFill/>
          <a:ln w="63500" algn="ctr">
            <a:solidFill>
              <a:srgbClr val="FF0000"/>
            </a:solidFill>
            <a:round/>
            <a:headEnd/>
            <a:tailEnd/>
          </a:ln>
        </p:spPr>
      </p:cxnSp>
      <p:cxnSp>
        <p:nvCxnSpPr>
          <p:cNvPr id="154632" name="Straight Arrow Connector 39"/>
          <p:cNvCxnSpPr>
            <a:cxnSpLocks noChangeShapeType="1"/>
          </p:cNvCxnSpPr>
          <p:nvPr/>
        </p:nvCxnSpPr>
        <p:spPr bwMode="auto">
          <a:xfrm>
            <a:off x="3810000" y="1752600"/>
            <a:ext cx="3810000" cy="2984500"/>
          </a:xfrm>
          <a:prstGeom prst="straightConnector1">
            <a:avLst/>
          </a:prstGeom>
          <a:noFill/>
          <a:ln w="63500" algn="ctr">
            <a:solidFill>
              <a:srgbClr val="FF0000"/>
            </a:solidFill>
            <a:round/>
            <a:headEnd/>
            <a:tailEnd type="triangle" w="lg" len="lg"/>
          </a:ln>
        </p:spPr>
      </p:cxnSp>
      <p:sp>
        <p:nvSpPr>
          <p:cNvPr id="154633" name="TextBox 10"/>
          <p:cNvSpPr txBox="1">
            <a:spLocks noChangeArrowheads="1"/>
          </p:cNvSpPr>
          <p:nvPr/>
        </p:nvSpPr>
        <p:spPr bwMode="auto">
          <a:xfrm>
            <a:off x="5013325" y="2263775"/>
            <a:ext cx="2149475" cy="708025"/>
          </a:xfrm>
          <a:prstGeom prst="rect">
            <a:avLst/>
          </a:prstGeom>
          <a:noFill/>
          <a:ln w="9525">
            <a:noFill/>
            <a:miter lim="800000"/>
            <a:headEnd/>
            <a:tailEnd/>
          </a:ln>
        </p:spPr>
        <p:txBody>
          <a:bodyPr wrap="none">
            <a:spAutoFit/>
          </a:bodyPr>
          <a:lstStyle/>
          <a:p>
            <a:r>
              <a:rPr lang="en-US" sz="2000">
                <a:solidFill>
                  <a:srgbClr val="FF0000"/>
                </a:solidFill>
              </a:rPr>
              <a:t>student </a:t>
            </a:r>
            <a:br>
              <a:rPr lang="en-US" sz="2000">
                <a:solidFill>
                  <a:srgbClr val="FF0000"/>
                </a:solidFill>
              </a:rPr>
            </a:br>
            <a:r>
              <a:rPr lang="en-US" sz="2000">
                <a:solidFill>
                  <a:srgbClr val="FF0000"/>
                </a:solidFill>
              </a:rPr>
              <a:t>    engagement</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ney.jpg"/>
          <p:cNvPicPr>
            <a:picLocks noChangeAspect="1"/>
          </p:cNvPicPr>
          <p:nvPr/>
        </p:nvPicPr>
        <p:blipFill>
          <a:blip r:embed="rId3" cstate="print"/>
          <a:stretch>
            <a:fillRect/>
          </a:stretch>
        </p:blipFill>
        <p:spPr>
          <a:xfrm>
            <a:off x="0" y="0"/>
            <a:ext cx="9144000" cy="6858000"/>
          </a:xfrm>
          <a:prstGeom prst="rect">
            <a:avLst/>
          </a:prstGeom>
        </p:spPr>
      </p:pic>
      <p:sp>
        <p:nvSpPr>
          <p:cNvPr id="3" name="TextBox 2"/>
          <p:cNvSpPr txBox="1"/>
          <p:nvPr/>
        </p:nvSpPr>
        <p:spPr>
          <a:xfrm>
            <a:off x="0" y="0"/>
            <a:ext cx="2316660" cy="230832"/>
          </a:xfrm>
          <a:prstGeom prst="rect">
            <a:avLst/>
          </a:prstGeom>
          <a:noFill/>
        </p:spPr>
        <p:txBody>
          <a:bodyPr wrap="none" rtlCol="0">
            <a:spAutoFit/>
          </a:bodyPr>
          <a:lstStyle/>
          <a:p>
            <a:r>
              <a:rPr lang="en-US" sz="900" dirty="0" smtClean="0">
                <a:solidFill>
                  <a:schemeClr val="bg1"/>
                </a:solidFill>
              </a:rPr>
              <a:t>www.flickr.com/photos/jahansell/251755048</a:t>
            </a:r>
            <a:endParaRPr lang="en-US" sz="900" dirty="0">
              <a:solidFill>
                <a:schemeClr val="bg1"/>
              </a:solidFill>
            </a:endParaRPr>
          </a:p>
        </p:txBody>
      </p:sp>
      <p:sp>
        <p:nvSpPr>
          <p:cNvPr id="4" name="TextBox 3"/>
          <p:cNvSpPr txBox="1"/>
          <p:nvPr/>
        </p:nvSpPr>
        <p:spPr>
          <a:xfrm>
            <a:off x="7742654" y="0"/>
            <a:ext cx="1401346" cy="230832"/>
          </a:xfrm>
          <a:prstGeom prst="rect">
            <a:avLst/>
          </a:prstGeom>
          <a:noFill/>
        </p:spPr>
        <p:txBody>
          <a:bodyPr wrap="none" rtlCol="0">
            <a:spAutoFit/>
          </a:bodyPr>
          <a:lstStyle/>
          <a:p>
            <a:pPr algn="r"/>
            <a:r>
              <a:rPr lang="en-US" sz="900" dirty="0" smtClean="0">
                <a:solidFill>
                  <a:schemeClr val="bg1"/>
                </a:solidFill>
              </a:rPr>
              <a:t>dangerouslyirrelevant.org</a:t>
            </a:r>
            <a:endParaRPr lang="en-US" sz="900" dirty="0">
              <a:solidFill>
                <a:schemeClr val="bg1"/>
              </a:solidFill>
            </a:endParaRPr>
          </a:p>
        </p:txBody>
      </p:sp>
      <p:sp>
        <p:nvSpPr>
          <p:cNvPr id="5" name="Rectangle 4"/>
          <p:cNvSpPr/>
          <p:nvPr/>
        </p:nvSpPr>
        <p:spPr>
          <a:xfrm>
            <a:off x="0" y="5867400"/>
            <a:ext cx="9144000" cy="990600"/>
          </a:xfrm>
          <a:prstGeom prst="rect">
            <a:avLst/>
          </a:prstGeom>
          <a:solidFill>
            <a:srgbClr val="CC9900">
              <a:alpha val="7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latin typeface="Berlin Sans FB Demi" pitchFamily="34" charset="0"/>
            </a:endParaRPr>
          </a:p>
        </p:txBody>
      </p:sp>
      <p:sp>
        <p:nvSpPr>
          <p:cNvPr id="6" name="TextBox 5"/>
          <p:cNvSpPr txBox="1"/>
          <p:nvPr/>
        </p:nvSpPr>
        <p:spPr>
          <a:xfrm>
            <a:off x="762000" y="6070313"/>
            <a:ext cx="8068234" cy="584775"/>
          </a:xfrm>
          <a:prstGeom prst="rect">
            <a:avLst/>
          </a:prstGeom>
          <a:noFill/>
        </p:spPr>
        <p:txBody>
          <a:bodyPr wrap="square" rtlCol="0">
            <a:spAutoFit/>
          </a:bodyPr>
          <a:lstStyle/>
          <a:p>
            <a:pPr algn="ctr"/>
            <a:r>
              <a:rPr lang="en-US" sz="3200" dirty="0" smtClean="0">
                <a:latin typeface="Kabel Ult BT" pitchFamily="34" charset="0"/>
              </a:rPr>
              <a:t>Our kids have tasted the honey.</a:t>
            </a:r>
            <a:endParaRPr lang="en-US" sz="3200" dirty="0">
              <a:latin typeface="Kabel Ult BT"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curriculum (and assessment)</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Insist on a different kind of instruction</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a:defRPr/>
            </a:pPr>
            <a:r>
              <a:rPr lang="en-US" sz="4000" dirty="0" smtClean="0">
                <a:solidFill>
                  <a:schemeClr val="bg1">
                    <a:lumMod val="60000"/>
                    <a:lumOff val="40000"/>
                  </a:schemeClr>
                </a:solidFill>
                <a:effectLst/>
                <a:latin typeface="Impact" pitchFamily="34" charset="0"/>
              </a:rPr>
              <a:t>Advocate for e-learning</a:t>
            </a:r>
          </a:p>
        </p:txBody>
      </p:sp>
    </p:spTree>
    <p:custDataLst>
      <p:tags r:id="rId1"/>
    </p:custData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3" descr="Florida Virtual High School.png"/>
          <p:cNvPicPr>
            <a:picLocks noChangeAspect="1"/>
          </p:cNvPicPr>
          <p:nvPr/>
        </p:nvPicPr>
        <p:blipFill>
          <a:blip r:embed="rId3" cstate="print"/>
          <a:srcRect/>
          <a:stretch>
            <a:fillRect/>
          </a:stretch>
        </p:blipFill>
        <p:spPr bwMode="auto">
          <a:xfrm>
            <a:off x="0" y="0"/>
            <a:ext cx="91995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p>
        </p:txBody>
      </p:sp>
    </p:spTree>
    <p:custDataLst>
      <p:tags r:id="rId1"/>
    </p:custData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4" descr="Oxygen.jpg"/>
          <p:cNvPicPr>
            <a:picLocks noChangeAspect="1"/>
          </p:cNvPicPr>
          <p:nvPr/>
        </p:nvPicPr>
        <p:blipFill>
          <a:blip r:embed="rId3" cstate="print"/>
          <a:srcRect b="25000"/>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descr="laptop0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2</a:t>
            </a:r>
          </a:p>
        </p:txBody>
      </p:sp>
      <p:sp>
        <p:nvSpPr>
          <p:cNvPr id="55298"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Information</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3" descr="netbook.jpg"/>
          <p:cNvPicPr>
            <a:picLocks noChangeAspect="1"/>
          </p:cNvPicPr>
          <p:nvPr/>
        </p:nvPicPr>
        <p:blipFill>
          <a:blip r:embed="rId3" cstate="print"/>
          <a:srcRect/>
          <a:stretch>
            <a:fillRect/>
          </a:stretch>
        </p:blipFill>
        <p:spPr bwMode="auto">
          <a:xfrm>
            <a:off x="0" y="-1828800"/>
            <a:ext cx="9144000" cy="10594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4" descr="iphone02.jpg"/>
          <p:cNvPicPr>
            <a:picLocks noChangeAspect="1"/>
          </p:cNvPicPr>
          <p:nvPr/>
        </p:nvPicPr>
        <p:blipFill>
          <a:blip r:embed="rId3" cstate="print"/>
          <a:srcRect/>
          <a:stretch>
            <a:fillRect/>
          </a:stretch>
        </p:blipFill>
        <p:spPr bwMode="auto">
          <a:xfrm>
            <a:off x="0" y="-2362200"/>
            <a:ext cx="9144000" cy="1242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nebraska1to1.jpg"/>
          <p:cNvPicPr>
            <a:picLocks noChangeAspect="1"/>
          </p:cNvPicPr>
          <p:nvPr/>
        </p:nvPicPr>
        <p:blipFill>
          <a:blip r:embed="rId3" cstate="print"/>
          <a:stretch>
            <a:fillRect/>
          </a:stretch>
        </p:blipFill>
        <p:spPr>
          <a:xfrm>
            <a:off x="0" y="1274995"/>
            <a:ext cx="9144000" cy="430801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4"/>
              <a:defRPr/>
            </a:pPr>
            <a:r>
              <a:rPr lang="en-US" sz="4000" dirty="0" smtClean="0">
                <a:solidFill>
                  <a:srgbClr val="CC00FF"/>
                </a:solidFill>
                <a:effectLst/>
                <a:latin typeface="Impact" pitchFamily="34" charset="0"/>
              </a:rPr>
              <a:t>Focus on leaders, not just students and teachers</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Anticipatory.jpg"/>
          <p:cNvPicPr>
            <a:picLocks noChangeAspect="1"/>
          </p:cNvPicPr>
          <p:nvPr/>
        </p:nvPicPr>
        <p:blipFill>
          <a:blip r:embed="rId3" cstate="print"/>
          <a:srcRect/>
          <a:stretch>
            <a:fillRect/>
          </a:stretch>
        </p:blipFill>
        <p:spPr bwMode="auto">
          <a:xfrm>
            <a:off x="0" y="0"/>
            <a:ext cx="102965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1" descr="Future.jpg"/>
          <p:cNvPicPr>
            <a:picLocks noChangeAspect="1"/>
          </p:cNvPicPr>
          <p:nvPr/>
        </p:nvPicPr>
        <p:blipFill>
          <a:blip r:embed="rId3" cstate="print"/>
          <a:srcRect/>
          <a:stretch>
            <a:fillRect/>
          </a:stretch>
        </p:blipFill>
        <p:spPr bwMode="auto">
          <a:xfrm>
            <a:off x="0" y="1041400"/>
            <a:ext cx="9144000" cy="581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iStock_000003015750Medium.jpg"/>
          <p:cNvPicPr>
            <a:picLocks noChangeAspect="1"/>
          </p:cNvPicPr>
          <p:nvPr/>
        </p:nvPicPr>
        <p:blipFill>
          <a:blip r:embed="rId3" cstate="print"/>
          <a:srcRect l="6248" r="10417" b="6168"/>
          <a:stretch>
            <a:fillRect/>
          </a:stretch>
        </p:blipFill>
        <p:spPr bwMode="auto">
          <a:xfrm>
            <a:off x="0" y="0"/>
            <a:ext cx="9144000" cy="6858000"/>
          </a:xfrm>
          <a:prstGeom prst="rect">
            <a:avLst/>
          </a:prstGeom>
          <a:noFill/>
          <a:ln w="9525">
            <a:noFill/>
            <a:miter lim="800000"/>
            <a:headEnd/>
            <a:tailEnd/>
          </a:ln>
        </p:spPr>
      </p:pic>
      <p:sp>
        <p:nvSpPr>
          <p:cNvPr id="172034" name="TextBox 2"/>
          <p:cNvSpPr txBox="1">
            <a:spLocks noChangeArrowheads="1"/>
          </p:cNvSpPr>
          <p:nvPr/>
        </p:nvSpPr>
        <p:spPr bwMode="auto">
          <a:xfrm>
            <a:off x="201613" y="228600"/>
            <a:ext cx="2922587" cy="1570038"/>
          </a:xfrm>
          <a:prstGeom prst="rect">
            <a:avLst/>
          </a:prstGeom>
          <a:noFill/>
          <a:ln w="9525">
            <a:noFill/>
            <a:miter lim="800000"/>
            <a:headEnd/>
            <a:tailEnd/>
          </a:ln>
        </p:spPr>
        <p:txBody>
          <a:bodyPr wrap="none">
            <a:spAutoFit/>
          </a:bodyPr>
          <a:lstStyle/>
          <a:p>
            <a:r>
              <a:rPr lang="en-US" sz="2400">
                <a:solidFill>
                  <a:srgbClr val="0C0C0C"/>
                </a:solidFill>
                <a:latin typeface="Kabel Bk BT" pitchFamily="34" charset="0"/>
              </a:rPr>
              <a:t>The people in charge </a:t>
            </a:r>
            <a:br>
              <a:rPr lang="en-US" sz="2400">
                <a:solidFill>
                  <a:srgbClr val="0C0C0C"/>
                </a:solidFill>
                <a:latin typeface="Kabel Bk BT" pitchFamily="34" charset="0"/>
              </a:rPr>
            </a:br>
            <a:r>
              <a:rPr lang="en-US" sz="2400">
                <a:solidFill>
                  <a:srgbClr val="0C0C0C"/>
                </a:solidFill>
                <a:latin typeface="Kabel Bk BT" pitchFamily="34" charset="0"/>
              </a:rPr>
              <a:t>of leading school </a:t>
            </a:r>
            <a:br>
              <a:rPr lang="en-US" sz="2400">
                <a:solidFill>
                  <a:srgbClr val="0C0C0C"/>
                </a:solidFill>
                <a:latin typeface="Kabel Bk BT" pitchFamily="34" charset="0"/>
              </a:rPr>
            </a:br>
            <a:r>
              <a:rPr lang="en-US" sz="2400">
                <a:solidFill>
                  <a:srgbClr val="0C0C0C"/>
                </a:solidFill>
                <a:latin typeface="Kabel Bk BT" pitchFamily="34" charset="0"/>
              </a:rPr>
              <a:t>organizations into the </a:t>
            </a:r>
            <a:br>
              <a:rPr lang="en-US" sz="2400">
                <a:solidFill>
                  <a:srgbClr val="0C0C0C"/>
                </a:solidFill>
                <a:latin typeface="Kabel Bk BT" pitchFamily="34" charset="0"/>
              </a:rPr>
            </a:br>
            <a:r>
              <a:rPr lang="en-US" sz="2400">
                <a:solidFill>
                  <a:srgbClr val="0C0C0C"/>
                </a:solidFill>
                <a:latin typeface="Kabel Bk BT" pitchFamily="34" charset="0"/>
              </a:rPr>
              <a:t>21st century …</a:t>
            </a:r>
          </a:p>
        </p:txBody>
      </p:sp>
      <p:sp>
        <p:nvSpPr>
          <p:cNvPr id="172035" name="TextBox 3"/>
          <p:cNvSpPr txBox="1">
            <a:spLocks noChangeArrowheads="1"/>
          </p:cNvSpPr>
          <p:nvPr/>
        </p:nvSpPr>
        <p:spPr bwMode="auto">
          <a:xfrm>
            <a:off x="5915025" y="4114800"/>
            <a:ext cx="3076575" cy="1200150"/>
          </a:xfrm>
          <a:prstGeom prst="rect">
            <a:avLst/>
          </a:prstGeom>
          <a:noFill/>
          <a:ln w="9525">
            <a:noFill/>
            <a:miter lim="800000"/>
            <a:headEnd/>
            <a:tailEnd/>
          </a:ln>
        </p:spPr>
        <p:txBody>
          <a:bodyPr wrap="none">
            <a:spAutoFit/>
          </a:bodyPr>
          <a:lstStyle/>
          <a:p>
            <a:pPr algn="r"/>
            <a:r>
              <a:rPr lang="en-US" sz="2400">
                <a:solidFill>
                  <a:srgbClr val="0C0C0C"/>
                </a:solidFill>
                <a:latin typeface="Kabel Bk BT" pitchFamily="34" charset="0"/>
              </a:rPr>
              <a:t>often are the</a:t>
            </a:r>
            <a:br>
              <a:rPr lang="en-US" sz="2400">
                <a:solidFill>
                  <a:srgbClr val="0C0C0C"/>
                </a:solidFill>
                <a:latin typeface="Kabel Bk BT" pitchFamily="34" charset="0"/>
              </a:rPr>
            </a:br>
            <a:r>
              <a:rPr lang="en-US" sz="2400">
                <a:solidFill>
                  <a:srgbClr val="0C0C0C"/>
                </a:solidFill>
                <a:latin typeface="Kabel Bk BT" pitchFamily="34" charset="0"/>
              </a:rPr>
              <a:t>least knowledgeable</a:t>
            </a:r>
            <a:br>
              <a:rPr lang="en-US" sz="2400">
                <a:solidFill>
                  <a:srgbClr val="0C0C0C"/>
                </a:solidFill>
                <a:latin typeface="Kabel Bk BT" pitchFamily="34" charset="0"/>
              </a:rPr>
            </a:br>
            <a:r>
              <a:rPr lang="en-US" sz="2400">
                <a:solidFill>
                  <a:srgbClr val="0C0C0C"/>
                </a:solidFill>
                <a:latin typeface="Kabel Bk BT" pitchFamily="34" charset="0"/>
              </a:rPr>
              <a:t>about the 21st century.</a:t>
            </a:r>
          </a:p>
        </p:txBody>
      </p:sp>
      <p:sp>
        <p:nvSpPr>
          <p:cNvPr id="172036" name="TextBox 4"/>
          <p:cNvSpPr txBox="1">
            <a:spLocks noChangeArrowheads="1"/>
          </p:cNvSpPr>
          <p:nvPr/>
        </p:nvSpPr>
        <p:spPr bwMode="auto">
          <a:xfrm rot="5400000">
            <a:off x="-649288" y="6027738"/>
            <a:ext cx="1514475" cy="215900"/>
          </a:xfrm>
          <a:prstGeom prst="rect">
            <a:avLst/>
          </a:prstGeom>
          <a:noFill/>
          <a:ln w="9525">
            <a:noFill/>
            <a:miter lim="800000"/>
            <a:headEnd/>
            <a:tailEnd/>
          </a:ln>
        </p:spPr>
        <p:txBody>
          <a:bodyPr wrap="none">
            <a:spAutoFit/>
          </a:bodyPr>
          <a:lstStyle/>
          <a:p>
            <a:pPr algn="r"/>
            <a:r>
              <a:rPr lang="en-US" sz="800">
                <a:solidFill>
                  <a:srgbClr val="0C0C0C"/>
                </a:solidFill>
              </a:rPr>
              <a:t>dangerouslyirrelevant.org</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nvPicPr>
        <p:blipFill>
          <a:blip r:embed="rId3" cstate="print"/>
          <a:srcRect t="1527" b="3159"/>
          <a:stretch>
            <a:fillRect/>
          </a:stretch>
        </p:blipFill>
        <p:spPr>
          <a:xfrm>
            <a:off x="3962400" y="0"/>
            <a:ext cx="5181600" cy="6858000"/>
          </a:xfrm>
          <a:prstGeom prst="rect">
            <a:avLst/>
          </a:prstGeom>
        </p:spPr>
      </p:pic>
      <p:sp>
        <p:nvSpPr>
          <p:cNvPr id="3" name="TextBox 2"/>
          <p:cNvSpPr txBox="1"/>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4"/>
              <a:defRPr/>
            </a:pPr>
            <a:r>
              <a:rPr lang="en-US" sz="4000" dirty="0" smtClean="0">
                <a:solidFill>
                  <a:srgbClr val="CC00FF"/>
                </a:solidFill>
                <a:effectLst/>
                <a:latin typeface="Impact" pitchFamily="34" charset="0"/>
              </a:rPr>
              <a:t>Focus on leaders, not just students and teachers</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startAt="4"/>
              <a:defRPr/>
            </a:pPr>
            <a:r>
              <a:rPr lang="en-US" sz="4000" dirty="0" smtClean="0">
                <a:solidFill>
                  <a:schemeClr val="bg1">
                    <a:lumMod val="60000"/>
                    <a:lumOff val="40000"/>
                  </a:schemeClr>
                </a:solidFill>
                <a:effectLst/>
                <a:latin typeface="Impact" pitchFamily="34" charset="0"/>
              </a:rPr>
              <a:t>Revolution, not evolution</a:t>
            </a:r>
          </a:p>
        </p:txBody>
      </p:sp>
    </p:spTree>
    <p:custDataLst>
      <p:tags r:id="rId1"/>
    </p:custData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3</a:t>
            </a:r>
          </a:p>
        </p:txBody>
      </p:sp>
      <p:sp>
        <p:nvSpPr>
          <p:cNvPr id="78850"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Jobs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48400" y="0"/>
            <a:ext cx="2895600" cy="7239000"/>
          </a:xfrm>
          <a:prstGeom prst="rect">
            <a:avLst/>
          </a:prstGeom>
          <a:solidFill>
            <a:schemeClr val="tx1"/>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182274" name="TextBox 3"/>
          <p:cNvSpPr txBox="1">
            <a:spLocks noChangeArrowheads="1"/>
          </p:cNvSpPr>
          <p:nvPr/>
        </p:nvSpPr>
        <p:spPr bwMode="auto">
          <a:xfrm>
            <a:off x="6629400" y="533400"/>
            <a:ext cx="2286000" cy="5386388"/>
          </a:xfrm>
          <a:prstGeom prst="rect">
            <a:avLst/>
          </a:prstGeom>
          <a:noFill/>
          <a:ln w="9525">
            <a:noFill/>
            <a:miter lim="800000"/>
            <a:headEnd/>
            <a:tailEnd/>
          </a:ln>
        </p:spPr>
        <p:txBody>
          <a:bodyPr>
            <a:spAutoFit/>
          </a:bodyPr>
          <a:lstStyle/>
          <a:p>
            <a:pPr algn="ctr"/>
            <a:r>
              <a:rPr lang="en-US" sz="4400">
                <a:solidFill>
                  <a:schemeClr val="bg2"/>
                </a:solidFill>
                <a:latin typeface="Agency FB" pitchFamily="34" charset="0"/>
                <a:cs typeface="IrisUPC" pitchFamily="34" charset="-34"/>
              </a:rPr>
              <a:t>No one jumps a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20 foot chasm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in two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10 foot jumps.</a:t>
            </a:r>
          </a:p>
          <a:p>
            <a:pPr algn="r"/>
            <a:endParaRPr lang="en-US" sz="1600">
              <a:solidFill>
                <a:schemeClr val="bg2"/>
              </a:solidFill>
              <a:latin typeface="Agency FB" pitchFamily="34" charset="0"/>
              <a:cs typeface="IrisUPC" pitchFamily="34" charset="-34"/>
            </a:endParaRPr>
          </a:p>
          <a:p>
            <a:pPr algn="r"/>
            <a:r>
              <a:rPr lang="en-US" sz="2000">
                <a:solidFill>
                  <a:schemeClr val="bg2"/>
                </a:solidFill>
                <a:latin typeface="IrisUPC" pitchFamily="34" charset="-34"/>
                <a:cs typeface="IrisUPC" pitchFamily="34" charset="-34"/>
              </a:rPr>
              <a:t>Miguel Guhlin</a:t>
            </a:r>
          </a:p>
        </p:txBody>
      </p:sp>
      <p:pic>
        <p:nvPicPr>
          <p:cNvPr id="182275" name="Picture 4" descr="leap2.jpg"/>
          <p:cNvPicPr>
            <a:picLocks noChangeAspect="1"/>
          </p:cNvPicPr>
          <p:nvPr/>
        </p:nvPicPr>
        <p:blipFill>
          <a:blip r:embed="rId3" cstate="print"/>
          <a:srcRect/>
          <a:stretch>
            <a:fillRect/>
          </a:stretch>
        </p:blipFill>
        <p:spPr bwMode="auto">
          <a:xfrm>
            <a:off x="-304800" y="0"/>
            <a:ext cx="6858000" cy="6858000"/>
          </a:xfrm>
          <a:prstGeom prst="rect">
            <a:avLst/>
          </a:prstGeom>
          <a:noFill/>
          <a:ln w="9525">
            <a:noFill/>
            <a:miter lim="800000"/>
            <a:headEnd/>
            <a:tailEnd/>
          </a:ln>
        </p:spPr>
      </p:pic>
      <p:sp>
        <p:nvSpPr>
          <p:cNvPr id="182276" name="TextBox 5"/>
          <p:cNvSpPr txBox="1">
            <a:spLocks noChangeArrowheads="1"/>
          </p:cNvSpPr>
          <p:nvPr/>
        </p:nvSpPr>
        <p:spPr bwMode="auto">
          <a:xfrm rot="-5400000">
            <a:off x="-730251" y="585788"/>
            <a:ext cx="1687513" cy="230188"/>
          </a:xfrm>
          <a:prstGeom prst="rect">
            <a:avLst/>
          </a:prstGeom>
          <a:noFill/>
          <a:ln w="9525">
            <a:noFill/>
            <a:miter lim="800000"/>
            <a:headEnd/>
            <a:tailEnd/>
          </a:ln>
        </p:spPr>
        <p:txBody>
          <a:bodyPr wrap="none">
            <a:spAutoFit/>
          </a:bodyPr>
          <a:lstStyle/>
          <a:p>
            <a:pPr algn="r"/>
            <a:r>
              <a:rPr lang="en-US" sz="900"/>
              <a:t>dangerouslyirrelevant.org</a:t>
            </a:r>
          </a:p>
        </p:txBody>
      </p:sp>
      <p:sp>
        <p:nvSpPr>
          <p:cNvPr id="182277" name="TextBox 6"/>
          <p:cNvSpPr txBox="1">
            <a:spLocks noChangeArrowheads="1"/>
          </p:cNvSpPr>
          <p:nvPr/>
        </p:nvSpPr>
        <p:spPr bwMode="auto">
          <a:xfrm rot="-5400000">
            <a:off x="-2220913" y="4826000"/>
            <a:ext cx="4668838" cy="230188"/>
          </a:xfrm>
          <a:prstGeom prst="rect">
            <a:avLst/>
          </a:prstGeom>
          <a:noFill/>
          <a:ln w="9525">
            <a:noFill/>
            <a:miter lim="800000"/>
            <a:headEnd/>
            <a:tailEnd/>
          </a:ln>
        </p:spPr>
        <p:txBody>
          <a:bodyPr wrap="none">
            <a:spAutoFit/>
          </a:bodyPr>
          <a:lstStyle/>
          <a:p>
            <a:r>
              <a:rPr lang="en-US" sz="900"/>
              <a:t>http://www.flickr.com/photos/midnight-digital/3086238863/in/pool-jumping</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p:txBody>
      </p:sp>
    </p:spTree>
    <p:custDataLst>
      <p:tags r:id="rId1"/>
    </p:custData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obalAchievementGap.jpg"/>
          <p:cNvPicPr>
            <a:picLocks noChangeAspect="1"/>
          </p:cNvPicPr>
          <p:nvPr/>
        </p:nvPicPr>
        <p:blipFill>
          <a:blip r:embed="rId3" cstate="print"/>
          <a:stretch>
            <a:fillRect/>
          </a:stretch>
        </p:blipFill>
        <p:spPr>
          <a:xfrm>
            <a:off x="3005137" y="1047750"/>
            <a:ext cx="3133725" cy="47625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descr="http://server40136.uk2net.com/~wpower/images/product_images/9780470475386.jpg"/>
          <p:cNvPicPr>
            <a:picLocks noChangeAspect="1" noChangeArrowheads="1"/>
          </p:cNvPicPr>
          <p:nvPr/>
        </p:nvPicPr>
        <p:blipFill>
          <a:blip r:embed="rId3" cstate="print"/>
          <a:srcRect/>
          <a:stretch>
            <a:fillRect/>
          </a:stretch>
        </p:blipFill>
        <p:spPr bwMode="auto">
          <a:xfrm>
            <a:off x="3106293" y="1224930"/>
            <a:ext cx="2931414" cy="4408141"/>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descr="http://virtualschooling.files.wordpress.com/2009/07/disrupting-class.jpg"/>
          <p:cNvPicPr>
            <a:picLocks noChangeAspect="1" noChangeArrowheads="1"/>
          </p:cNvPicPr>
          <p:nvPr/>
        </p:nvPicPr>
        <p:blipFill>
          <a:blip r:embed="rId3" cstate="print"/>
          <a:srcRect/>
          <a:stretch>
            <a:fillRect/>
          </a:stretch>
        </p:blipFill>
        <p:spPr bwMode="auto">
          <a:xfrm>
            <a:off x="2614613" y="571500"/>
            <a:ext cx="3914775" cy="571500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ughtinthemiddle.jpg"/>
          <p:cNvPicPr>
            <a:picLocks noChangeAspect="1"/>
          </p:cNvPicPr>
          <p:nvPr/>
        </p:nvPicPr>
        <p:blipFill>
          <a:blip r:embed="rId3" cstate="print"/>
          <a:stretch>
            <a:fillRect/>
          </a:stretch>
        </p:blipFill>
        <p:spPr>
          <a:xfrm>
            <a:off x="2928366" y="984935"/>
            <a:ext cx="3287268" cy="4888131"/>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a:p>
            <a:pPr marL="1200150" lvl="1" indent="-742950" eaLnBrk="1" hangingPunct="1">
              <a:buClr>
                <a:srgbClr val="00B050"/>
              </a:buClr>
              <a:buFont typeface="+mj-lt"/>
              <a:buAutoNum type="arabicPeriod" startAt="7"/>
              <a:defRPr/>
            </a:pP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7"/>
              <a:defRPr/>
            </a:pPr>
            <a:r>
              <a:rPr lang="en-US" sz="4000" dirty="0" smtClean="0">
                <a:solidFill>
                  <a:srgbClr val="CC00FF"/>
                </a:solidFill>
                <a:effectLst/>
                <a:latin typeface="Impact" pitchFamily="34" charset="0"/>
              </a:rPr>
              <a:t>Ask (and be ready for) questions</a:t>
            </a:r>
          </a:p>
        </p:txBody>
      </p:sp>
    </p:spTree>
    <p:custDataLst>
      <p:tags r:id="rId1"/>
    </p:custData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What are you doing to prepare students to be successful in the digital, global age?</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Why do students do so </a:t>
            </a:r>
            <a:br>
              <a:rPr lang="en-US" sz="3600" kern="0" dirty="0" smtClean="0">
                <a:solidFill>
                  <a:schemeClr val="folHlink"/>
                </a:solidFill>
                <a:latin typeface="+mn-lt"/>
                <a:cs typeface="+mn-cs"/>
              </a:rPr>
            </a:br>
            <a:r>
              <a:rPr lang="en-US" sz="3600" kern="0" dirty="0" smtClean="0">
                <a:solidFill>
                  <a:schemeClr val="folHlink"/>
                </a:solidFill>
                <a:latin typeface="+mn-lt"/>
                <a:cs typeface="+mn-cs"/>
              </a:rPr>
              <a:t>much of their work on paper?</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_000002664058Medium.jpg"/>
          <p:cNvPicPr>
            <a:picLocks noChangeAspect="1"/>
          </p:cNvPicPr>
          <p:nvPr/>
        </p:nvPicPr>
        <p:blipFill>
          <a:blip r:embed="rId3" cstate="print"/>
          <a:srcRect r="15493"/>
          <a:stretch>
            <a:fillRect/>
          </a:stretch>
        </p:blipFill>
        <p:spPr>
          <a:xfrm>
            <a:off x="1" y="0"/>
            <a:ext cx="9143999" cy="6858000"/>
          </a:xfrm>
          <a:prstGeom prst="rect">
            <a:avLst/>
          </a:prstGeom>
        </p:spPr>
      </p:pic>
      <p:sp>
        <p:nvSpPr>
          <p:cNvPr id="3" name="TextBox 2"/>
          <p:cNvSpPr txBox="1"/>
          <p:nvPr/>
        </p:nvSpPr>
        <p:spPr>
          <a:xfrm>
            <a:off x="838200" y="3169384"/>
            <a:ext cx="5105400" cy="1631216"/>
          </a:xfrm>
          <a:prstGeom prst="rect">
            <a:avLst/>
          </a:prstGeom>
          <a:noFill/>
        </p:spPr>
        <p:txBody>
          <a:bodyPr wrap="square" rtlCol="0">
            <a:spAutoFit/>
          </a:bodyPr>
          <a:lstStyle/>
          <a:p>
            <a:pPr algn="r"/>
            <a:r>
              <a:rPr lang="en-US" sz="2000" dirty="0" smtClean="0">
                <a:solidFill>
                  <a:schemeClr val="bg2">
                    <a:lumMod val="25000"/>
                  </a:schemeClr>
                </a:solidFill>
                <a:latin typeface="Rockwell" pitchFamily="18" charset="0"/>
                <a:ea typeface="FangSong" pitchFamily="49" charset="-122"/>
                <a:cs typeface="MoolBoran" pitchFamily="34" charset="0"/>
              </a:rPr>
              <a:t>Given the realities of our modern age and the demands of our children's future, is it really okay to allow teachers to choose whether or not they incorporate digital technologies into their instruction?</a:t>
            </a:r>
            <a:endParaRPr lang="en-US" sz="2000" dirty="0">
              <a:solidFill>
                <a:schemeClr val="bg2">
                  <a:lumMod val="25000"/>
                </a:schemeClr>
              </a:solidFill>
              <a:latin typeface="Rockwell" pitchFamily="18" charset="0"/>
              <a:ea typeface="FangSong" pitchFamily="49" charset="-122"/>
              <a:cs typeface="MoolBoran" pitchFamily="34" charset="0"/>
            </a:endParaRPr>
          </a:p>
        </p:txBody>
      </p:sp>
      <p:sp>
        <p:nvSpPr>
          <p:cNvPr id="4" name="TextBox 3"/>
          <p:cNvSpPr txBox="1"/>
          <p:nvPr/>
        </p:nvSpPr>
        <p:spPr>
          <a:xfrm>
            <a:off x="7851660" y="0"/>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4</a:t>
            </a:r>
          </a:p>
        </p:txBody>
      </p:sp>
      <p:sp>
        <p:nvSpPr>
          <p:cNvPr id="100354"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Schools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 </a:t>
            </a:r>
            <a:r>
              <a:rPr lang="en-US" sz="6000" smtClean="0">
                <a:solidFill>
                  <a:srgbClr val="FFC000"/>
                </a:solidFill>
                <a:effectLst/>
                <a:latin typeface="Arial Black" pitchFamily="34" charset="0"/>
              </a:rPr>
              <a:t>NOT</a:t>
            </a:r>
            <a:r>
              <a:rPr lang="en-US" sz="6000" smtClean="0">
                <a:solidFill>
                  <a:srgbClr val="1F98D3"/>
                </a:solidFill>
                <a:effectLst/>
                <a:latin typeface="Arial Black" pitchFamily="34" charset="0"/>
              </a:rPr>
              <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How much time per week</a:t>
            </a:r>
            <a:br>
              <a:rPr lang="en-US" sz="3600" kern="0" dirty="0" smtClean="0">
                <a:solidFill>
                  <a:schemeClr val="folHlink"/>
                </a:solidFill>
                <a:latin typeface="+mn-lt"/>
                <a:cs typeface="+mn-cs"/>
              </a:rPr>
            </a:br>
            <a:r>
              <a:rPr lang="en-US" sz="3600" kern="0" dirty="0" smtClean="0">
                <a:solidFill>
                  <a:schemeClr val="folHlink"/>
                </a:solidFill>
                <a:latin typeface="+mn-lt"/>
                <a:cs typeface="+mn-cs"/>
              </a:rPr>
              <a:t>does the average student</a:t>
            </a:r>
            <a:br>
              <a:rPr lang="en-US" sz="3600" kern="0" dirty="0" smtClean="0">
                <a:solidFill>
                  <a:schemeClr val="folHlink"/>
                </a:solidFill>
                <a:latin typeface="+mn-lt"/>
                <a:cs typeface="+mn-cs"/>
              </a:rPr>
            </a:br>
            <a:r>
              <a:rPr lang="en-US" sz="3600" kern="0" dirty="0" smtClean="0">
                <a:solidFill>
                  <a:schemeClr val="folHlink"/>
                </a:solidFill>
                <a:latin typeface="+mn-lt"/>
                <a:cs typeface="+mn-cs"/>
              </a:rPr>
              <a:t>get to </a:t>
            </a:r>
            <a:r>
              <a:rPr kumimoji="0" lang="en-US" sz="3600" b="0" i="0" u="none" strike="noStrike" kern="0" cap="none" spc="0" normalizeH="0" baseline="0" noProof="0" dirty="0" smtClean="0">
                <a:ln>
                  <a:noFill/>
                </a:ln>
                <a:solidFill>
                  <a:schemeClr val="folHlink"/>
                </a:solidFill>
                <a:effectLst/>
                <a:uLnTx/>
                <a:uFillTx/>
                <a:latin typeface="+mn-lt"/>
                <a:ea typeface="+mn-ea"/>
                <a:cs typeface="+mn-cs"/>
              </a:rPr>
              <a:t>utilize</a:t>
            </a:r>
            <a:r>
              <a:rPr kumimoji="0" lang="en-US" sz="3600" b="0" i="0" u="none" strike="noStrike" kern="0" cap="none" spc="0" normalizeH="0" noProof="0" dirty="0" smtClean="0">
                <a:ln>
                  <a:noFill/>
                </a:ln>
                <a:solidFill>
                  <a:schemeClr val="folHlink"/>
                </a:solidFill>
                <a:effectLst/>
                <a:uLnTx/>
                <a:uFillTx/>
                <a:latin typeface="+mn-lt"/>
                <a:ea typeface="+mn-ea"/>
                <a:cs typeface="+mn-cs"/>
              </a:rPr>
              <a:t> higher-level </a:t>
            </a:r>
            <a:br>
              <a:rPr kumimoji="0" lang="en-US" sz="3600" b="0" i="0" u="none" strike="noStrike" kern="0" cap="none" spc="0" normalizeH="0" noProof="0" dirty="0" smtClean="0">
                <a:ln>
                  <a:noFill/>
                </a:ln>
                <a:solidFill>
                  <a:schemeClr val="folHlink"/>
                </a:solidFill>
                <a:effectLst/>
                <a:uLnTx/>
                <a:uFillTx/>
                <a:latin typeface="+mn-lt"/>
                <a:ea typeface="+mn-ea"/>
                <a:cs typeface="+mn-cs"/>
              </a:rPr>
            </a:br>
            <a:r>
              <a:rPr kumimoji="0" lang="en-US" sz="3600" b="0" i="0" u="none" strike="noStrike" kern="0" cap="none" spc="0" normalizeH="0" noProof="0" dirty="0" smtClean="0">
                <a:ln>
                  <a:noFill/>
                </a:ln>
                <a:solidFill>
                  <a:schemeClr val="folHlink"/>
                </a:solidFill>
                <a:effectLst/>
                <a:uLnTx/>
                <a:uFillTx/>
                <a:latin typeface="+mn-lt"/>
                <a:ea typeface="+mn-ea"/>
                <a:cs typeface="+mn-cs"/>
              </a:rPr>
              <a:t>thinking skills as part of </a:t>
            </a:r>
            <a:br>
              <a:rPr kumimoji="0" lang="en-US" sz="3600" b="0" i="0" u="none" strike="noStrike" kern="0" cap="none" spc="0" normalizeH="0" noProof="0" dirty="0" smtClean="0">
                <a:ln>
                  <a:noFill/>
                </a:ln>
                <a:solidFill>
                  <a:schemeClr val="folHlink"/>
                </a:solidFill>
                <a:effectLst/>
                <a:uLnTx/>
                <a:uFillTx/>
                <a:latin typeface="+mn-lt"/>
                <a:ea typeface="+mn-ea"/>
                <a:cs typeface="+mn-cs"/>
              </a:rPr>
            </a:br>
            <a:r>
              <a:rPr kumimoji="0" lang="en-US" sz="3600" b="0" i="0" u="none" strike="noStrike" kern="0" cap="none" spc="0" normalizeH="0" noProof="0" dirty="0" smtClean="0">
                <a:ln>
                  <a:noFill/>
                </a:ln>
                <a:solidFill>
                  <a:schemeClr val="folHlink"/>
                </a:solidFill>
                <a:effectLst/>
                <a:uLnTx/>
                <a:uFillTx/>
                <a:latin typeface="+mn-lt"/>
                <a:ea typeface="+mn-ea"/>
                <a:cs typeface="+mn-cs"/>
              </a:rPr>
              <a:t>his or her learning?</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How much time per week</a:t>
            </a:r>
            <a:br>
              <a:rPr lang="en-US" sz="3600" kern="0" dirty="0" smtClean="0">
                <a:solidFill>
                  <a:schemeClr val="folHlink"/>
                </a:solidFill>
                <a:latin typeface="+mn-lt"/>
                <a:cs typeface="+mn-cs"/>
              </a:rPr>
            </a:br>
            <a:r>
              <a:rPr lang="en-US" sz="3600" kern="0" dirty="0" smtClean="0">
                <a:solidFill>
                  <a:schemeClr val="folHlink"/>
                </a:solidFill>
                <a:latin typeface="+mn-lt"/>
                <a:cs typeface="+mn-cs"/>
              </a:rPr>
              <a:t>does the average student</a:t>
            </a:r>
            <a:br>
              <a:rPr lang="en-US" sz="3600" kern="0" dirty="0" smtClean="0">
                <a:solidFill>
                  <a:schemeClr val="folHlink"/>
                </a:solidFill>
                <a:latin typeface="+mn-lt"/>
                <a:cs typeface="+mn-cs"/>
              </a:rPr>
            </a:br>
            <a:r>
              <a:rPr lang="en-US" sz="3600" kern="0" dirty="0" smtClean="0">
                <a:solidFill>
                  <a:schemeClr val="folHlink"/>
                </a:solidFill>
                <a:latin typeface="+mn-lt"/>
                <a:cs typeface="+mn-cs"/>
              </a:rPr>
              <a:t>get to </a:t>
            </a:r>
            <a:r>
              <a:rPr kumimoji="0" lang="en-US" sz="3600" b="0" i="0" u="none" strike="noStrike" kern="0" cap="none" spc="0" normalizeH="0" baseline="0" noProof="0" dirty="0" smtClean="0">
                <a:ln>
                  <a:noFill/>
                </a:ln>
                <a:solidFill>
                  <a:schemeClr val="folHlink"/>
                </a:solidFill>
                <a:effectLst/>
                <a:uLnTx/>
                <a:uFillTx/>
                <a:latin typeface="+mn-lt"/>
                <a:ea typeface="+mn-ea"/>
                <a:cs typeface="+mn-cs"/>
              </a:rPr>
              <a:t>utilize</a:t>
            </a:r>
            <a:r>
              <a:rPr kumimoji="0" lang="en-US" sz="3600" b="0" i="0" u="none" strike="noStrike" kern="0" cap="none" spc="0" normalizeH="0" noProof="0" dirty="0" smtClean="0">
                <a:ln>
                  <a:noFill/>
                </a:ln>
                <a:solidFill>
                  <a:schemeClr val="folHlink"/>
                </a:solidFill>
                <a:effectLst/>
                <a:uLnTx/>
                <a:uFillTx/>
                <a:latin typeface="+mn-lt"/>
                <a:ea typeface="+mn-ea"/>
                <a:cs typeface="+mn-cs"/>
              </a:rPr>
              <a:t> digital </a:t>
            </a:r>
            <a:br>
              <a:rPr kumimoji="0" lang="en-US" sz="3600" b="0" i="0" u="none" strike="noStrike" kern="0" cap="none" spc="0" normalizeH="0" noProof="0" dirty="0" smtClean="0">
                <a:ln>
                  <a:noFill/>
                </a:ln>
                <a:solidFill>
                  <a:schemeClr val="folHlink"/>
                </a:solidFill>
                <a:effectLst/>
                <a:uLnTx/>
                <a:uFillTx/>
                <a:latin typeface="+mn-lt"/>
                <a:ea typeface="+mn-ea"/>
                <a:cs typeface="+mn-cs"/>
              </a:rPr>
            </a:br>
            <a:r>
              <a:rPr kumimoji="0" lang="en-US" sz="3600" b="0" i="0" u="none" strike="noStrike" kern="0" cap="none" spc="0" normalizeH="0" noProof="0" dirty="0" smtClean="0">
                <a:ln>
                  <a:noFill/>
                </a:ln>
                <a:solidFill>
                  <a:schemeClr val="folHlink"/>
                </a:solidFill>
                <a:effectLst/>
                <a:uLnTx/>
                <a:uFillTx/>
                <a:latin typeface="+mn-lt"/>
                <a:ea typeface="+mn-ea"/>
                <a:cs typeface="+mn-cs"/>
              </a:rPr>
              <a:t>technologies as part of </a:t>
            </a:r>
            <a:br>
              <a:rPr kumimoji="0" lang="en-US" sz="3600" b="0" i="0" u="none" strike="noStrike" kern="0" cap="none" spc="0" normalizeH="0" noProof="0" dirty="0" smtClean="0">
                <a:ln>
                  <a:noFill/>
                </a:ln>
                <a:solidFill>
                  <a:schemeClr val="folHlink"/>
                </a:solidFill>
                <a:effectLst/>
                <a:uLnTx/>
                <a:uFillTx/>
                <a:latin typeface="+mn-lt"/>
                <a:ea typeface="+mn-ea"/>
                <a:cs typeface="+mn-cs"/>
              </a:rPr>
            </a:br>
            <a:r>
              <a:rPr kumimoji="0" lang="en-US" sz="3600" b="0" i="0" u="none" strike="noStrike" kern="0" cap="none" spc="0" normalizeH="0" noProof="0" dirty="0" smtClean="0">
                <a:ln>
                  <a:noFill/>
                </a:ln>
                <a:solidFill>
                  <a:schemeClr val="folHlink"/>
                </a:solidFill>
                <a:effectLst/>
                <a:uLnTx/>
                <a:uFillTx/>
                <a:latin typeface="+mn-lt"/>
                <a:ea typeface="+mn-ea"/>
                <a:cs typeface="+mn-cs"/>
              </a:rPr>
              <a:t>his or her learning?</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The world has changed. </a:t>
            </a:r>
            <a:br>
              <a:rPr lang="en-US" sz="3600" kern="0" dirty="0" smtClean="0">
                <a:solidFill>
                  <a:schemeClr val="folHlink"/>
                </a:solidFill>
                <a:latin typeface="+mn-lt"/>
                <a:cs typeface="+mn-cs"/>
              </a:rPr>
            </a:br>
            <a:r>
              <a:rPr lang="en-US" sz="3600" kern="0" dirty="0" smtClean="0">
                <a:solidFill>
                  <a:schemeClr val="folHlink"/>
                </a:solidFill>
                <a:latin typeface="+mn-lt"/>
                <a:cs typeface="+mn-cs"/>
              </a:rPr>
              <a:t>Why haven’t our schools?</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a:p>
            <a:pPr marL="1200150" lvl="1" indent="-742950" eaLnBrk="1" hangingPunct="1">
              <a:buClr>
                <a:srgbClr val="00B050"/>
              </a:buClr>
              <a:buFont typeface="+mj-lt"/>
              <a:buAutoNum type="arabicPeriod" startAt="7"/>
              <a:defRPr/>
            </a:pP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7"/>
              <a:defRPr/>
            </a:pPr>
            <a:r>
              <a:rPr lang="en-US" sz="4000" dirty="0" smtClean="0">
                <a:solidFill>
                  <a:srgbClr val="CC00FF"/>
                </a:solidFill>
                <a:effectLst/>
                <a:latin typeface="Impact" pitchFamily="34" charset="0"/>
              </a:rPr>
              <a:t>Ask (and be ready for) questions </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startAt="7"/>
              <a:defRPr/>
            </a:pPr>
            <a:r>
              <a:rPr lang="en-US" sz="4000" dirty="0" smtClean="0">
                <a:solidFill>
                  <a:schemeClr val="bg1">
                    <a:lumMod val="60000"/>
                    <a:lumOff val="40000"/>
                  </a:schemeClr>
                </a:solidFill>
                <a:effectLst/>
                <a:latin typeface="Impact" pitchFamily="34" charset="0"/>
              </a:rPr>
              <a:t>Invest now or pay later</a:t>
            </a:r>
          </a:p>
        </p:txBody>
      </p:sp>
    </p:spTree>
    <p:custDataLst>
      <p:tags r:id="rId1"/>
    </p:custData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0" name="Picture 4"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1" name="Picture 6"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2" name="Picture 7"/>
          <p:cNvPicPr>
            <a:picLocks noChangeAspect="1" noChangeArrowheads="1"/>
          </p:cNvPicPr>
          <p:nvPr/>
        </p:nvPicPr>
        <p:blipFill>
          <a:blip r:embed="rId4" cstate="print"/>
          <a:srcRect l="10448"/>
          <a:stretch>
            <a:fillRect/>
          </a:stretch>
        </p:blipFill>
        <p:spPr bwMode="auto">
          <a:xfrm>
            <a:off x="0" y="1588"/>
            <a:ext cx="9144000" cy="6856412"/>
          </a:xfrm>
          <a:prstGeom prst="rect">
            <a:avLst/>
          </a:prstGeom>
          <a:noFill/>
          <a:ln w="9525">
            <a:noFill/>
            <a:miter lim="800000"/>
            <a:headEnd/>
            <a:tailEnd/>
          </a:ln>
        </p:spPr>
      </p:pic>
      <p:sp>
        <p:nvSpPr>
          <p:cNvPr id="191493" name="Rectangle 7"/>
          <p:cNvSpPr>
            <a:spLocks noChangeArrowheads="1"/>
          </p:cNvSpPr>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ubtitle 4"/>
          <p:cNvSpPr>
            <a:spLocks noGrp="1"/>
          </p:cNvSpPr>
          <p:nvPr>
            <p:ph type="subTitle" sz="quarter" idx="1"/>
          </p:nvPr>
        </p:nvSpPr>
        <p:spPr>
          <a:xfrm>
            <a:off x="0" y="3048000"/>
            <a:ext cx="9144000" cy="1752600"/>
          </a:xfrm>
        </p:spPr>
        <p:txBody>
          <a:bodyPr/>
          <a:lstStyle/>
          <a:p>
            <a:r>
              <a:rPr lang="en-US" sz="6000" dirty="0" smtClean="0">
                <a:solidFill>
                  <a:srgbClr val="1F98D3"/>
                </a:solidFill>
                <a:effectLst/>
                <a:latin typeface="Arial Black" pitchFamily="34" charset="0"/>
              </a:rPr>
              <a:t>Final thoughts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4" descr="Head in Sand"/>
          <p:cNvPicPr>
            <a:picLocks noChangeAspect="1" noChangeArrowheads="1"/>
          </p:cNvPicPr>
          <p:nvPr/>
        </p:nvPicPr>
        <p:blipFill>
          <a:blip r:embed="rId4"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01" name="Chart 4"/>
          <p:cNvGraphicFramePr>
            <a:graphicFrameLocks/>
          </p:cNvGraphicFramePr>
          <p:nvPr/>
        </p:nvGraphicFramePr>
        <p:xfrm>
          <a:off x="533400" y="1676400"/>
          <a:ext cx="8077200" cy="5181600"/>
        </p:xfrm>
        <a:graphic>
          <a:graphicData uri="http://schemas.openxmlformats.org/presentationml/2006/ole">
            <p:oleObj spid="_x0000_s102401" r:id="rId4" imgW="8077900" imgH="5182049" progId="Excel.Sheet.8">
              <p:embed/>
            </p:oleObj>
          </a:graphicData>
        </a:graphic>
      </p:graphicFrame>
      <p:sp>
        <p:nvSpPr>
          <p:cNvPr id="102402" name="TextBox 5"/>
          <p:cNvSpPr txBox="1">
            <a:spLocks noChangeArrowheads="1"/>
          </p:cNvSpPr>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102404" name="TextBox 6"/>
          <p:cNvSpPr txBox="1">
            <a:spLocks noChangeArrowheads="1"/>
          </p:cNvSpPr>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Content Placeholder 3" descr="Irrelevant to Children's Futures.jpg"/>
          <p:cNvPicPr>
            <a:picLocks noGrp="1" noChangeAspect="1"/>
          </p:cNvPicPr>
          <p:nvPr>
            <p:ph idx="4294967295"/>
          </p:nvPr>
        </p:nvPicPr>
        <p:blipFill>
          <a:blip r:embed="rId4" cstate="print"/>
          <a:srcRect/>
          <a:stretch>
            <a:fillRect/>
          </a:stretch>
        </p:blipFill>
        <p:spPr>
          <a:xfrm>
            <a:off x="1438275" y="1109663"/>
            <a:ext cx="6267450" cy="4638675"/>
          </a:xfrm>
        </p:spPr>
      </p:pic>
    </p:spTree>
    <p:custDataLst>
      <p:tags r:id="rId1"/>
    </p:custData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128003" name="Rectangle 3"/>
          <p:cNvSpPr>
            <a:spLocks noGrp="1" noChangeArrowheads="1"/>
          </p:cNvSpPr>
          <p:nvPr>
            <p:ph idx="4294967295"/>
          </p:nvPr>
        </p:nvSpPr>
        <p:spPr>
          <a:xfrm>
            <a:off x="457200" y="3276600"/>
            <a:ext cx="8229600" cy="3259138"/>
          </a:xfrm>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p>
          <a:p>
            <a:pPr algn="ctr" eaLnBrk="1" hangingPunct="1">
              <a:buFont typeface="Wingdings" pitchFamily="2" charset="2"/>
              <a:buNone/>
            </a:pPr>
            <a:r>
              <a:rPr lang="en-US" sz="2800" dirty="0" smtClean="0">
                <a:effectLst/>
              </a:rPr>
              <a:t>dangerouslyirrelevant.org/nebraska.html</a:t>
            </a: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1997075"/>
            <a:ext cx="9144000" cy="1736725"/>
          </a:xfrm>
        </p:spPr>
        <p:txBody>
          <a:bodyPr/>
          <a:lstStyle/>
          <a:p>
            <a:r>
              <a:rPr lang="en-US" dirty="0" smtClean="0">
                <a:effectLst/>
              </a:rPr>
              <a:t>dangerouslyirrelevant.org/</a:t>
            </a:r>
            <a:br>
              <a:rPr lang="en-US" dirty="0" smtClean="0">
                <a:effectLst/>
              </a:rPr>
            </a:br>
            <a:r>
              <a:rPr lang="en-US" dirty="0" smtClean="0">
                <a:effectLst/>
              </a:rPr>
              <a:t>nebraska.html</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oomsnewtaxonomyNEW.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nvPicPr>
        <p:blipFill>
          <a:blip r:embed="rId3" cstate="print"/>
          <a:stretch>
            <a:fillRect/>
          </a:stretch>
        </p:blipFill>
        <p:spPr>
          <a:xfrm>
            <a:off x="2049130" y="0"/>
            <a:ext cx="5045739" cy="6858000"/>
          </a:xfrm>
          <a:prstGeom prst="rect">
            <a:avLst/>
          </a:prstGeom>
        </p:spPr>
      </p:pic>
      <p:sp>
        <p:nvSpPr>
          <p:cNvPr id="5" name="TextBox 4"/>
          <p:cNvSpPr txBox="1"/>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p:txBody>
          <a:bodyPr/>
          <a:lstStyle/>
          <a:p>
            <a:pPr eaLnBrk="1" hangingPunct="1">
              <a:defRPr/>
            </a:pPr>
            <a:endParaRPr lang="en-US" smtClean="0"/>
          </a:p>
        </p:txBody>
      </p:sp>
      <p:sp>
        <p:nvSpPr>
          <p:cNvPr id="590851" name="Rectangle 3"/>
          <p:cNvSpPr>
            <a:spLocks noGrp="1" noChangeArrowheads="1"/>
          </p:cNvSpPr>
          <p:nvPr>
            <p:ph idx="1"/>
          </p:nvPr>
        </p:nvSpPr>
        <p:spPr/>
        <p:txBody>
          <a:bodyPr/>
          <a:lstStyle/>
          <a:p>
            <a:pPr eaLnBrk="1" hangingPunct="1">
              <a:defRPr/>
            </a:pPr>
            <a:endParaRPr lang="en-US" smtClean="0"/>
          </a:p>
        </p:txBody>
      </p:sp>
      <p:pic>
        <p:nvPicPr>
          <p:cNvPr id="104451" name="Picture 4" descr="2005 - BR - Tapping America's Potential"/>
          <p:cNvPicPr>
            <a:picLocks noChangeAspect="1" noChangeArrowheads="1"/>
          </p:cNvPicPr>
          <p:nvPr/>
        </p:nvPicPr>
        <p:blipFill>
          <a:blip r:embed="rId4" cstate="print"/>
          <a:srcRect/>
          <a:stretch>
            <a:fillRect/>
          </a:stretch>
        </p:blipFill>
        <p:spPr bwMode="auto">
          <a:xfrm>
            <a:off x="2332038" y="236538"/>
            <a:ext cx="4479925"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p:txBody>
          <a:bodyPr/>
          <a:lstStyle/>
          <a:p>
            <a:pPr eaLnBrk="1" hangingPunct="1">
              <a:defRPr/>
            </a:pPr>
            <a:endParaRPr lang="en-US" smtClean="0"/>
          </a:p>
        </p:txBody>
      </p:sp>
      <p:sp>
        <p:nvSpPr>
          <p:cNvPr id="592899" name="Rectangle 3"/>
          <p:cNvSpPr>
            <a:spLocks noGrp="1" noChangeArrowheads="1"/>
          </p:cNvSpPr>
          <p:nvPr>
            <p:ph idx="1"/>
          </p:nvPr>
        </p:nvSpPr>
        <p:spPr/>
        <p:txBody>
          <a:bodyPr/>
          <a:lstStyle/>
          <a:p>
            <a:pPr eaLnBrk="1" hangingPunct="1">
              <a:defRPr/>
            </a:pPr>
            <a:endParaRPr lang="en-US" smtClean="0"/>
          </a:p>
        </p:txBody>
      </p:sp>
      <p:pic>
        <p:nvPicPr>
          <p:cNvPr id="106499" name="Picture 4" descr="2006 - CED - Education for Global Leadership"/>
          <p:cNvPicPr>
            <a:picLocks noChangeAspect="1" noChangeArrowheads="1"/>
          </p:cNvPicPr>
          <p:nvPr/>
        </p:nvPicPr>
        <p:blipFill>
          <a:blip r:embed="rId4" cstate="print"/>
          <a:srcRect/>
          <a:stretch>
            <a:fillRect/>
          </a:stretch>
        </p:blipFill>
        <p:spPr bwMode="auto">
          <a:xfrm>
            <a:off x="2101850" y="234950"/>
            <a:ext cx="4940300"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7112</TotalTime>
  <Words>5122</Words>
  <Application>Microsoft Office PowerPoint</Application>
  <PresentationFormat>On-screen Show (4:3)</PresentationFormat>
  <Paragraphs>516</Paragraphs>
  <Slides>79</Slides>
  <Notes>79</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81" baseType="lpstr">
      <vt:lpstr>Globe</vt:lpstr>
      <vt:lpstr>Microsoft Office Excel 97-2003 Worksheet</vt:lpstr>
      <vt:lpstr>Slide 1</vt:lpstr>
      <vt:lpstr>dangerouslyirrelevant.org/ nebraska.html</vt:lpstr>
      <vt:lpstr>ACT 1</vt:lpstr>
      <vt:lpstr>ACT 2</vt:lpstr>
      <vt:lpstr>ACT 3</vt:lpstr>
      <vt:lpstr>ACT 4</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ACT 5</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Thank you!</vt:lpstr>
      <vt:lpstr>Slide 75</vt:lpstr>
      <vt:lpstr>Slide 76</vt:lpstr>
      <vt:lpstr>dangerouslyirrelevant.org/ nebraska.html</vt:lpstr>
      <vt:lpstr>Slide 78</vt:lpstr>
      <vt:lpstr>Slide 79</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ScottMcLeod</cp:lastModifiedBy>
  <cp:revision>522</cp:revision>
  <cp:lastPrinted>2006-11-29T12:57:57Z</cp:lastPrinted>
  <dcterms:created xsi:type="dcterms:W3CDTF">2006-11-10T16:41:19Z</dcterms:created>
  <dcterms:modified xsi:type="dcterms:W3CDTF">2009-10-30T12:31:54Z</dcterms:modified>
</cp:coreProperties>
</file>