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129.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109.xml" ContentType="application/vnd.openxmlformats-officedocument.presentationml.notesSlide+xml"/>
  <Override PartName="/ppt/tags/tag40.xml" ContentType="application/vnd.openxmlformats-officedocument.presentationml.tags+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slides/slide129.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slides/slide109.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9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8"/>
  </p:notesMasterIdLst>
  <p:handoutMasterIdLst>
    <p:handoutMasterId r:id="rId139"/>
  </p:handoutMasterIdLst>
  <p:sldIdLst>
    <p:sldId id="984" r:id="rId2"/>
    <p:sldId id="1035" r:id="rId3"/>
    <p:sldId id="1050" r:id="rId4"/>
    <p:sldId id="1051" r:id="rId5"/>
    <p:sldId id="1052" r:id="rId6"/>
    <p:sldId id="1053" r:id="rId7"/>
    <p:sldId id="1054" r:id="rId8"/>
    <p:sldId id="1055" r:id="rId9"/>
    <p:sldId id="1056" r:id="rId10"/>
    <p:sldId id="1057" r:id="rId11"/>
    <p:sldId id="1058" r:id="rId12"/>
    <p:sldId id="1059" r:id="rId13"/>
    <p:sldId id="869" r:id="rId14"/>
    <p:sldId id="739" r:id="rId15"/>
    <p:sldId id="770" r:id="rId16"/>
    <p:sldId id="769" r:id="rId17"/>
    <p:sldId id="707" r:id="rId18"/>
    <p:sldId id="843" r:id="rId19"/>
    <p:sldId id="827" r:id="rId20"/>
    <p:sldId id="708" r:id="rId21"/>
    <p:sldId id="709" r:id="rId22"/>
    <p:sldId id="710" r:id="rId23"/>
    <p:sldId id="711" r:id="rId24"/>
    <p:sldId id="477" r:id="rId25"/>
    <p:sldId id="715" r:id="rId26"/>
    <p:sldId id="695" r:id="rId27"/>
    <p:sldId id="694" r:id="rId28"/>
    <p:sldId id="762" r:id="rId29"/>
    <p:sldId id="1012" r:id="rId30"/>
    <p:sldId id="1013" r:id="rId31"/>
    <p:sldId id="772" r:id="rId32"/>
    <p:sldId id="1061" r:id="rId33"/>
    <p:sldId id="881" r:id="rId34"/>
    <p:sldId id="882" r:id="rId35"/>
    <p:sldId id="775" r:id="rId36"/>
    <p:sldId id="777" r:id="rId37"/>
    <p:sldId id="845" r:id="rId38"/>
    <p:sldId id="883" r:id="rId39"/>
    <p:sldId id="847" r:id="rId40"/>
    <p:sldId id="779" r:id="rId41"/>
    <p:sldId id="846" r:id="rId42"/>
    <p:sldId id="1014" r:id="rId43"/>
    <p:sldId id="1015" r:id="rId44"/>
    <p:sldId id="782" r:id="rId45"/>
    <p:sldId id="783" r:id="rId46"/>
    <p:sldId id="922" r:id="rId47"/>
    <p:sldId id="923" r:id="rId48"/>
    <p:sldId id="1044" r:id="rId49"/>
    <p:sldId id="1045" r:id="rId50"/>
    <p:sldId id="871" r:id="rId51"/>
    <p:sldId id="1047" r:id="rId52"/>
    <p:sldId id="1041" r:id="rId53"/>
    <p:sldId id="1042" r:id="rId54"/>
    <p:sldId id="798" r:id="rId55"/>
    <p:sldId id="799" r:id="rId56"/>
    <p:sldId id="1046" r:id="rId57"/>
    <p:sldId id="800" r:id="rId58"/>
    <p:sldId id="888" r:id="rId59"/>
    <p:sldId id="889" r:id="rId60"/>
    <p:sldId id="887" r:id="rId61"/>
    <p:sldId id="1043" r:id="rId62"/>
    <p:sldId id="784" r:id="rId63"/>
    <p:sldId id="931" r:id="rId64"/>
    <p:sldId id="1016" r:id="rId65"/>
    <p:sldId id="1017" r:id="rId66"/>
    <p:sldId id="809" r:id="rId67"/>
    <p:sldId id="808" r:id="rId68"/>
    <p:sldId id="786" r:id="rId69"/>
    <p:sldId id="787" r:id="rId70"/>
    <p:sldId id="788" r:id="rId71"/>
    <p:sldId id="789" r:id="rId72"/>
    <p:sldId id="790" r:id="rId73"/>
    <p:sldId id="791" r:id="rId74"/>
    <p:sldId id="792" r:id="rId75"/>
    <p:sldId id="793" r:id="rId76"/>
    <p:sldId id="794" r:id="rId77"/>
    <p:sldId id="795" r:id="rId78"/>
    <p:sldId id="803" r:id="rId79"/>
    <p:sldId id="805" r:id="rId80"/>
    <p:sldId id="856" r:id="rId81"/>
    <p:sldId id="812" r:id="rId82"/>
    <p:sldId id="813" r:id="rId83"/>
    <p:sldId id="807" r:id="rId84"/>
    <p:sldId id="904" r:id="rId85"/>
    <p:sldId id="855" r:id="rId86"/>
    <p:sldId id="853" r:id="rId87"/>
    <p:sldId id="1018" r:id="rId88"/>
    <p:sldId id="1019" r:id="rId89"/>
    <p:sldId id="817" r:id="rId90"/>
    <p:sldId id="932" r:id="rId91"/>
    <p:sldId id="933" r:id="rId92"/>
    <p:sldId id="934" r:id="rId93"/>
    <p:sldId id="1063" r:id="rId94"/>
    <p:sldId id="935" r:id="rId95"/>
    <p:sldId id="936" r:id="rId96"/>
    <p:sldId id="937" r:id="rId97"/>
    <p:sldId id="938" r:id="rId98"/>
    <p:sldId id="939" r:id="rId99"/>
    <p:sldId id="940" r:id="rId100"/>
    <p:sldId id="941" r:id="rId101"/>
    <p:sldId id="942" r:id="rId102"/>
    <p:sldId id="943" r:id="rId103"/>
    <p:sldId id="944" r:id="rId104"/>
    <p:sldId id="945" r:id="rId105"/>
    <p:sldId id="946" r:id="rId106"/>
    <p:sldId id="947" r:id="rId107"/>
    <p:sldId id="948" r:id="rId108"/>
    <p:sldId id="949" r:id="rId109"/>
    <p:sldId id="950" r:id="rId110"/>
    <p:sldId id="951" r:id="rId111"/>
    <p:sldId id="952" r:id="rId112"/>
    <p:sldId id="953" r:id="rId113"/>
    <p:sldId id="1038" r:id="rId114"/>
    <p:sldId id="1039" r:id="rId115"/>
    <p:sldId id="1040" r:id="rId116"/>
    <p:sldId id="954" r:id="rId117"/>
    <p:sldId id="955" r:id="rId118"/>
    <p:sldId id="956" r:id="rId119"/>
    <p:sldId id="987" r:id="rId120"/>
    <p:sldId id="957" r:id="rId121"/>
    <p:sldId id="959" r:id="rId122"/>
    <p:sldId id="961" r:id="rId123"/>
    <p:sldId id="976" r:id="rId124"/>
    <p:sldId id="971" r:id="rId125"/>
    <p:sldId id="972" r:id="rId126"/>
    <p:sldId id="973" r:id="rId127"/>
    <p:sldId id="958" r:id="rId128"/>
    <p:sldId id="974" r:id="rId129"/>
    <p:sldId id="975" r:id="rId130"/>
    <p:sldId id="969" r:id="rId131"/>
    <p:sldId id="962" r:id="rId132"/>
    <p:sldId id="930" r:id="rId133"/>
    <p:sldId id="1060" r:id="rId134"/>
    <p:sldId id="1062" r:id="rId135"/>
    <p:sldId id="1036" r:id="rId136"/>
    <p:sldId id="1048" r:id="rId137"/>
  </p:sldIdLst>
  <p:sldSz cx="9144000" cy="6858000" type="screen4x3"/>
  <p:notesSz cx="6858000" cy="9313863"/>
  <p:custDataLst>
    <p:tags r:id="rId140"/>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varScale="1">
        <p:scale>
          <a:sx n="69" d="100"/>
          <a:sy n="69" d="100"/>
        </p:scale>
        <p:origin x="-31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939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0.37500000000000172</c:v>
                </c:pt>
                <c:pt idx="1">
                  <c:v>0.30900000000000138</c:v>
                </c:pt>
                <c:pt idx="2">
                  <c:v>0.27</c:v>
                </c:pt>
                <c:pt idx="3">
                  <c:v>0.21200000000000024</c:v>
                </c:pt>
                <c:pt idx="4">
                  <c:v>0.17400000000000004</c:v>
                </c:pt>
                <c:pt idx="5">
                  <c:v>0.11900000000000054</c:v>
                </c:pt>
                <c:pt idx="6">
                  <c:v>6.1000000000000033E-2</c:v>
                </c:pt>
                <c:pt idx="7">
                  <c:v>3.1000000000000218E-2</c:v>
                </c:pt>
                <c:pt idx="8">
                  <c:v>2.8000000000000011E-2</c:v>
                </c:pt>
                <c:pt idx="9">
                  <c:v>3.0000000000000193E-2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0.38200000000000195</c:v>
                </c:pt>
                <c:pt idx="2">
                  <c:v>0.40200000000000002</c:v>
                </c:pt>
                <c:pt idx="3">
                  <c:v>0.39600000000000224</c:v>
                </c:pt>
                <c:pt idx="4">
                  <c:v>0.39800000000000224</c:v>
                </c:pt>
                <c:pt idx="5">
                  <c:v>0.41100000000000031</c:v>
                </c:pt>
                <c:pt idx="6">
                  <c:v>0.37700000000000172</c:v>
                </c:pt>
                <c:pt idx="7">
                  <c:v>0.35900000000000032</c:v>
                </c:pt>
                <c:pt idx="8">
                  <c:v>0.31700000000000189</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0.16700000000000084</c:v>
                </c:pt>
                <c:pt idx="1">
                  <c:v>0.19800000000000079</c:v>
                </c:pt>
                <c:pt idx="2">
                  <c:v>0.21100000000000024</c:v>
                </c:pt>
                <c:pt idx="3">
                  <c:v>0.252</c:v>
                </c:pt>
                <c:pt idx="4">
                  <c:v>0.28600000000000031</c:v>
                </c:pt>
                <c:pt idx="5">
                  <c:v>0.30500000000000038</c:v>
                </c:pt>
                <c:pt idx="6">
                  <c:v>0.33300000000000224</c:v>
                </c:pt>
                <c:pt idx="7">
                  <c:v>0.38800000000000195</c:v>
                </c:pt>
                <c:pt idx="8">
                  <c:v>0.46200000000000002</c:v>
                </c:pt>
                <c:pt idx="9">
                  <c:v>0.45700000000000002</c:v>
                </c:pt>
                <c:pt idx="10">
                  <c:v>0.43400000000000138</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0.11100000000000022</c:v>
                </c:pt>
                <c:pt idx="2">
                  <c:v>0.11699999999999999</c:v>
                </c:pt>
                <c:pt idx="3">
                  <c:v>0.13900000000000001</c:v>
                </c:pt>
                <c:pt idx="4">
                  <c:v>0.14200000000000004</c:v>
                </c:pt>
                <c:pt idx="5">
                  <c:v>0.16600000000000079</c:v>
                </c:pt>
                <c:pt idx="6">
                  <c:v>0.17900000000000021</c:v>
                </c:pt>
                <c:pt idx="7">
                  <c:v>0.19800000000000079</c:v>
                </c:pt>
                <c:pt idx="8">
                  <c:v>0.18700000000000044</c:v>
                </c:pt>
                <c:pt idx="9">
                  <c:v>0.254</c:v>
                </c:pt>
                <c:pt idx="10">
                  <c:v>0.30100000000000032</c:v>
                </c:pt>
              </c:numCache>
            </c:numRef>
          </c:val>
        </c:ser>
        <c:marker val="1"/>
        <c:axId val="112322816"/>
        <c:axId val="86970368"/>
      </c:lineChart>
      <c:catAx>
        <c:axId val="112322816"/>
        <c:scaling>
          <c:orientation val="minMax"/>
        </c:scaling>
        <c:axPos val="b"/>
        <c:numFmt formatCode="General" sourceLinked="1"/>
        <c:majorTickMark val="none"/>
        <c:tickLblPos val="nextTo"/>
        <c:spPr>
          <a:ln>
            <a:noFill/>
          </a:ln>
        </c:spPr>
        <c:txPr>
          <a:bodyPr/>
          <a:lstStyle/>
          <a:p>
            <a:pPr>
              <a:defRPr sz="1400"/>
            </a:pPr>
            <a:endParaRPr lang="en-US"/>
          </a:p>
        </c:txPr>
        <c:crossAx val="86970368"/>
        <c:crosses val="autoZero"/>
        <c:auto val="1"/>
        <c:lblAlgn val="ctr"/>
        <c:lblOffset val="100"/>
      </c:catAx>
      <c:valAx>
        <c:axId val="86970368"/>
        <c:scaling>
          <c:orientation val="minMax"/>
        </c:scaling>
        <c:axPos val="l"/>
        <c:numFmt formatCode="0%" sourceLinked="1"/>
        <c:majorTickMark val="none"/>
        <c:tickLblPos val="nextTo"/>
        <c:spPr>
          <a:ln>
            <a:noFill/>
          </a:ln>
        </c:spPr>
        <c:txPr>
          <a:bodyPr/>
          <a:lstStyle/>
          <a:p>
            <a:pPr>
              <a:defRPr sz="1400"/>
            </a:pPr>
            <a:endParaRPr lang="en-US"/>
          </a:p>
        </c:txPr>
        <c:crossAx val="112322816"/>
        <c:crosses val="autoZero"/>
        <c:crossBetween val="between"/>
      </c:valAx>
    </c:plotArea>
    <c:legend>
      <c:legendPos val="b"/>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9"/>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9"/>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9"/>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9"/>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110.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103</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108</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109</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111</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116</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121</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496D65E8-E740-4CD3-8479-F1B7661E048D}" type="slidenum">
              <a:rPr lang="en-US" sz="1200">
                <a:latin typeface="Arial" charset="0"/>
                <a:cs typeface="+mn-cs"/>
              </a:rPr>
              <a:pPr algn="r" defTabSz="924034">
                <a:defRPr/>
              </a:pPr>
              <a:t>127</a:t>
            </a:fld>
            <a:endParaRPr lang="en-US" sz="12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65" tIns="46183" rIns="92365" bIns="46183" anchor="b"/>
          <a:lstStyle/>
          <a:p>
            <a:pPr algn="r" defTabSz="923916">
              <a:defRPr/>
            </a:pPr>
            <a:fld id="{9295BE36-641F-4082-AC37-6F3999BBE5DA}" type="slidenum">
              <a:rPr lang="en-US" sz="1200">
                <a:latin typeface="Arial" charset="0"/>
                <a:cs typeface="+mn-cs"/>
              </a:rPr>
              <a:pPr algn="r" defTabSz="923916">
                <a:defRPr/>
              </a:pPr>
              <a:t>131</a:t>
            </a:fld>
            <a:endParaRPr lang="en-US" sz="1200" dirty="0">
              <a:latin typeface="Arial" charset="0"/>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65" tIns="46183" rIns="92365" bIns="46183" anchor="b"/>
          <a:lstStyle/>
          <a:p>
            <a:pPr algn="r" defTabSz="923916">
              <a:defRPr/>
            </a:pPr>
            <a:fld id="{D8289A28-512F-4545-8828-256448168EB4}" type="slidenum">
              <a:rPr lang="en-US" sz="1200">
                <a:latin typeface="Arial" charset="0"/>
                <a:cs typeface="+mn-cs"/>
              </a:rPr>
              <a:pPr algn="r" defTabSz="923916">
                <a:defRPr/>
              </a:pPr>
              <a:t>132</a:t>
            </a:fld>
            <a:endParaRPr lang="en-US" sz="12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2365" tIns="46183" rIns="92365" bIns="46183"/>
          <a:lstStyle/>
          <a:p>
            <a:pPr eaLnBrk="1" hangingPunct="1"/>
            <a:r>
              <a:rPr lang="en-US" dirty="0" smtClean="0"/>
              <a:t>URL</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873849">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10C6418-0930-4A33-B1D2-E49BECE794C1}" type="slidenum">
              <a:rPr lang="en-US" smtClean="0"/>
              <a:pPr>
                <a:defRPr/>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41A2EF8-FB47-4340-A9CA-9689DB673348}" type="slidenum">
              <a:rPr lang="en-US"/>
              <a:pPr/>
              <a:t>2</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24</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28</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8810A2A8-CFB7-4ADF-A0C3-8CC46631AF65}" type="slidenum">
              <a:rPr lang="en-US" sz="1200">
                <a:latin typeface="Arial" charset="0"/>
                <a:cs typeface="+mn-cs"/>
              </a:rPr>
              <a:pPr algn="r" defTabSz="924034">
                <a:defRPr/>
              </a:pPr>
              <a:t>33</a:t>
            </a:fld>
            <a:endParaRPr lang="en-US" sz="1200" dirty="0">
              <a:latin typeface="Arial" charset="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40</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9CD38E38-2DEE-48C7-A266-424F67C9BAAF}" type="slidenum">
              <a:rPr lang="en-US" sz="1200">
                <a:latin typeface="Arial" charset="0"/>
                <a:cs typeface="+mn-cs"/>
              </a:rPr>
              <a:pPr algn="r" defTabSz="924034">
                <a:defRPr/>
              </a:pPr>
              <a:t>45</a:t>
            </a:fld>
            <a:endParaRPr lang="en-US" sz="1200" dirty="0">
              <a:latin typeface="Arial" charset="0"/>
              <a:cs typeface="+mn-cs"/>
            </a:endParaRPr>
          </a:p>
        </p:txBody>
      </p:sp>
      <p:sp>
        <p:nvSpPr>
          <p:cNvPr id="81922" name="Rectangle 2"/>
          <p:cNvSpPr>
            <a:spLocks noGrp="1" noRot="1" noChangeAspect="1" noChangeArrowheads="1" noTextEdit="1"/>
          </p:cNvSpPr>
          <p:nvPr>
            <p:ph type="sldImg"/>
          </p:nvPr>
        </p:nvSpPr>
        <p:spPr>
          <a:xfrm>
            <a:off x="1100138" y="695325"/>
            <a:ext cx="4659312" cy="3495675"/>
          </a:xfrm>
          <a:ln/>
        </p:spPr>
      </p:sp>
      <p:sp>
        <p:nvSpPr>
          <p:cNvPr id="81923" name="Rectangle 3"/>
          <p:cNvSpPr>
            <a:spLocks noGrp="1" noChangeArrowheads="1"/>
          </p:cNvSpPr>
          <p:nvPr>
            <p:ph type="body" idx="1"/>
          </p:nvPr>
        </p:nvSpPr>
        <p:spPr>
          <a:xfrm>
            <a:off x="685800" y="4424364"/>
            <a:ext cx="5486400" cy="4194175"/>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873849">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57</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62</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68</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69</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70</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71</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72</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73</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74</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75</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76</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77</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E9BF5849-C5DC-41BF-AA64-0C65356E6A49}" type="slidenum">
              <a:rPr lang="en-US" sz="1200">
                <a:latin typeface="Arial" charset="0"/>
                <a:cs typeface="+mn-cs"/>
              </a:rPr>
              <a:pPr algn="r" defTabSz="924034">
                <a:defRPr/>
              </a:pPr>
              <a:t>78</a:t>
            </a:fld>
            <a:endParaRPr lang="en-US" sz="1200" dirty="0">
              <a:latin typeface="Arial" charset="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9"/>
            <a:ext cx="2971800" cy="465137"/>
          </a:xfrm>
          <a:prstGeom prst="rect">
            <a:avLst/>
          </a:prstGeom>
          <a:noFill/>
          <a:ln>
            <a:miter lim="800000"/>
            <a:headEnd/>
            <a:tailEnd/>
          </a:ln>
        </p:spPr>
        <p:txBody>
          <a:bodyPr lIns="92365" tIns="46183" rIns="92365" bIns="46183" anchor="b"/>
          <a:lstStyle/>
          <a:p>
            <a:pPr algn="r" defTabSz="923916">
              <a:defRPr/>
            </a:pPr>
            <a:fld id="{39065057-4A36-4CFA-A171-CE7B9C22E2CA}" type="slidenum">
              <a:rPr lang="en-US" sz="1200">
                <a:latin typeface="Arial" charset="0"/>
                <a:cs typeface="+mn-cs"/>
              </a:rPr>
              <a:pPr algn="r" defTabSz="923916">
                <a:defRPr/>
              </a:pPr>
              <a:t>79</a:t>
            </a:fld>
            <a:endParaRPr lang="en-US" sz="1200" dirty="0">
              <a:latin typeface="Arial"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E3062BF0-5AF9-4FDA-945A-DBD6A5CE39D7}" type="slidenum">
              <a:rPr lang="en-US" sz="1200">
                <a:latin typeface="Arial" charset="0"/>
                <a:cs typeface="+mn-cs"/>
              </a:rPr>
              <a:pPr algn="r" defTabSz="924034">
                <a:defRPr/>
              </a:pPr>
              <a:t>81</a:t>
            </a:fld>
            <a:endParaRPr lang="en-US" sz="1200" dirty="0">
              <a:latin typeface="Arial" charset="0"/>
              <a:cs typeface="+mn-cs"/>
            </a:endParaRPr>
          </a:p>
        </p:txBody>
      </p:sp>
      <p:sp>
        <p:nvSpPr>
          <p:cNvPr id="131074" name="Rectangle 2"/>
          <p:cNvSpPr>
            <a:spLocks noGrp="1" noRot="1" noChangeAspect="1" noChangeArrowheads="1" noTextEdit="1"/>
          </p:cNvSpPr>
          <p:nvPr>
            <p:ph type="sldImg"/>
          </p:nvPr>
        </p:nvSpPr>
        <p:spPr>
          <a:xfrm>
            <a:off x="1101725" y="696913"/>
            <a:ext cx="4656138" cy="3494087"/>
          </a:xfrm>
          <a:ln/>
        </p:spPr>
      </p:sp>
      <p:sp>
        <p:nvSpPr>
          <p:cNvPr id="131075" name="Rectangle 3"/>
          <p:cNvSpPr>
            <a:spLocks noGrp="1" noChangeArrowheads="1"/>
          </p:cNvSpPr>
          <p:nvPr>
            <p:ph type="body" idx="1"/>
          </p:nvPr>
        </p:nvSpPr>
        <p:spPr>
          <a:xfrm>
            <a:off x="685800" y="4424363"/>
            <a:ext cx="5486400" cy="4192587"/>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9"/>
            <a:ext cx="2971800" cy="465137"/>
          </a:xfrm>
          <a:prstGeom prst="rect">
            <a:avLst/>
          </a:prstGeom>
          <a:noFill/>
          <a:ln>
            <a:miter lim="800000"/>
            <a:headEnd/>
            <a:tailEnd/>
          </a:ln>
        </p:spPr>
        <p:txBody>
          <a:bodyPr lIns="92377" tIns="46189" rIns="92377" bIns="46189" anchor="b"/>
          <a:lstStyle/>
          <a:p>
            <a:pPr algn="r" defTabSz="924034">
              <a:defRPr/>
            </a:pPr>
            <a:fld id="{37D986D5-B570-4598-A837-D41A4C1FFF90}" type="slidenum">
              <a:rPr lang="en-US" sz="1200">
                <a:latin typeface="Arial" charset="0"/>
                <a:cs typeface="+mn-cs"/>
              </a:rPr>
              <a:pPr algn="r" defTabSz="924034">
                <a:defRPr/>
              </a:pPr>
              <a:t>82</a:t>
            </a:fld>
            <a:endParaRPr lang="en-US" sz="1200" dirty="0">
              <a:latin typeface="Arial" charset="0"/>
              <a:cs typeface="+mn-cs"/>
            </a:endParaRPr>
          </a:p>
        </p:txBody>
      </p:sp>
      <p:sp>
        <p:nvSpPr>
          <p:cNvPr id="133122" name="Rectangle 2"/>
          <p:cNvSpPr>
            <a:spLocks noGrp="1" noRot="1" noChangeAspect="1" noChangeArrowheads="1" noTextEdit="1"/>
          </p:cNvSpPr>
          <p:nvPr>
            <p:ph type="sldImg"/>
          </p:nvPr>
        </p:nvSpPr>
        <p:spPr>
          <a:xfrm>
            <a:off x="1101725" y="696913"/>
            <a:ext cx="4656138" cy="3494087"/>
          </a:xfrm>
          <a:ln/>
        </p:spPr>
      </p:sp>
      <p:sp>
        <p:nvSpPr>
          <p:cNvPr id="133123"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83</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6004A-2B87-405C-978E-6AE750395C66}"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90</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873849">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92</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10C6418-0930-4A33-B1D2-E49BECE794C1}"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96</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98</a:t>
            </a:fld>
            <a:endParaRPr lang="en-US" smtClean="0"/>
          </a:p>
        </p:txBody>
      </p:sp>
      <p:sp>
        <p:nvSpPr>
          <p:cNvPr id="90114" name="Rectangle 2"/>
          <p:cNvSpPr>
            <a:spLocks noGrp="1" noRot="1" noChangeAspect="1" noChangeArrowheads="1" noTextEdit="1"/>
          </p:cNvSpPr>
          <p:nvPr>
            <p:ph type="sldImg"/>
          </p:nvPr>
        </p:nvSpPr>
        <p:spPr>
          <a:xfrm>
            <a:off x="1100138" y="695325"/>
            <a:ext cx="4659312" cy="3495675"/>
          </a:xfrm>
          <a:ln/>
        </p:spPr>
      </p:sp>
      <p:sp>
        <p:nvSpPr>
          <p:cNvPr id="90115" name="Rectangle 3"/>
          <p:cNvSpPr>
            <a:spLocks noGrp="1" noChangeArrowheads="1"/>
          </p:cNvSpPr>
          <p:nvPr>
            <p:ph type="body" idx="1"/>
          </p:nvPr>
        </p:nvSpPr>
        <p:spPr>
          <a:xfrm>
            <a:off x="685800" y="4424364"/>
            <a:ext cx="5486400" cy="4194175"/>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7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0.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86.jpeg"/></Relationships>
</file>

<file path=ppt/slides/_rels/slide1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90.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file:///S:\A%20Documents\Videos\didyouknow4.mpg" TargetMode="Externa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9.jpe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3.xls"/></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5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57.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8.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9.jpeg"/></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997075"/>
            <a:ext cx="9144000" cy="1736725"/>
          </a:xfrm>
        </p:spPr>
        <p:txBody>
          <a:bodyPr/>
          <a:lstStyle/>
          <a:p>
            <a:r>
              <a:rPr lang="en-US" dirty="0" smtClean="0">
                <a:effectLst/>
              </a:rPr>
              <a:t>uceacastle.wikispaces.com/</a:t>
            </a:r>
            <a:br>
              <a:rPr lang="en-US" dirty="0" smtClean="0">
                <a:effectLst/>
              </a:rPr>
            </a:br>
            <a:r>
              <a:rPr lang="en-US" dirty="0" err="1" smtClean="0">
                <a:effectLst/>
              </a:rPr>
              <a:t>saitraining</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how we connect,</a:t>
            </a:r>
            <a:br>
              <a:rPr lang="en-US" b="1" dirty="0" smtClean="0">
                <a:solidFill>
                  <a:schemeClr val="tx1"/>
                </a:solidFill>
                <a:effectLst/>
              </a:rPr>
            </a:br>
            <a:r>
              <a:rPr lang="en-US" b="1" dirty="0" smtClean="0">
                <a:solidFill>
                  <a:schemeClr val="tx1"/>
                </a:solidFill>
                <a:effectLst/>
              </a:rPr>
              <a:t>network, communicate</a:t>
            </a:r>
            <a:br>
              <a:rPr lang="en-US" b="1" dirty="0" smtClean="0">
                <a:solidFill>
                  <a:schemeClr val="tx1"/>
                </a:solidFill>
                <a:effectLst/>
              </a:rPr>
            </a:br>
            <a:r>
              <a:rPr lang="en-US" b="1" dirty="0" smtClean="0">
                <a:solidFill>
                  <a:schemeClr val="tx1"/>
                </a:solidFill>
                <a:effectLst/>
              </a:rPr>
              <a:t>with each other</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universities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virtualschooling.files.wordpress.com/2009/07/disrupting-class.jpg"/>
          <p:cNvPicPr>
            <a:picLocks noChangeAspect="1" noChangeArrowheads="1"/>
          </p:cNvPicPr>
          <p:nvPr/>
        </p:nvPicPr>
        <p:blipFill>
          <a:blip r:embed="rId3" cstate="print"/>
          <a:srcRect/>
          <a:stretch>
            <a:fillRect/>
          </a:stretch>
        </p:blipFill>
        <p:spPr bwMode="auto">
          <a:xfrm>
            <a:off x="2614613" y="571500"/>
            <a:ext cx="3914775" cy="57150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http://server40136.uk2net.com/~wpower/images/product_images/9780470475386.jpg"/>
          <p:cNvPicPr>
            <a:picLocks noChangeAspect="1" noChangeArrowheads="1"/>
          </p:cNvPicPr>
          <p:nvPr/>
        </p:nvPicPr>
        <p:blipFill>
          <a:blip r:embed="rId3" cstate="print"/>
          <a:srcRect/>
          <a:stretch>
            <a:fillRect/>
          </a:stretch>
        </p:blipFill>
        <p:spPr bwMode="auto">
          <a:xfrm>
            <a:off x="3106293" y="1224930"/>
            <a:ext cx="2931414" cy="4408141"/>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ughtinthemiddle.jpg"/>
          <p:cNvPicPr>
            <a:picLocks noChangeAspect="1"/>
          </p:cNvPicPr>
          <p:nvPr/>
        </p:nvPicPr>
        <p:blipFill>
          <a:blip r:embed="rId3" cstate="print"/>
          <a:stretch>
            <a:fillRect/>
          </a:stretch>
        </p:blipFill>
        <p:spPr>
          <a:xfrm>
            <a:off x="2928366" y="984935"/>
            <a:ext cx="3287268" cy="4888131"/>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2664058Medium.jpg"/>
          <p:cNvPicPr>
            <a:picLocks noChangeAspect="1"/>
          </p:cNvPicPr>
          <p:nvPr/>
        </p:nvPicPr>
        <p:blipFill>
          <a:blip r:embed="rId3" cstate="print"/>
          <a:srcRect r="15493"/>
          <a:stretch>
            <a:fillRect/>
          </a:stretch>
        </p:blipFill>
        <p:spPr>
          <a:xfrm>
            <a:off x="1" y="0"/>
            <a:ext cx="9143999" cy="6858000"/>
          </a:xfrm>
          <a:prstGeom prst="rect">
            <a:avLst/>
          </a:prstGeom>
        </p:spPr>
      </p:pic>
      <p:sp>
        <p:nvSpPr>
          <p:cNvPr id="3" name="TextBox 2"/>
          <p:cNvSpPr txBox="1"/>
          <p:nvPr/>
        </p:nvSpPr>
        <p:spPr>
          <a:xfrm>
            <a:off x="838200" y="3169384"/>
            <a:ext cx="5105400" cy="1631216"/>
          </a:xfrm>
          <a:prstGeom prst="rect">
            <a:avLst/>
          </a:prstGeom>
          <a:noFill/>
        </p:spPr>
        <p:txBody>
          <a:bodyPr wrap="square" rtlCol="0">
            <a:spAutoFit/>
          </a:bodyPr>
          <a:lstStyle/>
          <a:p>
            <a:pPr algn="r"/>
            <a:r>
              <a:rPr lang="en-US" sz="2000" dirty="0" smtClean="0">
                <a:solidFill>
                  <a:schemeClr val="bg2">
                    <a:lumMod val="25000"/>
                  </a:schemeClr>
                </a:solidFill>
                <a:latin typeface="Rockwell" pitchFamily="18" charset="0"/>
                <a:ea typeface="FangSong" pitchFamily="49" charset="-122"/>
                <a:cs typeface="MoolBoran" pitchFamily="34" charset="0"/>
              </a:rPr>
              <a:t>Given the realities of our modern age and the demands of our children's future, is it really okay to allow teachers to choose whether or not they incorporate digital technologies into their instruction?</a:t>
            </a:r>
            <a:endParaRPr lang="en-US" sz="2000" dirty="0">
              <a:solidFill>
                <a:schemeClr val="bg2">
                  <a:lumMod val="25000"/>
                </a:schemeClr>
              </a:solidFill>
              <a:latin typeface="Rockwell" pitchFamily="18" charset="0"/>
              <a:ea typeface="FangSong" pitchFamily="49" charset="-122"/>
              <a:cs typeface="MoolBoran" pitchFamily="34" charset="0"/>
            </a:endParaRPr>
          </a:p>
        </p:txBody>
      </p:sp>
      <p:sp>
        <p:nvSpPr>
          <p:cNvPr id="4" name="TextBox 3"/>
          <p:cNvSpPr txBox="1"/>
          <p:nvPr/>
        </p:nvSpPr>
        <p:spPr>
          <a:xfrm>
            <a:off x="7851660" y="0"/>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K-12 schools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None/>
            </a:pPr>
            <a:r>
              <a:rPr lang="en-US" sz="2800" dirty="0" smtClean="0">
                <a:effectLst/>
              </a:rPr>
              <a:t>uceacastle.wikispaces.com/</a:t>
            </a:r>
            <a:r>
              <a:rPr lang="en-US" sz="2800" dirty="0" err="1" smtClean="0">
                <a:effectLst/>
              </a:rPr>
              <a:t>saitraining</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60419"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60420"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omsnewtaxonomyNEW.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23555" name="TextBox 10"/>
          <p:cNvSpPr txBox="1">
            <a:spLocks noChangeArrowheads="1"/>
          </p:cNvSpPr>
          <p:nvPr/>
        </p:nvSpPr>
        <p:spPr bwMode="auto">
          <a:xfrm>
            <a:off x="1317625" y="304800"/>
            <a:ext cx="7497763" cy="1569660"/>
          </a:xfrm>
          <a:prstGeom prst="rect">
            <a:avLst/>
          </a:prstGeom>
          <a:noFill/>
          <a:ln w="9525">
            <a:noFill/>
            <a:miter lim="800000"/>
            <a:headEnd/>
            <a:tailEnd/>
          </a:ln>
        </p:spPr>
        <p:txBody>
          <a:bodyPr>
            <a:spAutoFit/>
          </a:bodyPr>
          <a:lstStyle/>
          <a:p>
            <a:pPr algn="r"/>
            <a:r>
              <a:rPr lang="en-US" sz="4800" b="1" dirty="0">
                <a:latin typeface="Arial" charset="0"/>
              </a:rPr>
              <a:t>The information </a:t>
            </a:r>
            <a:r>
              <a:rPr lang="en-US" sz="4800" b="1" dirty="0" smtClean="0">
                <a:latin typeface="Arial" charset="0"/>
              </a:rPr>
              <a:t>society</a:t>
            </a:r>
            <a:br>
              <a:rPr lang="en-US" sz="4800" b="1" dirty="0" smtClean="0">
                <a:latin typeface="Arial" charset="0"/>
              </a:rPr>
            </a:br>
            <a:r>
              <a:rPr lang="en-US" sz="4800" b="1" dirty="0" smtClean="0">
                <a:latin typeface="Arial" charset="0"/>
              </a:rPr>
              <a:t>is </a:t>
            </a:r>
            <a:r>
              <a:rPr lang="en-US" sz="4800" b="1" dirty="0" smtClean="0">
                <a:solidFill>
                  <a:srgbClr val="FFC000"/>
                </a:solidFill>
                <a:latin typeface="Arial" charset="0"/>
              </a:rPr>
              <a:t>HERE</a:t>
            </a:r>
            <a:endParaRPr lang="en-US" sz="4800" b="1" dirty="0">
              <a:solidFill>
                <a:srgbClr val="FFC000"/>
              </a:solidFill>
              <a:latin typeface="Arial" charset="0"/>
            </a:endParaRPr>
          </a:p>
        </p:txBody>
      </p:sp>
      <p:sp>
        <p:nvSpPr>
          <p:cNvPr id="23557" name="TextBox 17"/>
          <p:cNvSpPr txBox="1">
            <a:spLocks noChangeArrowheads="1"/>
          </p:cNvSpPr>
          <p:nvPr/>
        </p:nvSpPr>
        <p:spPr bwMode="auto">
          <a:xfrm>
            <a:off x="3205163" y="1752600"/>
            <a:ext cx="5610225" cy="1569660"/>
          </a:xfrm>
          <a:prstGeom prst="rect">
            <a:avLst/>
          </a:prstGeom>
          <a:noFill/>
          <a:ln w="9525">
            <a:noFill/>
            <a:miter lim="800000"/>
            <a:headEnd/>
            <a:tailEnd/>
          </a:ln>
        </p:spPr>
        <p:txBody>
          <a:bodyPr>
            <a:spAutoFit/>
          </a:bodyPr>
          <a:lstStyle/>
          <a:p>
            <a:pPr algn="r"/>
            <a:endParaRPr lang="en-US" sz="4800" b="1" dirty="0">
              <a:solidFill>
                <a:srgbClr val="C00000"/>
              </a:solidFill>
              <a:latin typeface="Arial" charset="0"/>
            </a:endParaRPr>
          </a:p>
          <a:p>
            <a:pPr algn="r"/>
            <a:r>
              <a:rPr lang="en-US" sz="4800" b="1" dirty="0" smtClean="0">
                <a:solidFill>
                  <a:srgbClr val="0070C0"/>
                </a:solidFill>
                <a:latin typeface="Arial" charset="0"/>
              </a:rPr>
              <a:t>Are you ready</a:t>
            </a:r>
            <a:r>
              <a:rPr lang="en-US" sz="4800" b="1" dirty="0">
                <a:solidFill>
                  <a:srgbClr val="0070C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news, newspapers,</a:t>
            </a:r>
            <a:br>
              <a:rPr lang="en-US" b="1" dirty="0" smtClean="0">
                <a:solidFill>
                  <a:schemeClr val="tx1"/>
                </a:solidFill>
                <a:effectLst/>
              </a:rPr>
            </a:br>
            <a:r>
              <a:rPr lang="en-US" b="1" dirty="0" smtClean="0">
                <a:solidFill>
                  <a:schemeClr val="tx1"/>
                </a:solidFill>
                <a:effectLst/>
              </a:rPr>
              <a:t>magazines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905758"/>
            <a:ext cx="9144000" cy="51140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banking, </a:t>
            </a:r>
            <a:br>
              <a:rPr lang="en-US" b="1" dirty="0" smtClean="0">
                <a:solidFill>
                  <a:schemeClr val="tx1"/>
                </a:solidFill>
                <a:effectLst/>
              </a:rPr>
            </a:br>
            <a:r>
              <a:rPr lang="en-US" b="1" dirty="0" smtClean="0">
                <a:solidFill>
                  <a:schemeClr val="tx1"/>
                </a:solidFill>
                <a:effectLst/>
              </a:rPr>
              <a:t>money management, </a:t>
            </a:r>
            <a:br>
              <a:rPr lang="en-US" b="1" dirty="0" smtClean="0">
                <a:solidFill>
                  <a:schemeClr val="tx1"/>
                </a:solidFill>
                <a:effectLst/>
              </a:rPr>
            </a:br>
            <a:r>
              <a:rPr lang="en-US" b="1" dirty="0" smtClean="0">
                <a:solidFill>
                  <a:schemeClr val="tx1"/>
                </a:solidFill>
                <a:effectLst/>
              </a:rPr>
              <a:t>personal finance</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http://press.princeton.edu/images/k7704.gif"/>
          <p:cNvPicPr>
            <a:picLocks noChangeAspect="1" noChangeArrowheads="1"/>
          </p:cNvPicPr>
          <p:nvPr/>
        </p:nvPicPr>
        <p:blipFill>
          <a:blip r:embed="rId3" cstate="print"/>
          <a:srcRect/>
          <a:stretch>
            <a:fillRect/>
          </a:stretch>
        </p:blipFill>
        <p:spPr bwMode="auto">
          <a:xfrm>
            <a:off x="3143250" y="1262063"/>
            <a:ext cx="2857500" cy="433387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http://images.amazon.com/images/P/0262013320.jpg"/>
          <p:cNvPicPr>
            <a:picLocks noChangeAspect="1" noChangeArrowheads="1"/>
          </p:cNvPicPr>
          <p:nvPr/>
        </p:nvPicPr>
        <p:blipFill>
          <a:blip r:embed="rId3" cstate="print"/>
          <a:srcRect/>
          <a:stretch>
            <a:fillRect/>
          </a:stretch>
        </p:blipFill>
        <p:spPr bwMode="auto">
          <a:xfrm>
            <a:off x="2952750" y="1047750"/>
            <a:ext cx="3238500" cy="47625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television, </a:t>
            </a:r>
            <a:br>
              <a:rPr lang="en-US" b="1" dirty="0" smtClean="0">
                <a:solidFill>
                  <a:schemeClr val="tx1"/>
                </a:solidFill>
                <a:effectLst/>
              </a:rPr>
            </a:br>
            <a:r>
              <a:rPr lang="en-US" b="1" dirty="0" smtClean="0">
                <a:solidFill>
                  <a:schemeClr val="tx1"/>
                </a:solidFill>
                <a:effectLst/>
              </a:rPr>
              <a:t>movies, video</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http://www.coverbrowser.com/image/bestsellers-2006/3266-1.jpg"/>
          <p:cNvPicPr>
            <a:picLocks noChangeAspect="1" noChangeArrowheads="1"/>
          </p:cNvPicPr>
          <p:nvPr/>
        </p:nvPicPr>
        <p:blipFill>
          <a:blip r:embed="rId3" cstate="print"/>
          <a:srcRect/>
          <a:stretch>
            <a:fillRect/>
          </a:stretch>
        </p:blipFill>
        <p:spPr bwMode="auto">
          <a:xfrm>
            <a:off x="2991519" y="1046988"/>
            <a:ext cx="3160963" cy="4764024"/>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http://www.experientia.com/blog/images/flight_creative_class.jpg"/>
          <p:cNvPicPr>
            <a:picLocks noChangeAspect="1" noChangeArrowheads="1"/>
          </p:cNvPicPr>
          <p:nvPr/>
        </p:nvPicPr>
        <p:blipFill>
          <a:blip r:embed="rId3" cstate="print"/>
          <a:srcRect/>
          <a:stretch>
            <a:fillRect/>
          </a:stretch>
        </p:blipFill>
        <p:spPr bwMode="auto">
          <a:xfrm>
            <a:off x="3062288" y="1047750"/>
            <a:ext cx="3019425" cy="47625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295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128587"/>
            <a:ext cx="8212138" cy="938213"/>
          </a:xfrm>
          <a:prstGeom prst="rect">
            <a:avLst/>
          </a:prstGeom>
          <a:noFill/>
          <a:ln w="9525">
            <a:noFill/>
            <a:miter lim="800000"/>
            <a:headEnd/>
            <a:tailEnd/>
          </a:ln>
        </p:spPr>
        <p:txBody>
          <a:bodyPr wrap="none">
            <a:spAutoFit/>
          </a:bodyPr>
          <a:lstStyle/>
          <a:p>
            <a:r>
              <a:rPr lang="en-US" sz="5500" dirty="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0389" name="Content Placeholder 6"/>
          <p:cNvGraphicFramePr>
            <a:graphicFrameLocks noChangeAspect="1"/>
          </p:cNvGraphicFramePr>
          <p:nvPr>
            <p:ph sz="half" idx="2"/>
          </p:nvPr>
        </p:nvGraphicFramePr>
        <p:xfrm>
          <a:off x="-98074" y="2068512"/>
          <a:ext cx="4822474" cy="4941888"/>
        </p:xfrm>
        <a:graphic>
          <a:graphicData uri="http://schemas.openxmlformats.org/presentationml/2006/ole">
            <p:oleObj spid="_x0000_s400389" name="Chart" r:id="rId4" imgW="10001402" imgH="10248900" progId="MSGraph.Chart.8">
              <p:embed followColorScheme="full"/>
            </p:oleObj>
          </a:graphicData>
        </a:graphic>
      </p:graphicFrame>
      <p:graphicFrame>
        <p:nvGraphicFramePr>
          <p:cNvPr id="400390" name="Content Placeholder 6"/>
          <p:cNvGraphicFramePr>
            <a:graphicFrameLocks noChangeAspect="1"/>
          </p:cNvGraphicFramePr>
          <p:nvPr/>
        </p:nvGraphicFramePr>
        <p:xfrm>
          <a:off x="4397375" y="2068512"/>
          <a:ext cx="4822825" cy="4941888"/>
        </p:xfrm>
        <a:graphic>
          <a:graphicData uri="http://schemas.openxmlformats.org/presentationml/2006/ole">
            <p:oleObj spid="_x0000_s400390" name="Chart" r:id="rId5" imgW="10001402" imgH="10248900" progId="MSGraph.Chart.8">
              <p:embed followColorScheme="full"/>
            </p:oleObj>
          </a:graphicData>
        </a:graphic>
      </p:graphicFrame>
      <p:sp>
        <p:nvSpPr>
          <p:cNvPr id="12" name="Text Placeholder 2"/>
          <p:cNvSpPr>
            <a:spLocks noGrp="1"/>
          </p:cNvSpPr>
          <p:nvPr>
            <p:ph type="body" idx="1"/>
          </p:nvPr>
        </p:nvSpPr>
        <p:spPr>
          <a:xfrm>
            <a:off x="457200" y="1535113"/>
            <a:ext cx="4040188" cy="639762"/>
          </a:xfrm>
        </p:spPr>
        <p:txBody>
          <a:bodyPr/>
          <a:lstStyle/>
          <a:p>
            <a:pPr algn="ct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a:xfrm>
            <a:off x="4645025" y="1535113"/>
            <a:ext cx="4041775" cy="639762"/>
          </a:xfrm>
        </p:spPr>
        <p:txBody>
          <a:bodyPr/>
          <a:lstStyle/>
          <a:p>
            <a:pPr algn="ct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maps, car/airline travel, </a:t>
            </a:r>
            <a:br>
              <a:rPr lang="en-US" b="1" dirty="0" smtClean="0">
                <a:solidFill>
                  <a:schemeClr val="tx1"/>
                </a:solidFill>
                <a:effectLst/>
              </a:rPr>
            </a:br>
            <a:r>
              <a:rPr lang="en-US" b="1" dirty="0" smtClean="0">
                <a:solidFill>
                  <a:schemeClr val="tx1"/>
                </a:solidFill>
                <a:effectLst/>
              </a:rPr>
              <a:t>travel agencies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http://shaunmiller.files.wordpress.com/2008/10/51xjqyqwocl_sl500_.jpg"/>
          <p:cNvPicPr>
            <a:picLocks noChangeAspect="1" noChangeArrowheads="1"/>
          </p:cNvPicPr>
          <p:nvPr/>
        </p:nvPicPr>
        <p:blipFill>
          <a:blip r:embed="rId3" cstate="print"/>
          <a:srcRect/>
          <a:stretch>
            <a:fillRect/>
          </a:stretch>
        </p:blipFill>
        <p:spPr bwMode="auto">
          <a:xfrm>
            <a:off x="3005138" y="1047750"/>
            <a:ext cx="3133725" cy="47625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music, records, </a:t>
            </a:r>
            <a:br>
              <a:rPr lang="en-US" b="1" dirty="0" smtClean="0">
                <a:solidFill>
                  <a:schemeClr val="tx1"/>
                </a:solidFill>
                <a:effectLst/>
              </a:rPr>
            </a:br>
            <a:r>
              <a:rPr lang="en-US" b="1" dirty="0" smtClean="0">
                <a:solidFill>
                  <a:schemeClr val="tx1"/>
                </a:solidFill>
                <a:effectLst/>
              </a:rPr>
              <a:t>CDs, radio</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medicine, </a:t>
            </a:r>
            <a:br>
              <a:rPr lang="en-US" b="1" dirty="0" smtClean="0">
                <a:solidFill>
                  <a:schemeClr val="tx1"/>
                </a:solidFill>
                <a:effectLst/>
              </a:rPr>
            </a:br>
            <a:r>
              <a:rPr lang="en-US" b="1" dirty="0" smtClean="0">
                <a:solidFill>
                  <a:schemeClr val="tx1"/>
                </a:solidFill>
                <a:effectLst/>
              </a:rPr>
              <a:t>personal health</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74688"/>
            <a:ext cx="9144000" cy="6186487"/>
          </a:xfrm>
          <a:prstGeom prst="rect">
            <a:avLst/>
          </a:prstGeom>
          <a:noFill/>
          <a:ln w="9525">
            <a:noFill/>
            <a:miter lim="800000"/>
            <a:headEnd/>
            <a:tailEnd/>
          </a:ln>
        </p:spPr>
        <p:txBody>
          <a:bodyPr>
            <a:spAutoFit/>
          </a:bodyPr>
          <a:lstStyle/>
          <a:p>
            <a:r>
              <a:rPr lang="en-US">
                <a:latin typeface="Eras Bold ITC" pitchFamily="34" charset="0"/>
              </a:rPr>
              <a:t>120 119 118 117 116 115 114 113 112 111</a:t>
            </a:r>
          </a:p>
          <a:p>
            <a:endParaRPr lang="en-US">
              <a:latin typeface="Eras Bold ITC" pitchFamily="34" charset="0"/>
            </a:endParaRPr>
          </a:p>
          <a:p>
            <a:r>
              <a:rPr lang="en-US">
                <a:latin typeface="Eras Bold ITC" pitchFamily="34" charset="0"/>
              </a:rPr>
              <a:t>110 109 108 107 106 105 104 103 102 101</a:t>
            </a:r>
          </a:p>
          <a:p>
            <a:endParaRPr lang="en-US">
              <a:latin typeface="Eras Bold ITC" pitchFamily="34" charset="0"/>
            </a:endParaRPr>
          </a:p>
          <a:p>
            <a:r>
              <a:rPr lang="en-US">
                <a:latin typeface="Eras Bold ITC" pitchFamily="34" charset="0"/>
              </a:rPr>
              <a:t>100    99   98    97    96   95    94   93    92    91</a:t>
            </a:r>
          </a:p>
          <a:p>
            <a:endParaRPr lang="en-US">
              <a:latin typeface="Eras Bold ITC" pitchFamily="34" charset="0"/>
            </a:endParaRPr>
          </a:p>
          <a:p>
            <a:r>
              <a:rPr lang="en-US">
                <a:latin typeface="Eras Bold ITC" pitchFamily="34" charset="0"/>
              </a:rPr>
              <a:t>   90    89   88    87    86   85    84   83    82    81</a:t>
            </a:r>
          </a:p>
          <a:p>
            <a:endParaRPr lang="en-US">
              <a:latin typeface="Eras Bold ITC" pitchFamily="34" charset="0"/>
            </a:endParaRPr>
          </a:p>
          <a:p>
            <a:r>
              <a:rPr lang="en-US">
                <a:latin typeface="Eras Bold ITC" pitchFamily="34" charset="0"/>
              </a:rPr>
              <a:t>   80    79   78    77    76   75    74   73    72    71</a:t>
            </a:r>
          </a:p>
          <a:p>
            <a:endParaRPr lang="en-US">
              <a:latin typeface="Eras Bold ITC" pitchFamily="34" charset="0"/>
            </a:endParaRPr>
          </a:p>
          <a:p>
            <a:r>
              <a:rPr lang="en-US">
                <a:latin typeface="Eras Bold ITC" pitchFamily="34" charset="0"/>
              </a:rPr>
              <a:t>   70    69   68    67    66   65    64   63    62    61</a:t>
            </a:r>
          </a:p>
          <a:p>
            <a:endParaRPr lang="en-US">
              <a:latin typeface="Eras Bold ITC" pitchFamily="34" charset="0"/>
            </a:endParaRPr>
          </a:p>
          <a:p>
            <a:r>
              <a:rPr lang="en-US" sz="1200">
                <a:solidFill>
                  <a:srgbClr val="000000"/>
                </a:solidFill>
                <a:latin typeface="Eras Bold ITC" pitchFamily="34" charset="0"/>
              </a:rPr>
              <a:t>60</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40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51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par>
                          <p:cTn id="22" fill="hold">
                            <p:stCondLst>
                              <p:cond delay="62006"/>
                            </p:stCondLst>
                            <p:childTnLst>
                              <p:par>
                                <p:cTn id="23" presetID="1" presetClass="entr" presetSubtype="0" fill="hold" nodeType="afterEffect">
                                  <p:stCondLst>
                                    <p:cond delay="1000"/>
                                  </p:stCondLst>
                                  <p:iterate type="wd">
                                    <p:tmAbs val="1000"/>
                                  </p:iterate>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1500" y="0"/>
            <a:ext cx="8001000" cy="6862763"/>
          </a:xfrm>
          <a:prstGeom prst="rect">
            <a:avLst/>
          </a:prstGeom>
          <a:noFill/>
          <a:ln w="9525">
            <a:noFill/>
            <a:miter lim="800000"/>
            <a:headEnd/>
            <a:tailEnd/>
          </a:ln>
        </p:spPr>
        <p:txBody>
          <a:bodyPr>
            <a:spAutoFit/>
          </a:bodyPr>
          <a:lstStyle/>
          <a:p>
            <a:r>
              <a:rPr lang="en-US" sz="4000">
                <a:latin typeface="Eras Bold ITC" pitchFamily="34" charset="0"/>
              </a:rPr>
              <a:t>60 59 58 57 56 55 54 53 52 51</a:t>
            </a:r>
          </a:p>
          <a:p>
            <a:endParaRPr lang="en-US" sz="4000">
              <a:latin typeface="Eras Bold ITC" pitchFamily="34" charset="0"/>
            </a:endParaRPr>
          </a:p>
          <a:p>
            <a:r>
              <a:rPr lang="en-US" sz="4000">
                <a:latin typeface="Eras Bold ITC" pitchFamily="34" charset="0"/>
              </a:rPr>
              <a:t>50 49 48 47 46 45 44 43 42 41</a:t>
            </a:r>
          </a:p>
          <a:p>
            <a:endParaRPr lang="en-US" sz="4000">
              <a:latin typeface="Eras Bold ITC" pitchFamily="34" charset="0"/>
            </a:endParaRPr>
          </a:p>
          <a:p>
            <a:r>
              <a:rPr lang="en-US" sz="4000">
                <a:latin typeface="Eras Bold ITC" pitchFamily="34" charset="0"/>
              </a:rPr>
              <a:t>40 39 38 37 36 35 34 33 32 31</a:t>
            </a:r>
          </a:p>
          <a:p>
            <a:endParaRPr lang="en-US" sz="4000">
              <a:latin typeface="Eras Bold ITC" pitchFamily="34" charset="0"/>
            </a:endParaRPr>
          </a:p>
          <a:p>
            <a:r>
              <a:rPr lang="en-US" sz="4000">
                <a:latin typeface="Eras Bold ITC" pitchFamily="34" charset="0"/>
              </a:rPr>
              <a:t>30 29 28 27 26 25 24 23 22 21</a:t>
            </a:r>
          </a:p>
          <a:p>
            <a:endParaRPr lang="en-US" sz="4000">
              <a:latin typeface="Eras Bold ITC" pitchFamily="34" charset="0"/>
            </a:endParaRPr>
          </a:p>
          <a:p>
            <a:r>
              <a:rPr lang="en-US" sz="4000">
                <a:latin typeface="Eras Bold ITC" pitchFamily="34" charset="0"/>
              </a:rPr>
              <a:t>20 19 18 17 16 15 14 13 12 11</a:t>
            </a:r>
          </a:p>
          <a:p>
            <a:endParaRPr lang="en-US" sz="4000">
              <a:latin typeface="Eras Bold ITC" pitchFamily="34" charset="0"/>
            </a:endParaRPr>
          </a:p>
          <a:p>
            <a:r>
              <a:rPr lang="en-US" sz="4000">
                <a:latin typeface="Eras Bold ITC" pitchFamily="34" charset="0"/>
              </a:rPr>
              <a:t>10    9   8    7   6    5    4    3   2   1</a:t>
            </a:r>
          </a:p>
        </p:txBody>
      </p:sp>
    </p:spTree>
  </p:cSld>
  <p:clrMapOvr>
    <a:masterClrMapping/>
  </p:clrMapOvr>
  <p:transition spd="slow"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reading, books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60419"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60420"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8222</TotalTime>
  <Words>7844</Words>
  <Application>Microsoft Office PowerPoint</Application>
  <PresentationFormat>On-screen Show (4:3)</PresentationFormat>
  <Paragraphs>858</Paragraphs>
  <Slides>136</Slides>
  <Notes>136</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136</vt:i4>
      </vt:variant>
    </vt:vector>
  </HeadingPairs>
  <TitlesOfParts>
    <vt:vector size="139" baseType="lpstr">
      <vt:lpstr>Globe</vt:lpstr>
      <vt:lpstr>Microsoft Office Excel 97-2003 Worksheet</vt:lpstr>
      <vt:lpstr>Chart</vt:lpstr>
      <vt:lpstr>uceacastle.wikispaces.com/ saitraining</vt:lpstr>
      <vt:lpstr>Slide 2</vt:lpstr>
      <vt:lpstr>What impact have the Internet and other technologies had on … news, newspapers, magazines?</vt:lpstr>
      <vt:lpstr>What impact have the Internet and other technologies had on … banking,  money management,  personal finance?</vt:lpstr>
      <vt:lpstr>What impact have the Internet and other technologies had on … television,  movies, video?</vt:lpstr>
      <vt:lpstr>What impact have the Internet and other technologies had on … maps, car/airline travel,  travel agencies?</vt:lpstr>
      <vt:lpstr>What impact have the Internet and other technologies had on … music, records,  CDs, radio?</vt:lpstr>
      <vt:lpstr>What impact have the Internet and other technologies had on … medicine,  personal health?</vt:lpstr>
      <vt:lpstr>What impact have the Internet and other technologies had on … reading, books?</vt:lpstr>
      <vt:lpstr>What impact have the Internet and other technologies had on … how we connect, network, communicate with each other?</vt:lpstr>
      <vt:lpstr>What impact have the Internet and other technologies had on … universities?</vt:lpstr>
      <vt:lpstr>What impact have the Internet and other technologies had on … K-12 schools?</vt:lpstr>
      <vt:lpstr>Slide 13</vt:lpstr>
      <vt:lpstr>ACT 1</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ACT 2</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ACT 3</vt:lpstr>
      <vt:lpstr>Slide 45</vt:lpstr>
      <vt:lpstr>Slide 46</vt:lpstr>
      <vt:lpstr>Slide 47</vt:lpstr>
      <vt:lpstr>Slide 48</vt:lpstr>
      <vt:lpstr>Slide 49</vt:lpstr>
      <vt:lpstr>Slide 50</vt:lpstr>
      <vt:lpstr>Slide 51</vt:lpstr>
      <vt:lpstr>Slide 52</vt:lpstr>
      <vt:lpstr>Slide 53</vt:lpstr>
      <vt:lpstr>Slide 54</vt:lpstr>
      <vt:lpstr>Slide 55</vt:lpstr>
      <vt:lpstr>MANUFACTURING IN IOWA</vt:lpstr>
      <vt:lpstr>Slide 57</vt:lpstr>
      <vt:lpstr>Slide 58</vt:lpstr>
      <vt:lpstr>Slide 59</vt:lpstr>
      <vt:lpstr>2.5 billion</vt:lpstr>
      <vt:lpstr>Slide 61</vt:lpstr>
      <vt:lpstr>Slide 62</vt:lpstr>
      <vt:lpstr>Slide 63</vt:lpstr>
      <vt:lpstr>Slide 64</vt:lpstr>
      <vt:lpstr>Slide 65</vt:lpstr>
      <vt:lpstr>ACT 4</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ACT 5</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Thank you!</vt:lpstr>
      <vt:lpstr>Slide 133</vt:lpstr>
      <vt:lpstr>Slide 134</vt:lpstr>
      <vt:lpstr>Slide 135</vt:lpstr>
      <vt:lpstr>Slide 136</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522</cp:revision>
  <cp:lastPrinted>2006-11-29T12:57:57Z</cp:lastPrinted>
  <dcterms:created xsi:type="dcterms:W3CDTF">2006-11-10T16:41:19Z</dcterms:created>
  <dcterms:modified xsi:type="dcterms:W3CDTF">2009-12-17T17:50:55Z</dcterms:modified>
</cp:coreProperties>
</file>