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5"/>
  </p:notesMasterIdLst>
  <p:handoutMasterIdLst>
    <p:handoutMasterId r:id="rId106"/>
  </p:handoutMasterIdLst>
  <p:sldIdLst>
    <p:sldId id="988" r:id="rId2"/>
    <p:sldId id="984" r:id="rId3"/>
    <p:sldId id="987" r:id="rId4"/>
    <p:sldId id="990" r:id="rId5"/>
    <p:sldId id="989" r:id="rId6"/>
    <p:sldId id="739" r:id="rId7"/>
    <p:sldId id="770" r:id="rId8"/>
    <p:sldId id="769" r:id="rId9"/>
    <p:sldId id="707" r:id="rId10"/>
    <p:sldId id="843" r:id="rId11"/>
    <p:sldId id="827" r:id="rId12"/>
    <p:sldId id="708" r:id="rId13"/>
    <p:sldId id="709" r:id="rId14"/>
    <p:sldId id="710" r:id="rId15"/>
    <p:sldId id="711" r:id="rId16"/>
    <p:sldId id="477" r:id="rId17"/>
    <p:sldId id="715" r:id="rId18"/>
    <p:sldId id="695" r:id="rId19"/>
    <p:sldId id="694" r:id="rId20"/>
    <p:sldId id="762" r:id="rId21"/>
    <p:sldId id="772" r:id="rId22"/>
    <p:sldId id="991" r:id="rId23"/>
    <p:sldId id="775" r:id="rId24"/>
    <p:sldId id="777" r:id="rId25"/>
    <p:sldId id="845" r:id="rId26"/>
    <p:sldId id="883" r:id="rId27"/>
    <p:sldId id="847" r:id="rId28"/>
    <p:sldId id="779" r:id="rId29"/>
    <p:sldId id="846" r:id="rId30"/>
    <p:sldId id="782" r:id="rId31"/>
    <p:sldId id="783" r:id="rId32"/>
    <p:sldId id="922" r:id="rId33"/>
    <p:sldId id="923" r:id="rId34"/>
    <p:sldId id="871" r:id="rId35"/>
    <p:sldId id="933" r:id="rId36"/>
    <p:sldId id="798" r:id="rId37"/>
    <p:sldId id="799" r:id="rId38"/>
    <p:sldId id="800" r:id="rId39"/>
    <p:sldId id="888" r:id="rId40"/>
    <p:sldId id="889" r:id="rId41"/>
    <p:sldId id="887" r:id="rId42"/>
    <p:sldId id="784" r:id="rId43"/>
    <p:sldId id="931" r:id="rId44"/>
    <p:sldId id="809" r:id="rId45"/>
    <p:sldId id="808" r:id="rId46"/>
    <p:sldId id="786" r:id="rId47"/>
    <p:sldId id="787" r:id="rId48"/>
    <p:sldId id="788" r:id="rId49"/>
    <p:sldId id="789" r:id="rId50"/>
    <p:sldId id="790" r:id="rId51"/>
    <p:sldId id="791" r:id="rId52"/>
    <p:sldId id="792" r:id="rId53"/>
    <p:sldId id="793" r:id="rId54"/>
    <p:sldId id="794" r:id="rId55"/>
    <p:sldId id="795" r:id="rId56"/>
    <p:sldId id="803" r:id="rId57"/>
    <p:sldId id="805" r:id="rId58"/>
    <p:sldId id="856" r:id="rId59"/>
    <p:sldId id="812" r:id="rId60"/>
    <p:sldId id="813" r:id="rId61"/>
    <p:sldId id="992" r:id="rId62"/>
    <p:sldId id="807" r:id="rId63"/>
    <p:sldId id="904" r:id="rId64"/>
    <p:sldId id="855" r:id="rId65"/>
    <p:sldId id="853" r:id="rId66"/>
    <p:sldId id="817" r:id="rId67"/>
    <p:sldId id="932" r:id="rId68"/>
    <p:sldId id="934" r:id="rId69"/>
    <p:sldId id="935" r:id="rId70"/>
    <p:sldId id="936" r:id="rId71"/>
    <p:sldId id="937" r:id="rId72"/>
    <p:sldId id="938" r:id="rId73"/>
    <p:sldId id="939" r:id="rId74"/>
    <p:sldId id="940" r:id="rId75"/>
    <p:sldId id="941" r:id="rId76"/>
    <p:sldId id="942" r:id="rId77"/>
    <p:sldId id="943" r:id="rId78"/>
    <p:sldId id="944" r:id="rId79"/>
    <p:sldId id="945" r:id="rId80"/>
    <p:sldId id="946" r:id="rId81"/>
    <p:sldId id="947" r:id="rId82"/>
    <p:sldId id="948" r:id="rId83"/>
    <p:sldId id="949" r:id="rId84"/>
    <p:sldId id="950" r:id="rId85"/>
    <p:sldId id="951" r:id="rId86"/>
    <p:sldId id="952" r:id="rId87"/>
    <p:sldId id="953" r:id="rId88"/>
    <p:sldId id="954" r:id="rId89"/>
    <p:sldId id="955" r:id="rId90"/>
    <p:sldId id="956" r:id="rId91"/>
    <p:sldId id="957" r:id="rId92"/>
    <p:sldId id="958" r:id="rId93"/>
    <p:sldId id="959" r:id="rId94"/>
    <p:sldId id="961" r:id="rId95"/>
    <p:sldId id="976" r:id="rId96"/>
    <p:sldId id="971" r:id="rId97"/>
    <p:sldId id="972" r:id="rId98"/>
    <p:sldId id="973" r:id="rId99"/>
    <p:sldId id="974" r:id="rId100"/>
    <p:sldId id="975" r:id="rId101"/>
    <p:sldId id="969" r:id="rId102"/>
    <p:sldId id="962" r:id="rId103"/>
    <p:sldId id="930" r:id="rId104"/>
  </p:sldIdLst>
  <p:sldSz cx="9144000" cy="6858000" type="screen4x3"/>
  <p:notesSz cx="7315200" cy="9601200"/>
  <p:custDataLst>
    <p:tags r:id="rId107"/>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0C0C"/>
    <a:srgbClr val="FF9933"/>
    <a:srgbClr val="953735"/>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7531" autoAdjust="0"/>
  </p:normalViewPr>
  <p:slideViewPr>
    <p:cSldViewPr>
      <p:cViewPr>
        <p:scale>
          <a:sx n="80" d="100"/>
          <a:sy n="80" d="100"/>
        </p:scale>
        <p:origin x="-72"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27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gs" Target="tags/tag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0.37500000000000117</c:v>
                </c:pt>
                <c:pt idx="1">
                  <c:v>0.30900000000000116</c:v>
                </c:pt>
                <c:pt idx="2">
                  <c:v>0.27</c:v>
                </c:pt>
                <c:pt idx="3">
                  <c:v>0.21200000000000024</c:v>
                </c:pt>
                <c:pt idx="4">
                  <c:v>0.17400000000000004</c:v>
                </c:pt>
                <c:pt idx="5">
                  <c:v>0.11900000000000033</c:v>
                </c:pt>
                <c:pt idx="6">
                  <c:v>6.1000000000000033E-2</c:v>
                </c:pt>
                <c:pt idx="7">
                  <c:v>3.1000000000000139E-2</c:v>
                </c:pt>
                <c:pt idx="8">
                  <c:v>2.8000000000000011E-2</c:v>
                </c:pt>
                <c:pt idx="9">
                  <c:v>3.0000000000000113E-2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0.38200000000000134</c:v>
                </c:pt>
                <c:pt idx="2">
                  <c:v>0.40200000000000002</c:v>
                </c:pt>
                <c:pt idx="3">
                  <c:v>0.39600000000000152</c:v>
                </c:pt>
                <c:pt idx="4">
                  <c:v>0.39800000000000152</c:v>
                </c:pt>
                <c:pt idx="5">
                  <c:v>0.41100000000000031</c:v>
                </c:pt>
                <c:pt idx="6">
                  <c:v>0.37700000000000117</c:v>
                </c:pt>
                <c:pt idx="7">
                  <c:v>0.35900000000000032</c:v>
                </c:pt>
                <c:pt idx="8">
                  <c:v>0.31700000000000134</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0.16700000000000056</c:v>
                </c:pt>
                <c:pt idx="1">
                  <c:v>0.19800000000000054</c:v>
                </c:pt>
                <c:pt idx="2">
                  <c:v>0.21100000000000024</c:v>
                </c:pt>
                <c:pt idx="3">
                  <c:v>0.252</c:v>
                </c:pt>
                <c:pt idx="4">
                  <c:v>0.28600000000000031</c:v>
                </c:pt>
                <c:pt idx="5">
                  <c:v>0.30500000000000038</c:v>
                </c:pt>
                <c:pt idx="6">
                  <c:v>0.33300000000000152</c:v>
                </c:pt>
                <c:pt idx="7">
                  <c:v>0.38800000000000134</c:v>
                </c:pt>
                <c:pt idx="8">
                  <c:v>0.46200000000000002</c:v>
                </c:pt>
                <c:pt idx="9">
                  <c:v>0.45700000000000002</c:v>
                </c:pt>
                <c:pt idx="10">
                  <c:v>0.43400000000000116</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0.11100000000000022</c:v>
                </c:pt>
                <c:pt idx="2">
                  <c:v>0.11699999999999999</c:v>
                </c:pt>
                <c:pt idx="3">
                  <c:v>0.13900000000000001</c:v>
                </c:pt>
                <c:pt idx="4">
                  <c:v>0.14200000000000004</c:v>
                </c:pt>
                <c:pt idx="5">
                  <c:v>0.16600000000000054</c:v>
                </c:pt>
                <c:pt idx="6">
                  <c:v>0.17900000000000021</c:v>
                </c:pt>
                <c:pt idx="7">
                  <c:v>0.19800000000000054</c:v>
                </c:pt>
                <c:pt idx="8">
                  <c:v>0.18700000000000044</c:v>
                </c:pt>
                <c:pt idx="9">
                  <c:v>0.254</c:v>
                </c:pt>
                <c:pt idx="10">
                  <c:v>0.30100000000000032</c:v>
                </c:pt>
              </c:numCache>
            </c:numRef>
          </c:val>
        </c:ser>
        <c:marker val="1"/>
        <c:axId val="98120832"/>
        <c:axId val="98122368"/>
      </c:lineChart>
      <c:catAx>
        <c:axId val="98120832"/>
        <c:scaling>
          <c:orientation val="minMax"/>
        </c:scaling>
        <c:axPos val="b"/>
        <c:numFmt formatCode="General" sourceLinked="1"/>
        <c:majorTickMark val="none"/>
        <c:tickLblPos val="nextTo"/>
        <c:spPr>
          <a:ln>
            <a:noFill/>
          </a:ln>
        </c:spPr>
        <c:txPr>
          <a:bodyPr/>
          <a:lstStyle/>
          <a:p>
            <a:pPr>
              <a:defRPr sz="1400"/>
            </a:pPr>
            <a:endParaRPr lang="en-US"/>
          </a:p>
        </c:txPr>
        <c:crossAx val="98122368"/>
        <c:crosses val="autoZero"/>
        <c:auto val="1"/>
        <c:lblAlgn val="ctr"/>
        <c:lblOffset val="100"/>
      </c:catAx>
      <c:valAx>
        <c:axId val="98122368"/>
        <c:scaling>
          <c:orientation val="minMax"/>
        </c:scaling>
        <c:axPos val="l"/>
        <c:numFmt formatCode="0%" sourceLinked="1"/>
        <c:majorTickMark val="none"/>
        <c:tickLblPos val="nextTo"/>
        <c:spPr>
          <a:ln>
            <a:noFill/>
          </a:ln>
        </c:spPr>
        <c:txPr>
          <a:bodyPr/>
          <a:lstStyle/>
          <a:p>
            <a:pPr>
              <a:defRPr sz="1400"/>
            </a:pPr>
            <a:endParaRPr lang="en-US"/>
          </a:p>
        </c:txPr>
        <c:crossAx val="98120832"/>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102</a:t>
            </a:fld>
            <a:endParaRPr lang="en-US" sz="1300" dirty="0">
              <a:latin typeface="Arial" charset="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103</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16</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20</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28</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31</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42</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46</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47</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48</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49</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5</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50</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51</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52</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53</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54</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55</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56</a:t>
            </a:fld>
            <a:endParaRPr lang="en-US" sz="1300" dirty="0">
              <a:latin typeface="Arial"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57</a:t>
            </a:fld>
            <a:endParaRPr lang="en-US" sz="1300" dirty="0">
              <a:latin typeface="Arial" charset="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59</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60</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62</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84</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 </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scottmcleod.net</a:t>
            </a:r>
          </a:p>
          <a:p>
            <a:pPr>
              <a:spcBef>
                <a:spcPct val="0"/>
              </a:spcBef>
            </a:pPr>
            <a:r>
              <a:rPr lang="en-US" dirty="0" smtClean="0"/>
              <a:t>schooltechleadership.org</a:t>
            </a:r>
            <a:endParaRPr lang="en-US" dirty="0" smtClean="0">
              <a:hlinkClick r:id="rId3"/>
            </a:endParaRPr>
          </a:p>
          <a:p>
            <a:endParaRPr lang="en-US" dirty="0" smtClean="0">
              <a:hlinkClick r:id="rId4"/>
            </a:endParaRPr>
          </a:p>
          <a:p>
            <a:r>
              <a:rPr lang="en-US" dirty="0" smtClean="0">
                <a:hlinkClick r:id="rId4"/>
              </a:rPr>
              <a:t>http://www.flickr.com/photos/midnight-digital/3086238863/in/pool-jumping</a:t>
            </a:r>
            <a:r>
              <a:rPr lang="en-US" dirty="0" smtClean="0"/>
              <a:t> </a:t>
            </a:r>
          </a:p>
          <a:p>
            <a:endParaRPr lang="en-US" dirty="0" smtClean="0"/>
          </a:p>
          <a:p>
            <a:pPr eaLnBrk="1" hangingPunct="1">
              <a:spcBef>
                <a:spcPct val="0"/>
              </a:spcBef>
            </a:pPr>
            <a:r>
              <a:rPr lang="en-US" dirty="0" smtClean="0">
                <a:hlinkClick r:id="rId5"/>
              </a:rPr>
              <a:t>http://remoteaccess.typepad.com/remote_access/2006/06/literacy_as_bat.html</a:t>
            </a:r>
            <a:r>
              <a:rPr lang="en-US" dirty="0"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92</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93</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76.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S:\A%20Documents\Videos\2007%20-%20Michael%20Wesch%20-%20Information%20Revolution%20v3.wmv"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Worksheet1.xls"/></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Worksheet2.xls"/></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S:\A%20Documents\Videos\2009%20-%20Socialnomics%20-%20Social%20Media%20Revolution.wmv" TargetMode="Externa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Worksheet3.xls"/></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67.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Font typeface="Wingdings" pitchFamily="2" charset="2"/>
              <a:buNone/>
            </a:pPr>
            <a:r>
              <a:rPr lang="en-US" sz="2800" dirty="0" smtClean="0">
                <a:effectLst/>
              </a:rPr>
              <a:t>scottmcleod.net/</a:t>
            </a:r>
            <a:r>
              <a:rPr lang="en-US" sz="2800" dirty="0" err="1" smtClean="0">
                <a:effectLst/>
              </a:rPr>
              <a:t>sheldon</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sz="4000" dirty="0" smtClean="0">
                <a:solidFill>
                  <a:schemeClr val="accent3"/>
                </a:solidFill>
                <a:effectLst/>
              </a:rPr>
              <a:t>scottmcleod.net/</a:t>
            </a:r>
            <a:r>
              <a:rPr lang="en-US" sz="4000" dirty="0" err="1" smtClean="0">
                <a:effectLst/>
              </a:rPr>
              <a:t>sheldon</a:t>
            </a:r>
            <a:endParaRPr lang="en-US" sz="4000" dirty="0" smtClean="0">
              <a:effectLst/>
            </a:endParaRPr>
          </a:p>
        </p:txBody>
      </p:sp>
      <p:sp>
        <p:nvSpPr>
          <p:cNvPr id="5" name="Subtitle 4"/>
          <p:cNvSpPr>
            <a:spLocks noGrp="1"/>
          </p:cNvSpPr>
          <p:nvPr>
            <p:ph type="subTitle" sz="quarter" idx="1"/>
          </p:nvPr>
        </p:nvSpPr>
        <p:spPr/>
        <p:txBody>
          <a:bodyPr/>
          <a:lstStyle/>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 other</a:t>
            </a:r>
            <a:br>
              <a:rPr lang="en-US" dirty="0" smtClean="0">
                <a:effectLst/>
              </a:rPr>
            </a:br>
            <a:r>
              <a:rPr lang="en-US" dirty="0" smtClean="0">
                <a:effectLst/>
              </a:rPr>
              <a:t>digital technologies</a:t>
            </a:r>
            <a:br>
              <a:rPr lang="en-US" dirty="0" smtClean="0">
                <a:effectLst/>
              </a:rPr>
            </a:br>
            <a:r>
              <a:rPr lang="en-US" dirty="0" smtClean="0">
                <a:effectLst/>
              </a:rPr>
              <a:t>had 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2009 - Socialnomics - Social Media Revolution.wmv">
            <a:hlinkClick r:id="" action="ppaction://media"/>
          </p:cNvPr>
          <p:cNvPicPr>
            <a:picLocks noRot="1" noChangeAspect="1"/>
          </p:cNvPicPr>
          <p:nvPr>
            <a:videoFile r:link="rId1"/>
          </p:nvPr>
        </p:nvPicPr>
        <p:blipFill>
          <a:blip r:embed="rId4" cstate="print"/>
          <a:stretch>
            <a:fillRect/>
          </a:stretch>
        </p:blipFill>
        <p:spPr>
          <a:xfrm>
            <a:off x="504825" y="1143000"/>
            <a:ext cx="813435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823913"/>
          </a:xfrm>
          <a:prstGeom prst="rect">
            <a:avLst/>
          </a:prstGeom>
          <a:noFill/>
          <a:ln w="9525">
            <a:noFill/>
            <a:miter lim="800000"/>
            <a:headEnd/>
            <a:tailEnd/>
          </a:ln>
        </p:spPr>
        <p:txBody>
          <a:bodyPr>
            <a:spAutoFit/>
          </a:bodyPr>
          <a:lstStyle/>
          <a:p>
            <a:pPr algn="r"/>
            <a:r>
              <a:rPr lang="en-US" sz="4800" b="1">
                <a:latin typeface="Arial" charset="0"/>
              </a:rPr>
              <a:t>The information society</a:t>
            </a:r>
          </a:p>
        </p:txBody>
      </p:sp>
      <p:sp>
        <p:nvSpPr>
          <p:cNvPr id="23556" name="TextBox 11"/>
          <p:cNvSpPr txBox="1">
            <a:spLocks noChangeArrowheads="1"/>
          </p:cNvSpPr>
          <p:nvPr/>
        </p:nvSpPr>
        <p:spPr bwMode="auto">
          <a:xfrm>
            <a:off x="6642100" y="990600"/>
            <a:ext cx="2152650" cy="823913"/>
          </a:xfrm>
          <a:prstGeom prst="rect">
            <a:avLst/>
          </a:prstGeom>
          <a:noFill/>
          <a:ln w="9525">
            <a:noFill/>
            <a:miter lim="800000"/>
            <a:headEnd/>
            <a:tailEnd/>
          </a:ln>
        </p:spPr>
        <p:txBody>
          <a:bodyPr wrap="none">
            <a:spAutoFit/>
          </a:bodyPr>
          <a:lstStyle/>
          <a:p>
            <a:r>
              <a:rPr lang="en-US" sz="4800" b="1" dirty="0">
                <a:latin typeface="Arial" charset="0"/>
              </a:rPr>
              <a:t>is </a:t>
            </a:r>
            <a:r>
              <a:rPr lang="en-US" sz="4800" b="1" dirty="0">
                <a:solidFill>
                  <a:srgbClr val="FFC000"/>
                </a:solidFill>
                <a:latin typeface="Arial" charset="0"/>
              </a:rPr>
              <a:t>here</a:t>
            </a:r>
          </a:p>
        </p:txBody>
      </p:sp>
      <p:sp>
        <p:nvSpPr>
          <p:cNvPr id="23557" name="TextBox 17"/>
          <p:cNvSpPr txBox="1">
            <a:spLocks noChangeArrowheads="1"/>
          </p:cNvSpPr>
          <p:nvPr/>
        </p:nvSpPr>
        <p:spPr bwMode="auto">
          <a:xfrm>
            <a:off x="4143865" y="1981200"/>
            <a:ext cx="4671536" cy="1569660"/>
          </a:xfrm>
          <a:prstGeom prst="rect">
            <a:avLst/>
          </a:prstGeom>
          <a:noFill/>
          <a:ln w="9525">
            <a:noFill/>
            <a:miter lim="800000"/>
            <a:headEnd/>
            <a:tailEnd/>
          </a:ln>
        </p:spPr>
        <p:txBody>
          <a:bodyPr wrap="none">
            <a:spAutoFit/>
          </a:bodyPr>
          <a:lstStyle/>
          <a:p>
            <a:pPr algn="r"/>
            <a:endParaRPr lang="en-US" sz="4800" b="1" dirty="0">
              <a:solidFill>
                <a:srgbClr val="C00000"/>
              </a:solidFill>
              <a:latin typeface="Arial" charset="0"/>
            </a:endParaRPr>
          </a:p>
          <a:p>
            <a:pPr algn="r"/>
            <a:r>
              <a:rPr lang="en-US" sz="4800" b="1" dirty="0" smtClean="0">
                <a:solidFill>
                  <a:srgbClr val="C00000"/>
                </a:solidFill>
                <a:latin typeface="Arial" charset="0"/>
              </a:rPr>
              <a:t>Are you ready</a:t>
            </a:r>
            <a:r>
              <a:rPr lang="en-US" sz="4800" b="1" dirty="0">
                <a:solidFill>
                  <a:srgbClr val="C0000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8194703" y="6642100"/>
            <a:ext cx="949298" cy="230832"/>
          </a:xfrm>
          <a:prstGeom prst="rect">
            <a:avLst/>
          </a:prstGeom>
          <a:noFill/>
          <a:ln w="9525">
            <a:noFill/>
            <a:miter lim="800000"/>
            <a:headEnd/>
            <a:tailEnd/>
          </a:ln>
        </p:spPr>
        <p:txBody>
          <a:bodyPr wrap="none">
            <a:spAutoFit/>
          </a:bodyPr>
          <a:lstStyle/>
          <a:p>
            <a:pPr algn="r"/>
            <a:r>
              <a:rPr lang="en-US" sz="900" dirty="0" smtClean="0">
                <a:solidFill>
                  <a:srgbClr val="000000"/>
                </a:solidFill>
                <a:latin typeface="Calibri" pitchFamily="34" charset="0"/>
              </a:rPr>
              <a:t>scottmcleod.net</a:t>
            </a:r>
            <a:endParaRPr lang="en-US" sz="9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8031196" y="0"/>
            <a:ext cx="1112804" cy="230832"/>
          </a:xfrm>
          <a:prstGeom prst="rect">
            <a:avLst/>
          </a:prstGeom>
          <a:noFill/>
        </p:spPr>
        <p:txBody>
          <a:bodyPr wrap="none" rtlCol="0">
            <a:spAutoFit/>
          </a:bodyPr>
          <a:lstStyle/>
          <a:p>
            <a:pPr algn="r"/>
            <a:r>
              <a:rPr lang="en-US" sz="900" dirty="0" smtClean="0">
                <a:solidFill>
                  <a:schemeClr val="bg1"/>
                </a:solidFill>
              </a:rPr>
              <a:t>scottmcleod.net</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394752" y="6027966"/>
            <a:ext cx="1005403" cy="215444"/>
          </a:xfrm>
          <a:prstGeom prst="rect">
            <a:avLst/>
          </a:prstGeom>
          <a:noFill/>
          <a:ln w="9525">
            <a:noFill/>
            <a:miter lim="800000"/>
            <a:headEnd/>
            <a:tailEnd/>
          </a:ln>
        </p:spPr>
        <p:txBody>
          <a:bodyPr wrap="none">
            <a:spAutoFit/>
          </a:bodyPr>
          <a:lstStyle/>
          <a:p>
            <a:pPr algn="r"/>
            <a:r>
              <a:rPr lang="en-US" sz="800" dirty="0" smtClean="0">
                <a:solidFill>
                  <a:srgbClr val="0C0C0C"/>
                </a:solidFill>
              </a:rPr>
              <a:t>scottmcleod.net</a:t>
            </a:r>
            <a:endParaRPr lang="en-US" sz="800" dirty="0">
              <a:solidFill>
                <a:srgbClr val="0C0C0C"/>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533576" y="6104108"/>
            <a:ext cx="1005403" cy="215444"/>
          </a:xfrm>
          <a:prstGeom prst="rect">
            <a:avLst/>
          </a:prstGeom>
          <a:noFill/>
        </p:spPr>
        <p:txBody>
          <a:bodyPr wrap="none" rtlCol="0">
            <a:spAutoFit/>
          </a:bodyPr>
          <a:lstStyle/>
          <a:p>
            <a:pPr algn="r"/>
            <a:r>
              <a:rPr lang="en-US" sz="800" dirty="0" smtClean="0"/>
              <a:t>scottmcleod.net</a:t>
            </a:r>
            <a:endParaRPr lang="en-US" sz="8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442897" y="585466"/>
            <a:ext cx="1112804" cy="230832"/>
          </a:xfrm>
          <a:prstGeom prst="rect">
            <a:avLst/>
          </a:prstGeom>
          <a:noFill/>
          <a:ln w="9525">
            <a:noFill/>
            <a:miter lim="800000"/>
            <a:headEnd/>
            <a:tailEnd/>
          </a:ln>
        </p:spPr>
        <p:txBody>
          <a:bodyPr wrap="none">
            <a:spAutoFit/>
          </a:bodyPr>
          <a:lstStyle/>
          <a:p>
            <a:pPr algn="r"/>
            <a:r>
              <a:rPr lang="en-US" sz="900" dirty="0" smtClean="0"/>
              <a:t>scottmcleod.net</a:t>
            </a:r>
            <a:endParaRPr lang="en-US" sz="900" dirty="0"/>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6689</TotalTime>
  <Words>6955</Words>
  <Application>Microsoft Office PowerPoint</Application>
  <PresentationFormat>On-screen Show (4:3)</PresentationFormat>
  <Paragraphs>665</Paragraphs>
  <Slides>103</Slides>
  <Notes>103</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05" baseType="lpstr">
      <vt:lpstr>Globe</vt:lpstr>
      <vt:lpstr>Microsoft Excel Worksheet</vt:lpstr>
      <vt:lpstr>Slide 1</vt:lpstr>
      <vt:lpstr>scottmcleod.net/sheldon</vt:lpstr>
      <vt:lpstr>What impact have the Internet and other digital technologies had on…?</vt:lpstr>
      <vt:lpstr>Slide 4</vt:lpstr>
      <vt:lpstr>Slide 5</vt:lpstr>
      <vt:lpstr>ACT 1</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ACT 2</vt:lpstr>
      <vt:lpstr>Slide 22</vt:lpstr>
      <vt:lpstr>Slide 23</vt:lpstr>
      <vt:lpstr>Slide 24</vt:lpstr>
      <vt:lpstr>Slide 25</vt:lpstr>
      <vt:lpstr>Slide 26</vt:lpstr>
      <vt:lpstr>Slide 27</vt:lpstr>
      <vt:lpstr>Slide 28</vt:lpstr>
      <vt:lpstr>Slide 29</vt:lpstr>
      <vt:lpstr>ACT 3</vt:lpstr>
      <vt:lpstr>Slide 31</vt:lpstr>
      <vt:lpstr>Slide 32</vt:lpstr>
      <vt:lpstr>Slide 33</vt:lpstr>
      <vt:lpstr>Slide 34</vt:lpstr>
      <vt:lpstr>Slide 35</vt:lpstr>
      <vt:lpstr>Slide 36</vt:lpstr>
      <vt:lpstr>Slide 37</vt:lpstr>
      <vt:lpstr>Slide 38</vt:lpstr>
      <vt:lpstr>Slide 39</vt:lpstr>
      <vt:lpstr>Slide 40</vt:lpstr>
      <vt:lpstr>2.5 billion</vt:lpstr>
      <vt:lpstr>Slide 42</vt:lpstr>
      <vt:lpstr>Slide 43</vt:lpstr>
      <vt:lpstr>ACT 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ACT 5</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498</cp:revision>
  <cp:lastPrinted>2006-11-29T12:57:57Z</cp:lastPrinted>
  <dcterms:created xsi:type="dcterms:W3CDTF">2006-11-10T16:41:19Z</dcterms:created>
  <dcterms:modified xsi:type="dcterms:W3CDTF">2009-09-09T16:46:29Z</dcterms:modified>
</cp:coreProperties>
</file>