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tags/tag47.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14"/>
  </p:notesMasterIdLst>
  <p:handoutMasterIdLst>
    <p:handoutMasterId r:id="rId115"/>
  </p:handoutMasterIdLst>
  <p:sldIdLst>
    <p:sldId id="981" r:id="rId2"/>
    <p:sldId id="928" r:id="rId3"/>
    <p:sldId id="984" r:id="rId4"/>
    <p:sldId id="929" r:id="rId5"/>
    <p:sldId id="979" r:id="rId6"/>
    <p:sldId id="980" r:id="rId7"/>
    <p:sldId id="983" r:id="rId8"/>
    <p:sldId id="869" r:id="rId9"/>
    <p:sldId id="986" r:id="rId10"/>
    <p:sldId id="739" r:id="rId11"/>
    <p:sldId id="770" r:id="rId12"/>
    <p:sldId id="769" r:id="rId13"/>
    <p:sldId id="707" r:id="rId14"/>
    <p:sldId id="843" r:id="rId15"/>
    <p:sldId id="827" r:id="rId16"/>
    <p:sldId id="708" r:id="rId17"/>
    <p:sldId id="709" r:id="rId18"/>
    <p:sldId id="710" r:id="rId19"/>
    <p:sldId id="711" r:id="rId20"/>
    <p:sldId id="477" r:id="rId21"/>
    <p:sldId id="715" r:id="rId22"/>
    <p:sldId id="695" r:id="rId23"/>
    <p:sldId id="694" r:id="rId24"/>
    <p:sldId id="762" r:id="rId25"/>
    <p:sldId id="772" r:id="rId26"/>
    <p:sldId id="881" r:id="rId27"/>
    <p:sldId id="773" r:id="rId28"/>
    <p:sldId id="882" r:id="rId29"/>
    <p:sldId id="775" r:id="rId30"/>
    <p:sldId id="777" r:id="rId31"/>
    <p:sldId id="845" r:id="rId32"/>
    <p:sldId id="883" r:id="rId33"/>
    <p:sldId id="847" r:id="rId34"/>
    <p:sldId id="779" r:id="rId35"/>
    <p:sldId id="846" r:id="rId36"/>
    <p:sldId id="916" r:id="rId37"/>
    <p:sldId id="918" r:id="rId38"/>
    <p:sldId id="782" r:id="rId39"/>
    <p:sldId id="783" r:id="rId40"/>
    <p:sldId id="922" r:id="rId41"/>
    <p:sldId id="923" r:id="rId42"/>
    <p:sldId id="871" r:id="rId43"/>
    <p:sldId id="982" r:id="rId44"/>
    <p:sldId id="798" r:id="rId45"/>
    <p:sldId id="799" r:id="rId46"/>
    <p:sldId id="800" r:id="rId47"/>
    <p:sldId id="888" r:id="rId48"/>
    <p:sldId id="889" r:id="rId49"/>
    <p:sldId id="887" r:id="rId50"/>
    <p:sldId id="784" r:id="rId51"/>
    <p:sldId id="931" r:id="rId52"/>
    <p:sldId id="809" r:id="rId53"/>
    <p:sldId id="808" r:id="rId54"/>
    <p:sldId id="786" r:id="rId55"/>
    <p:sldId id="787" r:id="rId56"/>
    <p:sldId id="788" r:id="rId57"/>
    <p:sldId id="789" r:id="rId58"/>
    <p:sldId id="790" r:id="rId59"/>
    <p:sldId id="791" r:id="rId60"/>
    <p:sldId id="792" r:id="rId61"/>
    <p:sldId id="793" r:id="rId62"/>
    <p:sldId id="794" r:id="rId63"/>
    <p:sldId id="795" r:id="rId64"/>
    <p:sldId id="803" r:id="rId65"/>
    <p:sldId id="805" r:id="rId66"/>
    <p:sldId id="856" r:id="rId67"/>
    <p:sldId id="812" r:id="rId68"/>
    <p:sldId id="813" r:id="rId69"/>
    <p:sldId id="807" r:id="rId70"/>
    <p:sldId id="904" r:id="rId71"/>
    <p:sldId id="855" r:id="rId72"/>
    <p:sldId id="853" r:id="rId73"/>
    <p:sldId id="817" r:id="rId74"/>
    <p:sldId id="932" r:id="rId75"/>
    <p:sldId id="933" r:id="rId76"/>
    <p:sldId id="985" r:id="rId77"/>
    <p:sldId id="934" r:id="rId78"/>
    <p:sldId id="935" r:id="rId79"/>
    <p:sldId id="936" r:id="rId80"/>
    <p:sldId id="937" r:id="rId81"/>
    <p:sldId id="938" r:id="rId82"/>
    <p:sldId id="939" r:id="rId83"/>
    <p:sldId id="940" r:id="rId84"/>
    <p:sldId id="941" r:id="rId85"/>
    <p:sldId id="942" r:id="rId86"/>
    <p:sldId id="943" r:id="rId87"/>
    <p:sldId id="944" r:id="rId88"/>
    <p:sldId id="945" r:id="rId89"/>
    <p:sldId id="946" r:id="rId90"/>
    <p:sldId id="947" r:id="rId91"/>
    <p:sldId id="948" r:id="rId92"/>
    <p:sldId id="949" r:id="rId93"/>
    <p:sldId id="950" r:id="rId94"/>
    <p:sldId id="951" r:id="rId95"/>
    <p:sldId id="952" r:id="rId96"/>
    <p:sldId id="953" r:id="rId97"/>
    <p:sldId id="954" r:id="rId98"/>
    <p:sldId id="955" r:id="rId99"/>
    <p:sldId id="956" r:id="rId100"/>
    <p:sldId id="957" r:id="rId101"/>
    <p:sldId id="958" r:id="rId102"/>
    <p:sldId id="959" r:id="rId103"/>
    <p:sldId id="961" r:id="rId104"/>
    <p:sldId id="976" r:id="rId105"/>
    <p:sldId id="971" r:id="rId106"/>
    <p:sldId id="972" r:id="rId107"/>
    <p:sldId id="973" r:id="rId108"/>
    <p:sldId id="974" r:id="rId109"/>
    <p:sldId id="975" r:id="rId110"/>
    <p:sldId id="969" r:id="rId111"/>
    <p:sldId id="962" r:id="rId112"/>
    <p:sldId id="930" r:id="rId113"/>
  </p:sldIdLst>
  <p:sldSz cx="9144000" cy="6858000" type="screen4x3"/>
  <p:notesSz cx="7315200" cy="9601200"/>
  <p:custDataLst>
    <p:tags r:id="rId116"/>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FF9933"/>
    <a:srgbClr val="953735"/>
    <a:srgbClr val="00000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80" d="100"/>
          <a:sy n="80" d="100"/>
        </p:scale>
        <p:origin x="-684"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0.37500000000000083</c:v>
                </c:pt>
                <c:pt idx="1">
                  <c:v>0.30900000000000083</c:v>
                </c:pt>
                <c:pt idx="2">
                  <c:v>0.27</c:v>
                </c:pt>
                <c:pt idx="3">
                  <c:v>0.21200000000000024</c:v>
                </c:pt>
                <c:pt idx="4">
                  <c:v>0.17400000000000004</c:v>
                </c:pt>
                <c:pt idx="5">
                  <c:v>0.11900000000000023</c:v>
                </c:pt>
                <c:pt idx="6">
                  <c:v>6.1000000000000033E-2</c:v>
                </c:pt>
                <c:pt idx="7">
                  <c:v>3.100000000000009E-2</c:v>
                </c:pt>
                <c:pt idx="8">
                  <c:v>2.8000000000000011E-2</c:v>
                </c:pt>
                <c:pt idx="9">
                  <c:v>3.0000000000000082E-2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0.38200000000000095</c:v>
                </c:pt>
                <c:pt idx="2">
                  <c:v>0.40200000000000002</c:v>
                </c:pt>
                <c:pt idx="3">
                  <c:v>0.39600000000000107</c:v>
                </c:pt>
                <c:pt idx="4">
                  <c:v>0.39800000000000108</c:v>
                </c:pt>
                <c:pt idx="5">
                  <c:v>0.41100000000000031</c:v>
                </c:pt>
                <c:pt idx="6">
                  <c:v>0.37700000000000083</c:v>
                </c:pt>
                <c:pt idx="7">
                  <c:v>0.35900000000000032</c:v>
                </c:pt>
                <c:pt idx="8">
                  <c:v>0.31700000000000095</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0.16700000000000037</c:v>
                </c:pt>
                <c:pt idx="1">
                  <c:v>0.19800000000000034</c:v>
                </c:pt>
                <c:pt idx="2">
                  <c:v>0.21100000000000024</c:v>
                </c:pt>
                <c:pt idx="3">
                  <c:v>0.252</c:v>
                </c:pt>
                <c:pt idx="4">
                  <c:v>0.28600000000000031</c:v>
                </c:pt>
                <c:pt idx="5">
                  <c:v>0.30500000000000038</c:v>
                </c:pt>
                <c:pt idx="6">
                  <c:v>0.33300000000000107</c:v>
                </c:pt>
                <c:pt idx="7">
                  <c:v>0.38800000000000096</c:v>
                </c:pt>
                <c:pt idx="8">
                  <c:v>0.46200000000000002</c:v>
                </c:pt>
                <c:pt idx="9">
                  <c:v>0.45700000000000002</c:v>
                </c:pt>
                <c:pt idx="10">
                  <c:v>0.43400000000000083</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0.11100000000000014</c:v>
                </c:pt>
                <c:pt idx="2">
                  <c:v>0.11699999999999999</c:v>
                </c:pt>
                <c:pt idx="3">
                  <c:v>0.13900000000000001</c:v>
                </c:pt>
                <c:pt idx="4">
                  <c:v>0.14200000000000004</c:v>
                </c:pt>
                <c:pt idx="5">
                  <c:v>0.16600000000000034</c:v>
                </c:pt>
                <c:pt idx="6">
                  <c:v>0.17900000000000021</c:v>
                </c:pt>
                <c:pt idx="7">
                  <c:v>0.19800000000000034</c:v>
                </c:pt>
                <c:pt idx="8">
                  <c:v>0.18700000000000044</c:v>
                </c:pt>
                <c:pt idx="9">
                  <c:v>0.254</c:v>
                </c:pt>
                <c:pt idx="10">
                  <c:v>0.30100000000000032</c:v>
                </c:pt>
              </c:numCache>
            </c:numRef>
          </c:val>
        </c:ser>
        <c:marker val="1"/>
        <c:axId val="95811456"/>
        <c:axId val="95812992"/>
      </c:lineChart>
      <c:catAx>
        <c:axId val="95811456"/>
        <c:scaling>
          <c:orientation val="minMax"/>
        </c:scaling>
        <c:axPos val="b"/>
        <c:numFmt formatCode="General" sourceLinked="1"/>
        <c:majorTickMark val="none"/>
        <c:tickLblPos val="nextTo"/>
        <c:spPr>
          <a:ln>
            <a:noFill/>
          </a:ln>
        </c:spPr>
        <c:txPr>
          <a:bodyPr/>
          <a:lstStyle/>
          <a:p>
            <a:pPr>
              <a:defRPr sz="1400"/>
            </a:pPr>
            <a:endParaRPr lang="en-US"/>
          </a:p>
        </c:txPr>
        <c:crossAx val="95812992"/>
        <c:crosses val="autoZero"/>
        <c:auto val="1"/>
        <c:lblAlgn val="ctr"/>
        <c:lblOffset val="100"/>
      </c:catAx>
      <c:valAx>
        <c:axId val="95812992"/>
        <c:scaling>
          <c:orientation val="minMax"/>
        </c:scaling>
        <c:axPos val="l"/>
        <c:numFmt formatCode="0%" sourceLinked="1"/>
        <c:majorTickMark val="none"/>
        <c:tickLblPos val="nextTo"/>
        <c:spPr>
          <a:ln>
            <a:noFill/>
          </a:ln>
        </c:spPr>
        <c:txPr>
          <a:bodyPr/>
          <a:lstStyle/>
          <a:p>
            <a:pPr>
              <a:defRPr sz="1400"/>
            </a:pPr>
            <a:endParaRPr lang="en-US"/>
          </a:p>
        </c:txPr>
        <c:crossAx val="95811456"/>
        <c:crosses val="autoZero"/>
        <c:crossBetween val="between"/>
      </c:valAx>
    </c:plotArea>
    <c:legend>
      <c:legendPos val="b"/>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101</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111</a:t>
            </a:fld>
            <a:endParaRPr lang="en-US" sz="1300" dirty="0">
              <a:latin typeface="Arial" charset="0"/>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112</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20</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24</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26</a:t>
            </a:fld>
            <a:endParaRPr lang="en-US" sz="1300" dirty="0">
              <a:latin typeface="Arial" charset="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6B7FB763-2D73-4ABB-ABFC-FC20114BEDAA}" type="slidenum">
              <a:rPr lang="en-US" sz="1300">
                <a:latin typeface="Arial" charset="0"/>
                <a:cs typeface="+mn-cs"/>
              </a:rPr>
              <a:pPr algn="r" defTabSz="966664">
                <a:defRPr/>
              </a:pPr>
              <a:t>27</a:t>
            </a:fld>
            <a:endParaRPr lang="en-US" sz="1300" dirty="0">
              <a:latin typeface="Arial" charset="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34</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37</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39</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50</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54</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55</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56</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57</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58</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59</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60</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61</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62</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63</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64</a:t>
            </a:fld>
            <a:endParaRPr lang="en-US" sz="1300" dirty="0">
              <a:latin typeface="Arial"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65</a:t>
            </a:fld>
            <a:endParaRPr lang="en-US" sz="1300" dirty="0">
              <a:latin typeface="Arial"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67</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68</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69</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74</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80</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9</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93</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95</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7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image" Target="../media/image81.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A%20Documents\Videos\2007%20-%20Michael%20Wesch%20-%20Information%20Revolution%20v3.wmv" TargetMode="Externa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9.jpeg"/></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2819400"/>
            <a:ext cx="9144000" cy="1736725"/>
          </a:xfrm>
        </p:spPr>
        <p:txBody>
          <a:bodyPr/>
          <a:lstStyle/>
          <a:p>
            <a:r>
              <a:rPr lang="en-US" sz="8800" dirty="0" smtClean="0">
                <a:effectLst/>
              </a:rPr>
              <a:t>Please </a:t>
            </a:r>
            <a:br>
              <a:rPr lang="en-US" sz="8800" dirty="0" smtClean="0">
                <a:effectLst/>
              </a:rPr>
            </a:br>
            <a:r>
              <a:rPr lang="en-US" sz="8800" dirty="0" smtClean="0">
                <a:effectLst/>
              </a:rPr>
              <a:t>do </a:t>
            </a:r>
            <a:r>
              <a:rPr lang="en-US" sz="8800" dirty="0" smtClean="0">
                <a:solidFill>
                  <a:schemeClr val="tx1"/>
                </a:solidFill>
                <a:effectLst/>
              </a:rPr>
              <a:t>NOT</a:t>
            </a:r>
            <a:r>
              <a:rPr lang="en-US" sz="8800" dirty="0" smtClean="0">
                <a:effectLst/>
              </a:rPr>
              <a:t> sit</a:t>
            </a:r>
            <a:br>
              <a:rPr lang="en-US" sz="8800" dirty="0" smtClean="0">
                <a:effectLst/>
              </a:rPr>
            </a:br>
            <a:r>
              <a:rPr lang="en-US" sz="8800" dirty="0" smtClean="0">
                <a:effectLst/>
              </a:rPr>
              <a:t>in the back row!</a:t>
            </a:r>
          </a:p>
        </p:txBody>
      </p:sp>
      <p:sp>
        <p:nvSpPr>
          <p:cNvPr id="5" name="Subtitle 4"/>
          <p:cNvSpPr>
            <a:spLocks noGrp="1"/>
          </p:cNvSpPr>
          <p:nvPr>
            <p:ph type="subTitle" sz="quarter" idx="1"/>
          </p:nvPr>
        </p:nvSpPr>
        <p:spPr/>
        <p:txBody>
          <a:bodyPr/>
          <a:lstStyle/>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a:p>
            <a:pPr>
              <a:defRPr/>
            </a:pPr>
            <a:endParaRPr lang="en-US" dirty="0" smtClean="0">
              <a:effectLst>
                <a:outerShdw blurRad="38100" dist="38100" dir="2700000" algn="tl">
                  <a:srgbClr val="003B76"/>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endParaRPr lang="en-US" dirty="0" smtClean="0">
              <a:effectLst/>
            </a:endParaRPr>
          </a:p>
          <a:p>
            <a:pPr algn="ctr" eaLnBrk="1" hangingPunct="1">
              <a:buFont typeface="Wingdings" pitchFamily="2" charset="2"/>
              <a:buNone/>
            </a:pPr>
            <a:r>
              <a:rPr lang="en-US" sz="2800" dirty="0" smtClean="0">
                <a:effectLst/>
              </a:rPr>
              <a:t>scottmcleod.net/</a:t>
            </a:r>
            <a:r>
              <a:rPr lang="en-US" sz="2800" dirty="0" err="1" smtClean="0">
                <a:effectLst/>
              </a:rPr>
              <a:t>stormlake</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dirty="0" smtClean="0">
                <a:effectLst/>
              </a:rPr>
              <a:t>scottmcleod.net/</a:t>
            </a:r>
            <a:r>
              <a:rPr lang="en-US" dirty="0" err="1" smtClean="0">
                <a:effectLst/>
              </a:rPr>
              <a:t>stormlake</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srcRect/>
          <a:stretch>
            <a:fillRect/>
          </a:stretch>
        </p:blipFill>
        <p:spPr bwMode="auto">
          <a:xfrm>
            <a:off x="-152400" y="0"/>
            <a:ext cx="10058768"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YouTube3.png"/>
          <p:cNvPicPr>
            <a:picLocks noChangeAspect="1"/>
          </p:cNvPicPr>
          <p:nvPr/>
        </p:nvPicPr>
        <p:blipFill>
          <a:blip r:embed="rId4"/>
          <a:stretch>
            <a:fillRect/>
          </a:stretch>
        </p:blipFill>
        <p:spPr>
          <a:xfrm>
            <a:off x="0" y="536322"/>
            <a:ext cx="9144000" cy="5785356"/>
          </a:xfrm>
          <a:prstGeom prst="rect">
            <a:avLst/>
          </a:prstGeom>
        </p:spPr>
      </p:pic>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a:t>
            </a:r>
            <a:br>
              <a:rPr lang="en-US" dirty="0" smtClean="0">
                <a:effectLst/>
              </a:rPr>
            </a:br>
            <a:r>
              <a:rPr lang="en-US" dirty="0" smtClean="0">
                <a:effectLst/>
              </a:rPr>
              <a:t>other technologies</a:t>
            </a:r>
            <a:br>
              <a:rPr lang="en-US" dirty="0" smtClean="0">
                <a:effectLst/>
              </a:rPr>
            </a:br>
            <a:r>
              <a:rPr lang="en-US" dirty="0" smtClean="0">
                <a:effectLst/>
              </a:rPr>
              <a:t>had 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3657" y="6320135"/>
            <a:ext cx="6191118" cy="400110"/>
          </a:xfrm>
          <a:prstGeom prst="rect">
            <a:avLst/>
          </a:prstGeom>
          <a:noFill/>
        </p:spPr>
        <p:txBody>
          <a:bodyPr wrap="none" rtlCol="0">
            <a:spAutoFit/>
          </a:bodyPr>
          <a:lstStyle/>
          <a:p>
            <a:r>
              <a:rPr lang="en-US" sz="1000" dirty="0" smtClean="0">
                <a:solidFill>
                  <a:srgbClr val="0C0C0C"/>
                </a:solidFill>
              </a:rPr>
              <a:t>Iowa Workforce Development. (2009, May). </a:t>
            </a:r>
            <a:r>
              <a:rPr lang="en-US" sz="1000" i="1" dirty="0" smtClean="0">
                <a:solidFill>
                  <a:srgbClr val="0C0C0C"/>
                </a:solidFill>
              </a:rPr>
              <a:t>Iowa Unemployment Rate Drops to 5.1 Percent.</a:t>
            </a:r>
            <a:br>
              <a:rPr lang="en-US" sz="1000" i="1" dirty="0" smtClean="0">
                <a:solidFill>
                  <a:srgbClr val="0C0C0C"/>
                </a:solidFill>
              </a:rPr>
            </a:br>
            <a:r>
              <a:rPr lang="en-US" sz="1000" dirty="0" smtClean="0">
                <a:solidFill>
                  <a:srgbClr val="0C0C0C"/>
                </a:solidFill>
              </a:rPr>
              <a:t>www.iowaworkforce.org/news/XcNewsPlus.asp?cmd=view&amp;articleid=81 </a:t>
            </a:r>
            <a:endParaRPr lang="en-US" sz="1000" dirty="0">
              <a:solidFill>
                <a:srgbClr val="0C0C0C"/>
              </a:solidFill>
            </a:endParaRPr>
          </a:p>
        </p:txBody>
      </p:sp>
      <p:pic>
        <p:nvPicPr>
          <p:cNvPr id="5" name="Picture 4" descr="apr09c.png"/>
          <p:cNvPicPr>
            <a:picLocks noChangeAspect="1"/>
          </p:cNvPicPr>
          <p:nvPr/>
        </p:nvPicPr>
        <p:blipFill>
          <a:blip r:embed="rId3"/>
          <a:stretch>
            <a:fillRect/>
          </a:stretch>
        </p:blipFill>
        <p:spPr>
          <a:xfrm>
            <a:off x="0" y="1340069"/>
            <a:ext cx="9144000" cy="417786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a:t>
            </a:r>
            <a:br>
              <a:rPr lang="en-US" dirty="0" smtClean="0">
                <a:effectLst/>
              </a:rPr>
            </a:br>
            <a:r>
              <a:rPr lang="en-US" dirty="0" smtClean="0">
                <a:effectLst/>
              </a:rPr>
              <a:t>other technologies</a:t>
            </a:r>
            <a:br>
              <a:rPr lang="en-US" dirty="0" smtClean="0">
                <a:effectLst/>
              </a:rPr>
            </a:br>
            <a:r>
              <a:rPr lang="en-US" dirty="0" smtClean="0">
                <a:effectLst/>
              </a:rPr>
              <a:t>had on </a:t>
            </a:r>
            <a:r>
              <a:rPr lang="en-US" b="1" dirty="0" smtClean="0">
                <a:solidFill>
                  <a:schemeClr val="tx1"/>
                </a:solidFill>
                <a:effectLst/>
              </a:rPr>
              <a:t>universities?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609600"/>
            <a:ext cx="9144000" cy="3886200"/>
          </a:xfrm>
        </p:spPr>
        <p:txBody>
          <a:bodyPr/>
          <a:lstStyle/>
          <a:p>
            <a:r>
              <a:rPr lang="en-US" dirty="0" smtClean="0">
                <a:effectLst/>
              </a:rPr>
              <a:t>What impact have</a:t>
            </a:r>
            <a:br>
              <a:rPr lang="en-US" dirty="0" smtClean="0">
                <a:effectLst/>
              </a:rPr>
            </a:br>
            <a:r>
              <a:rPr lang="en-US" dirty="0" smtClean="0">
                <a:effectLst/>
              </a:rPr>
              <a:t>the Internet and</a:t>
            </a:r>
            <a:br>
              <a:rPr lang="en-US" dirty="0" smtClean="0">
                <a:effectLst/>
              </a:rPr>
            </a:br>
            <a:r>
              <a:rPr lang="en-US" dirty="0" smtClean="0">
                <a:effectLst/>
              </a:rPr>
              <a:t>other technologies</a:t>
            </a:r>
            <a:br>
              <a:rPr lang="en-US" dirty="0" smtClean="0">
                <a:effectLst/>
              </a:rPr>
            </a:br>
            <a:r>
              <a:rPr lang="en-US" dirty="0" smtClean="0">
                <a:effectLst/>
              </a:rPr>
              <a:t>had on </a:t>
            </a:r>
            <a:r>
              <a:rPr lang="en-US" b="1" dirty="0" smtClean="0">
                <a:solidFill>
                  <a:schemeClr val="tx1"/>
                </a:solidFill>
                <a:effectLst/>
              </a:rPr>
              <a:t>K-12 schools?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2590800"/>
            <a:ext cx="9144000" cy="1736725"/>
          </a:xfrm>
        </p:spPr>
        <p:txBody>
          <a:bodyPr/>
          <a:lstStyle/>
          <a:p>
            <a:r>
              <a:rPr lang="en-US" sz="9600" dirty="0" smtClean="0">
                <a:solidFill>
                  <a:schemeClr val="tx1"/>
                </a:solidFill>
                <a:effectLst/>
              </a:rPr>
              <a:t>ITBS</a:t>
            </a:r>
            <a:r>
              <a:rPr lang="en-US" sz="9600" dirty="0" smtClean="0">
                <a:effectLst/>
              </a:rPr>
              <a:t> &amp; </a:t>
            </a:r>
            <a:r>
              <a:rPr lang="en-US" sz="9600" dirty="0" smtClean="0">
                <a:solidFill>
                  <a:schemeClr val="tx1"/>
                </a:solidFill>
                <a:effectLst/>
              </a:rPr>
              <a:t>ITED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a:srcRect/>
          <a:stretch>
            <a:fillRect/>
          </a:stretch>
        </p:blipFill>
        <p:spPr bwMode="auto">
          <a:xfrm>
            <a:off x="4824413" y="3810000"/>
            <a:ext cx="4319587" cy="5556250"/>
          </a:xfrm>
          <a:prstGeom prst="rect">
            <a:avLst/>
          </a:prstGeom>
          <a:solidFill>
            <a:schemeClr val="accent4">
              <a:lumMod val="10000"/>
            </a:schemeClr>
          </a:solidFill>
        </p:spPr>
      </p:pic>
      <p:sp>
        <p:nvSpPr>
          <p:cNvPr id="23555" name="TextBox 10"/>
          <p:cNvSpPr txBox="1">
            <a:spLocks noChangeArrowheads="1"/>
          </p:cNvSpPr>
          <p:nvPr/>
        </p:nvSpPr>
        <p:spPr bwMode="auto">
          <a:xfrm>
            <a:off x="1317625" y="304800"/>
            <a:ext cx="7497763" cy="823913"/>
          </a:xfrm>
          <a:prstGeom prst="rect">
            <a:avLst/>
          </a:prstGeom>
          <a:noFill/>
          <a:ln w="9525">
            <a:noFill/>
            <a:miter lim="800000"/>
            <a:headEnd/>
            <a:tailEnd/>
          </a:ln>
        </p:spPr>
        <p:txBody>
          <a:bodyPr>
            <a:spAutoFit/>
          </a:bodyPr>
          <a:lstStyle/>
          <a:p>
            <a:pPr algn="r"/>
            <a:r>
              <a:rPr lang="en-US" sz="4800" b="1">
                <a:latin typeface="Arial" charset="0"/>
              </a:rPr>
              <a:t>The information society</a:t>
            </a:r>
          </a:p>
        </p:txBody>
      </p:sp>
      <p:sp>
        <p:nvSpPr>
          <p:cNvPr id="23556" name="TextBox 11"/>
          <p:cNvSpPr txBox="1">
            <a:spLocks noChangeArrowheads="1"/>
          </p:cNvSpPr>
          <p:nvPr/>
        </p:nvSpPr>
        <p:spPr bwMode="auto">
          <a:xfrm>
            <a:off x="6642100" y="990600"/>
            <a:ext cx="2152650" cy="823913"/>
          </a:xfrm>
          <a:prstGeom prst="rect">
            <a:avLst/>
          </a:prstGeom>
          <a:noFill/>
          <a:ln w="9525">
            <a:noFill/>
            <a:miter lim="800000"/>
            <a:headEnd/>
            <a:tailEnd/>
          </a:ln>
        </p:spPr>
        <p:txBody>
          <a:bodyPr wrap="none">
            <a:spAutoFit/>
          </a:bodyPr>
          <a:lstStyle/>
          <a:p>
            <a:r>
              <a:rPr lang="en-US" sz="4800" b="1" dirty="0">
                <a:latin typeface="Arial" charset="0"/>
              </a:rPr>
              <a:t>is </a:t>
            </a:r>
            <a:r>
              <a:rPr lang="en-US" sz="4800" b="1" dirty="0">
                <a:solidFill>
                  <a:srgbClr val="FFC000"/>
                </a:solidFill>
                <a:latin typeface="Arial" charset="0"/>
              </a:rPr>
              <a:t>here</a:t>
            </a:r>
          </a:p>
        </p:txBody>
      </p:sp>
      <p:sp>
        <p:nvSpPr>
          <p:cNvPr id="23557" name="TextBox 17"/>
          <p:cNvSpPr txBox="1">
            <a:spLocks noChangeArrowheads="1"/>
          </p:cNvSpPr>
          <p:nvPr/>
        </p:nvSpPr>
        <p:spPr bwMode="auto">
          <a:xfrm>
            <a:off x="4143865" y="1981200"/>
            <a:ext cx="4671536" cy="1569660"/>
          </a:xfrm>
          <a:prstGeom prst="rect">
            <a:avLst/>
          </a:prstGeom>
          <a:noFill/>
          <a:ln w="9525">
            <a:noFill/>
            <a:miter lim="800000"/>
            <a:headEnd/>
            <a:tailEnd/>
          </a:ln>
        </p:spPr>
        <p:txBody>
          <a:bodyPr wrap="none">
            <a:spAutoFit/>
          </a:bodyPr>
          <a:lstStyle/>
          <a:p>
            <a:pPr algn="r"/>
            <a:endParaRPr lang="en-US" sz="4800" b="1" dirty="0">
              <a:solidFill>
                <a:srgbClr val="C00000"/>
              </a:solidFill>
              <a:latin typeface="Arial" charset="0"/>
            </a:endParaRPr>
          </a:p>
          <a:p>
            <a:pPr algn="r"/>
            <a:r>
              <a:rPr lang="en-US" sz="4800" b="1" dirty="0" smtClean="0">
                <a:solidFill>
                  <a:srgbClr val="C00000"/>
                </a:solidFill>
                <a:latin typeface="Arial" charset="0"/>
              </a:rPr>
              <a:t>Are you </a:t>
            </a:r>
            <a:r>
              <a:rPr lang="en-US" sz="4800" b="1" dirty="0" smtClean="0">
                <a:solidFill>
                  <a:srgbClr val="C00000"/>
                </a:solidFill>
                <a:latin typeface="Arial" charset="0"/>
              </a:rPr>
              <a:t>ready</a:t>
            </a:r>
            <a:r>
              <a:rPr lang="en-US" sz="4800" b="1" dirty="0">
                <a:solidFill>
                  <a:srgbClr val="C0000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6423</TotalTime>
  <Words>6981</Words>
  <Application>Microsoft Office PowerPoint</Application>
  <PresentationFormat>On-screen Show (4:3)</PresentationFormat>
  <Paragraphs>661</Paragraphs>
  <Slides>112</Slides>
  <Notes>112</Notes>
  <HiddenSlides>1</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14" baseType="lpstr">
      <vt:lpstr>Globe</vt:lpstr>
      <vt:lpstr>Microsoft Office Excel 97-2003 Worksheet</vt:lpstr>
      <vt:lpstr>Please  do NOT sit in the back row!</vt:lpstr>
      <vt:lpstr>Slide 2</vt:lpstr>
      <vt:lpstr>scottmcleod.net/stormlake</vt:lpstr>
      <vt:lpstr>What impact have the Internet and other technologies had on…?</vt:lpstr>
      <vt:lpstr>What impact have the Internet and other technologies had on universities?</vt:lpstr>
      <vt:lpstr>What impact have the Internet and other technologies had on K-12 schools?</vt:lpstr>
      <vt:lpstr>Slide 7</vt:lpstr>
      <vt:lpstr>Slide 8</vt:lpstr>
      <vt:lpstr>Slide 9</vt:lpstr>
      <vt:lpstr>ACT 1</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ACT 2</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ACT 3</vt:lpstr>
      <vt:lpstr>Slide 39</vt:lpstr>
      <vt:lpstr>Slide 40</vt:lpstr>
      <vt:lpstr>Slide 41</vt:lpstr>
      <vt:lpstr>Slide 42</vt:lpstr>
      <vt:lpstr>Slide 43</vt:lpstr>
      <vt:lpstr>Slide 44</vt:lpstr>
      <vt:lpstr>Slide 45</vt:lpstr>
      <vt:lpstr>Slide 46</vt:lpstr>
      <vt:lpstr>Slide 47</vt:lpstr>
      <vt:lpstr>Slide 48</vt:lpstr>
      <vt:lpstr>2.5 billion</vt:lpstr>
      <vt:lpstr>Slide 50</vt:lpstr>
      <vt:lpstr>Slide 51</vt:lpstr>
      <vt:lpstr>ACT 4</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ACT 5</vt:lpstr>
      <vt:lpstr>Slide 74</vt:lpstr>
      <vt:lpstr>Slide 75</vt:lpstr>
      <vt:lpstr>ITBS &amp; ITED</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488</cp:revision>
  <cp:lastPrinted>2006-11-29T12:57:57Z</cp:lastPrinted>
  <dcterms:created xsi:type="dcterms:W3CDTF">2006-11-10T16:41:19Z</dcterms:created>
  <dcterms:modified xsi:type="dcterms:W3CDTF">2009-08-14T11:44:58Z</dcterms:modified>
</cp:coreProperties>
</file>