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gs/tag38.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Default Extension="xlsx" ContentType="application/vnd.openxmlformats-officedocument.spreadsheetml.sheet"/>
  <Override PartName="/ppt/tags/tag41.xml" ContentType="application/vnd.openxmlformats-officedocument.presentationml.tags+xml"/>
  <Override PartName="/ppt/slides/slide77.xml" ContentType="application/vnd.openxmlformats-officedocument.presentationml.slide+xml"/>
  <Override PartName="/ppt/slides/slide88.xml" ContentType="application/vnd.openxmlformats-officedocument.presentationml.slide+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tags/tag35.xml" ContentType="application/vnd.openxmlformats-officedocument.presentationml.tags+xml"/>
  <Override PartName="/ppt/tags/tag46.xml" ContentType="application/vnd.openxmlformats-officedocument.presentationml.tags+xml"/>
  <Override PartName="/ppt/slideLayouts/slideLayout10.xml" ContentType="application/vnd.openxmlformats-officedocument.presentationml.slideLayout+xml"/>
  <Override PartName="/ppt/tags/tag24.xml" ContentType="application/vnd.openxmlformats-officedocument.presentationml.tags+xml"/>
  <Override PartName="/ppt/slides/slide108.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tags/tag29.xml" ContentType="application/vnd.openxmlformats-officedocument.presentationml.tags+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32.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25.xml" ContentType="application/vnd.openxmlformats-officedocument.presentationml.tags+xml"/>
  <Override PartName="/ppt/tags/tag43.xml" ContentType="application/vnd.openxmlformats-officedocument.presentationml.tags+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tags/tag32.xml" ContentType="application/vnd.openxmlformats-officedocument.presentationml.tags+xml"/>
  <Override PartName="/ppt/notesSlides/notesSlide108.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charts/chart1.xml" ContentType="application/vnd.openxmlformats-officedocument.drawingml.chart+xml"/>
  <Override PartName="/ppt/tags/tag21.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tags/tag19.xml" ContentType="application/vnd.openxmlformats-officedocument.presentationml.tags+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tags/tag26.xml" ContentType="application/vnd.openxmlformats-officedocument.presentationml.tags+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40.xml" ContentType="application/vnd.openxmlformats-officedocument.presentationml.notesSlide+xml"/>
  <Override PartName="/ppt/tags/tag33.xml" ContentType="application/vnd.openxmlformats-officedocument.presentationml.tags+xml"/>
  <Override PartName="/ppt/tags/tag44.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notesSlides/notesSlide109.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notesSlides/notesSlide106.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tags/tag39.xml" ContentType="application/vnd.openxmlformats-officedocument.presentationml.tags+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tags/tag28.xml" ContentType="application/vnd.openxmlformats-officedocument.presentationml.tags+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s/slide89.xml" ContentType="application/vnd.openxmlformats-officedocument.presentationml.slide+xml"/>
  <Override PartName="/ppt/tags/tag31.xml" ContentType="application/vnd.openxmlformats-officedocument.presentationml.tags+xml"/>
  <Override PartName="/ppt/tags/tag42.xml" ContentType="application/vnd.openxmlformats-officedocument.presentationml.tags+xml"/>
  <Override PartName="/ppt/slides/slide78.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Default Extension="xls" ContentType="application/vnd.ms-exce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tags/tag36.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17"/>
  </p:notesMasterIdLst>
  <p:handoutMasterIdLst>
    <p:handoutMasterId r:id="rId118"/>
  </p:handoutMasterIdLst>
  <p:sldIdLst>
    <p:sldId id="984" r:id="rId2"/>
    <p:sldId id="1002" r:id="rId3"/>
    <p:sldId id="1003" r:id="rId4"/>
    <p:sldId id="1008" r:id="rId5"/>
    <p:sldId id="1005" r:id="rId6"/>
    <p:sldId id="1006" r:id="rId7"/>
    <p:sldId id="1011" r:id="rId8"/>
    <p:sldId id="1007" r:id="rId9"/>
    <p:sldId id="1004" r:id="rId10"/>
    <p:sldId id="1009" r:id="rId11"/>
    <p:sldId id="1010" r:id="rId12"/>
    <p:sldId id="869" r:id="rId13"/>
    <p:sldId id="986" r:id="rId14"/>
    <p:sldId id="739" r:id="rId15"/>
    <p:sldId id="770" r:id="rId16"/>
    <p:sldId id="769" r:id="rId17"/>
    <p:sldId id="707" r:id="rId18"/>
    <p:sldId id="843" r:id="rId19"/>
    <p:sldId id="827" r:id="rId20"/>
    <p:sldId id="708" r:id="rId21"/>
    <p:sldId id="709" r:id="rId22"/>
    <p:sldId id="710" r:id="rId23"/>
    <p:sldId id="711" r:id="rId24"/>
    <p:sldId id="477" r:id="rId25"/>
    <p:sldId id="715" r:id="rId26"/>
    <p:sldId id="695" r:id="rId27"/>
    <p:sldId id="694" r:id="rId28"/>
    <p:sldId id="762" r:id="rId29"/>
    <p:sldId id="772" r:id="rId30"/>
    <p:sldId id="881" r:id="rId31"/>
    <p:sldId id="773" r:id="rId32"/>
    <p:sldId id="882" r:id="rId33"/>
    <p:sldId id="775" r:id="rId34"/>
    <p:sldId id="777" r:id="rId35"/>
    <p:sldId id="845" r:id="rId36"/>
    <p:sldId id="883" r:id="rId37"/>
    <p:sldId id="847" r:id="rId38"/>
    <p:sldId id="779" r:id="rId39"/>
    <p:sldId id="846" r:id="rId40"/>
    <p:sldId id="782" r:id="rId41"/>
    <p:sldId id="783" r:id="rId42"/>
    <p:sldId id="922" r:id="rId43"/>
    <p:sldId id="923" r:id="rId44"/>
    <p:sldId id="871" r:id="rId45"/>
    <p:sldId id="982" r:id="rId46"/>
    <p:sldId id="798" r:id="rId47"/>
    <p:sldId id="799" r:id="rId48"/>
    <p:sldId id="800" r:id="rId49"/>
    <p:sldId id="888" r:id="rId50"/>
    <p:sldId id="889" r:id="rId51"/>
    <p:sldId id="887" r:id="rId52"/>
    <p:sldId id="784" r:id="rId53"/>
    <p:sldId id="931" r:id="rId54"/>
    <p:sldId id="809" r:id="rId55"/>
    <p:sldId id="808" r:id="rId56"/>
    <p:sldId id="786" r:id="rId57"/>
    <p:sldId id="787" r:id="rId58"/>
    <p:sldId id="788" r:id="rId59"/>
    <p:sldId id="789" r:id="rId60"/>
    <p:sldId id="790" r:id="rId61"/>
    <p:sldId id="791" r:id="rId62"/>
    <p:sldId id="792" r:id="rId63"/>
    <p:sldId id="793" r:id="rId64"/>
    <p:sldId id="794" r:id="rId65"/>
    <p:sldId id="795" r:id="rId66"/>
    <p:sldId id="803" r:id="rId67"/>
    <p:sldId id="805" r:id="rId68"/>
    <p:sldId id="856" r:id="rId69"/>
    <p:sldId id="812" r:id="rId70"/>
    <p:sldId id="813" r:id="rId71"/>
    <p:sldId id="807" r:id="rId72"/>
    <p:sldId id="904" r:id="rId73"/>
    <p:sldId id="855" r:id="rId74"/>
    <p:sldId id="853" r:id="rId75"/>
    <p:sldId id="817" r:id="rId76"/>
    <p:sldId id="932" r:id="rId77"/>
    <p:sldId id="933" r:id="rId78"/>
    <p:sldId id="985" r:id="rId79"/>
    <p:sldId id="934" r:id="rId80"/>
    <p:sldId id="935" r:id="rId81"/>
    <p:sldId id="936" r:id="rId82"/>
    <p:sldId id="937" r:id="rId83"/>
    <p:sldId id="938" r:id="rId84"/>
    <p:sldId id="939" r:id="rId85"/>
    <p:sldId id="940" r:id="rId86"/>
    <p:sldId id="941" r:id="rId87"/>
    <p:sldId id="942" r:id="rId88"/>
    <p:sldId id="943" r:id="rId89"/>
    <p:sldId id="944" r:id="rId90"/>
    <p:sldId id="945" r:id="rId91"/>
    <p:sldId id="946" r:id="rId92"/>
    <p:sldId id="947" r:id="rId93"/>
    <p:sldId id="948" r:id="rId94"/>
    <p:sldId id="949" r:id="rId95"/>
    <p:sldId id="950" r:id="rId96"/>
    <p:sldId id="951" r:id="rId97"/>
    <p:sldId id="952" r:id="rId98"/>
    <p:sldId id="953" r:id="rId99"/>
    <p:sldId id="954" r:id="rId100"/>
    <p:sldId id="955" r:id="rId101"/>
    <p:sldId id="956" r:id="rId102"/>
    <p:sldId id="957" r:id="rId103"/>
    <p:sldId id="958" r:id="rId104"/>
    <p:sldId id="987" r:id="rId105"/>
    <p:sldId id="959" r:id="rId106"/>
    <p:sldId id="961" r:id="rId107"/>
    <p:sldId id="976" r:id="rId108"/>
    <p:sldId id="971" r:id="rId109"/>
    <p:sldId id="972" r:id="rId110"/>
    <p:sldId id="973" r:id="rId111"/>
    <p:sldId id="974" r:id="rId112"/>
    <p:sldId id="975" r:id="rId113"/>
    <p:sldId id="969" r:id="rId114"/>
    <p:sldId id="962" r:id="rId115"/>
    <p:sldId id="930" r:id="rId116"/>
  </p:sldIdLst>
  <p:sldSz cx="9144000" cy="6858000" type="screen4x3"/>
  <p:notesSz cx="7315200" cy="9601200"/>
  <p:custDataLst>
    <p:tags r:id="rId119"/>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0C0C0C"/>
    <a:srgbClr val="953735"/>
    <a:srgbClr val="000000"/>
    <a:srgbClr val="FF0000"/>
    <a:srgbClr val="00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7531" autoAdjust="0"/>
  </p:normalViewPr>
  <p:slideViewPr>
    <p:cSldViewPr>
      <p:cViewPr>
        <p:scale>
          <a:sx n="80" d="100"/>
          <a:sy n="80" d="100"/>
        </p:scale>
        <p:origin x="-6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631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plotArea>
      <c:layout/>
      <c:lineChart>
        <c:grouping val="standard"/>
        <c:ser>
          <c:idx val="0"/>
          <c:order val="0"/>
          <c:tx>
            <c:strRef>
              <c:f>Sheet1!$B$1</c:f>
              <c:strCache>
                <c:ptCount val="1"/>
                <c:pt idx="0">
                  <c:v>Agriculture</c:v>
                </c:pt>
              </c:strCache>
            </c:strRef>
          </c:tx>
          <c:spPr>
            <a:ln w="50792">
              <a:solidFill>
                <a:srgbClr val="0099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Sheet1!$B$2:$B$12</c:f>
              <c:numCache>
                <c:formatCode>0%</c:formatCode>
                <c:ptCount val="11"/>
                <c:pt idx="0">
                  <c:v>0.375000000000001</c:v>
                </c:pt>
                <c:pt idx="1">
                  <c:v>0.309000000000001</c:v>
                </c:pt>
                <c:pt idx="2">
                  <c:v>0.27</c:v>
                </c:pt>
                <c:pt idx="3">
                  <c:v>0.21200000000000024</c:v>
                </c:pt>
                <c:pt idx="4">
                  <c:v>0.17400000000000004</c:v>
                </c:pt>
                <c:pt idx="5">
                  <c:v>0.11900000000000027</c:v>
                </c:pt>
                <c:pt idx="6">
                  <c:v>6.1000000000000033E-2</c:v>
                </c:pt>
                <c:pt idx="7">
                  <c:v>3.1000000000000114E-2</c:v>
                </c:pt>
                <c:pt idx="8">
                  <c:v>2.8000000000000011E-2</c:v>
                </c:pt>
                <c:pt idx="9">
                  <c:v>3.0000000000000096E-2</c:v>
                </c:pt>
                <c:pt idx="10">
                  <c:v>4.0000000000000114E-3</c:v>
                </c:pt>
              </c:numCache>
            </c:numRef>
          </c:val>
        </c:ser>
        <c:ser>
          <c:idx val="1"/>
          <c:order val="1"/>
          <c:tx>
            <c:strRef>
              <c:f>Sheet1!$C$1</c:f>
              <c:strCache>
                <c:ptCount val="1"/>
                <c:pt idx="0">
                  <c:v>Working</c:v>
                </c:pt>
              </c:strCache>
            </c:strRef>
          </c:tx>
          <c:spPr>
            <a:ln w="50792">
              <a:solidFill>
                <a:srgbClr val="CC00FF"/>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Sheet1!$C$2:$C$12</c:f>
              <c:numCache>
                <c:formatCode>0%</c:formatCode>
                <c:ptCount val="11"/>
                <c:pt idx="0">
                  <c:v>0.35800000000000032</c:v>
                </c:pt>
                <c:pt idx="1">
                  <c:v>0.38200000000000112</c:v>
                </c:pt>
                <c:pt idx="2">
                  <c:v>0.40200000000000002</c:v>
                </c:pt>
                <c:pt idx="3">
                  <c:v>0.39600000000000135</c:v>
                </c:pt>
                <c:pt idx="4">
                  <c:v>0.39800000000000135</c:v>
                </c:pt>
                <c:pt idx="5">
                  <c:v>0.41100000000000031</c:v>
                </c:pt>
                <c:pt idx="6">
                  <c:v>0.377000000000001</c:v>
                </c:pt>
                <c:pt idx="7">
                  <c:v>0.35900000000000032</c:v>
                </c:pt>
                <c:pt idx="8">
                  <c:v>0.31700000000000111</c:v>
                </c:pt>
                <c:pt idx="9">
                  <c:v>0.26</c:v>
                </c:pt>
                <c:pt idx="10">
                  <c:v>0.26100000000000001</c:v>
                </c:pt>
              </c:numCache>
            </c:numRef>
          </c:val>
        </c:ser>
        <c:ser>
          <c:idx val="2"/>
          <c:order val="2"/>
          <c:tx>
            <c:strRef>
              <c:f>Sheet1!$D$1</c:f>
              <c:strCache>
                <c:ptCount val="1"/>
                <c:pt idx="0">
                  <c:v>Service</c:v>
                </c:pt>
              </c:strCache>
            </c:strRef>
          </c:tx>
          <c:spPr>
            <a:ln w="50792">
              <a:solidFill>
                <a:srgbClr val="FF66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Sheet1!$D$2:$D$12</c:f>
              <c:numCache>
                <c:formatCode>0%</c:formatCode>
                <c:ptCount val="11"/>
                <c:pt idx="0">
                  <c:v>0.16700000000000048</c:v>
                </c:pt>
                <c:pt idx="1">
                  <c:v>0.19800000000000045</c:v>
                </c:pt>
                <c:pt idx="2">
                  <c:v>0.21100000000000024</c:v>
                </c:pt>
                <c:pt idx="3">
                  <c:v>0.252</c:v>
                </c:pt>
                <c:pt idx="4">
                  <c:v>0.28600000000000031</c:v>
                </c:pt>
                <c:pt idx="5">
                  <c:v>0.30500000000000038</c:v>
                </c:pt>
                <c:pt idx="6">
                  <c:v>0.33300000000000135</c:v>
                </c:pt>
                <c:pt idx="7">
                  <c:v>0.38800000000000112</c:v>
                </c:pt>
                <c:pt idx="8">
                  <c:v>0.46200000000000002</c:v>
                </c:pt>
                <c:pt idx="9">
                  <c:v>0.45700000000000002</c:v>
                </c:pt>
                <c:pt idx="10">
                  <c:v>0.434000000000001</c:v>
                </c:pt>
              </c:numCache>
            </c:numRef>
          </c:val>
        </c:ser>
        <c:ser>
          <c:idx val="3"/>
          <c:order val="3"/>
          <c:tx>
            <c:strRef>
              <c:f>Sheet1!$E$1</c:f>
              <c:strCache>
                <c:ptCount val="1"/>
                <c:pt idx="0">
                  <c:v>Creative</c:v>
                </c:pt>
              </c:strCache>
            </c:strRef>
          </c:tx>
          <c:spPr>
            <a:ln w="76186">
              <a:solidFill>
                <a:srgbClr val="FF0000"/>
              </a:solidFill>
            </a:ln>
          </c:spPr>
          <c:marker>
            <c:symbol val="none"/>
          </c:marker>
          <c:cat>
            <c:numRef>
              <c:f>Sheet1!$A$2:$A$12</c:f>
              <c:numCache>
                <c:formatCode>General</c:formatCode>
                <c:ptCount val="11"/>
                <c:pt idx="0">
                  <c:v>1900</c:v>
                </c:pt>
                <c:pt idx="1">
                  <c:v>1910</c:v>
                </c:pt>
                <c:pt idx="2">
                  <c:v>1920</c:v>
                </c:pt>
                <c:pt idx="3">
                  <c:v>1930</c:v>
                </c:pt>
                <c:pt idx="4">
                  <c:v>1940</c:v>
                </c:pt>
                <c:pt idx="5">
                  <c:v>1950</c:v>
                </c:pt>
                <c:pt idx="6">
                  <c:v>1960</c:v>
                </c:pt>
                <c:pt idx="7">
                  <c:v>1970</c:v>
                </c:pt>
                <c:pt idx="8">
                  <c:v>1980</c:v>
                </c:pt>
                <c:pt idx="9">
                  <c:v>1990</c:v>
                </c:pt>
                <c:pt idx="10">
                  <c:v>2000</c:v>
                </c:pt>
              </c:numCache>
            </c:numRef>
          </c:cat>
          <c:val>
            <c:numRef>
              <c:f>Sheet1!$E$2:$E$12</c:f>
              <c:numCache>
                <c:formatCode>0%</c:formatCode>
                <c:ptCount val="11"/>
                <c:pt idx="0">
                  <c:v>0.1</c:v>
                </c:pt>
                <c:pt idx="1">
                  <c:v>0.11100000000000018</c:v>
                </c:pt>
                <c:pt idx="2">
                  <c:v>0.11699999999999999</c:v>
                </c:pt>
                <c:pt idx="3">
                  <c:v>0.13900000000000001</c:v>
                </c:pt>
                <c:pt idx="4">
                  <c:v>0.14200000000000004</c:v>
                </c:pt>
                <c:pt idx="5">
                  <c:v>0.16600000000000045</c:v>
                </c:pt>
                <c:pt idx="6">
                  <c:v>0.17900000000000021</c:v>
                </c:pt>
                <c:pt idx="7">
                  <c:v>0.19800000000000045</c:v>
                </c:pt>
                <c:pt idx="8">
                  <c:v>0.18700000000000044</c:v>
                </c:pt>
                <c:pt idx="9">
                  <c:v>0.254</c:v>
                </c:pt>
                <c:pt idx="10">
                  <c:v>0.30100000000000032</c:v>
                </c:pt>
              </c:numCache>
            </c:numRef>
          </c:val>
        </c:ser>
        <c:marker val="1"/>
        <c:axId val="85995904"/>
        <c:axId val="85997440"/>
      </c:lineChart>
      <c:catAx>
        <c:axId val="85995904"/>
        <c:scaling>
          <c:orientation val="minMax"/>
        </c:scaling>
        <c:axPos val="b"/>
        <c:numFmt formatCode="General" sourceLinked="1"/>
        <c:majorTickMark val="none"/>
        <c:tickLblPos val="nextTo"/>
        <c:spPr>
          <a:ln>
            <a:noFill/>
          </a:ln>
        </c:spPr>
        <c:txPr>
          <a:bodyPr/>
          <a:lstStyle/>
          <a:p>
            <a:pPr>
              <a:defRPr sz="1400"/>
            </a:pPr>
            <a:endParaRPr lang="en-US"/>
          </a:p>
        </c:txPr>
        <c:crossAx val="85997440"/>
        <c:crosses val="autoZero"/>
        <c:auto val="1"/>
        <c:lblAlgn val="ctr"/>
        <c:lblOffset val="100"/>
      </c:catAx>
      <c:valAx>
        <c:axId val="85997440"/>
        <c:scaling>
          <c:orientation val="minMax"/>
        </c:scaling>
        <c:axPos val="l"/>
        <c:numFmt formatCode="0%" sourceLinked="1"/>
        <c:majorTickMark val="none"/>
        <c:tickLblPos val="nextTo"/>
        <c:spPr>
          <a:ln>
            <a:noFill/>
          </a:ln>
        </c:spPr>
        <c:txPr>
          <a:bodyPr/>
          <a:lstStyle/>
          <a:p>
            <a:pPr>
              <a:defRPr sz="1400"/>
            </a:pPr>
            <a:endParaRPr lang="en-US"/>
          </a:p>
        </c:txPr>
        <c:crossAx val="85995904"/>
        <c:crosses val="autoZero"/>
        <c:crossBetween val="between"/>
      </c:valAx>
    </c:plotArea>
    <c:legend>
      <c:legendPos val="b"/>
      <c:layout/>
    </c:legend>
    <c:plotVisOnly val="1"/>
    <c:dispBlanksAs val="gap"/>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4143587" y="0"/>
            <a:ext cx="3169920" cy="479488"/>
          </a:xfrm>
          <a:prstGeom prst="rect">
            <a:avLst/>
          </a:prstGeom>
          <a:noFill/>
          <a:ln w="9525">
            <a:noFill/>
            <a:miter lim="800000"/>
            <a:headEnd/>
            <a:tailEnd/>
          </a:ln>
          <a:effectLst/>
        </p:spPr>
        <p:txBody>
          <a:bodyPr vert="horz" wrap="square" lIns="96643" tIns="48322" rIns="96643" bIns="48322"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4143587" y="9120077"/>
            <a:ext cx="3169920" cy="479487"/>
          </a:xfrm>
          <a:prstGeom prst="rect">
            <a:avLst/>
          </a:prstGeom>
          <a:noFill/>
          <a:ln w="9525">
            <a:noFill/>
            <a:miter lim="800000"/>
            <a:headEnd/>
            <a:tailEnd/>
          </a:ln>
          <a:effectLst/>
        </p:spPr>
        <p:txBody>
          <a:bodyPr vert="horz" wrap="square" lIns="96643" tIns="48322" rIns="96643" bIns="48322"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F434486-2459-42FE-9CA8-4150EBC4EFC6}"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4143587" y="0"/>
            <a:ext cx="3169920" cy="479488"/>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520" y="4560857"/>
            <a:ext cx="5852160" cy="4320294"/>
          </a:xfrm>
          <a:prstGeom prst="rect">
            <a:avLst/>
          </a:prstGeom>
          <a:noFill/>
          <a:ln w="9525">
            <a:noFill/>
            <a:miter lim="800000"/>
            <a:headEnd/>
            <a:tailEnd/>
          </a:ln>
          <a:effectLst/>
        </p:spPr>
        <p:txBody>
          <a:bodyPr vert="horz" wrap="square" lIns="96639" tIns="48320" rIns="96639" bIns="483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defTabSz="966664">
              <a:spcBef>
                <a:spcPct val="0"/>
              </a:spcBef>
              <a:buClrTx/>
              <a:buSzTx/>
              <a:buFontTx/>
              <a:buNone/>
              <a:defRPr sz="13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4143587" y="9120077"/>
            <a:ext cx="3169920" cy="479487"/>
          </a:xfrm>
          <a:prstGeom prst="rect">
            <a:avLst/>
          </a:prstGeom>
          <a:noFill/>
          <a:ln w="9525">
            <a:noFill/>
            <a:miter lim="800000"/>
            <a:headEnd/>
            <a:tailEnd/>
          </a:ln>
          <a:effectLst/>
        </p:spPr>
        <p:txBody>
          <a:bodyPr vert="horz" wrap="square" lIns="96639" tIns="48320" rIns="96639" bIns="48320" numCol="1" anchor="b" anchorCtr="0" compatLnSpc="1">
            <a:prstTxWarp prst="textNoShape">
              <a:avLst/>
            </a:prstTxWarp>
          </a:bodyPr>
          <a:lstStyle>
            <a:lvl1pPr algn="r" defTabSz="966664">
              <a:spcBef>
                <a:spcPct val="0"/>
              </a:spcBef>
              <a:buClrTx/>
              <a:buSzTx/>
              <a:buFontTx/>
              <a:buNone/>
              <a:defRPr sz="1300">
                <a:effectLst/>
                <a:latin typeface="Arial" charset="0"/>
                <a:cs typeface="+mn-cs"/>
              </a:defRPr>
            </a:lvl1pPr>
          </a:lstStyle>
          <a:p>
            <a:pPr>
              <a:defRPr/>
            </a:pPr>
            <a:fld id="{85FCB138-3568-46A3-9E9F-BCD455147CB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skillscommission.org/index.ht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www.flickr.com/photos/theklan/307037098/" TargetMode="External"/><Relationship Id="rId2" Type="http://schemas.openxmlformats.org/officeDocument/2006/relationships/slide" Target="../slides/slide96.xml"/><Relationship Id="rId1" Type="http://schemas.openxmlformats.org/officeDocument/2006/relationships/notesMaster" Target="../notesMasters/notesMaster1.xml"/><Relationship Id="rId5" Type="http://schemas.openxmlformats.org/officeDocument/2006/relationships/hyperlink" Target="http://remoteaccess.typepad.com/remote_access/2006/06/literacy_as_bat.html" TargetMode="External"/><Relationship Id="rId4" Type="http://schemas.openxmlformats.org/officeDocument/2006/relationships/hyperlink" Target="http://www.flickr.com/photos/midnight-digital/3086238863/in/pool-jumping" TargetMode="Externa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100</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102</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496D65E8-E740-4CD3-8479-F1B7661E048D}" type="slidenum">
              <a:rPr lang="en-US" sz="1300">
                <a:latin typeface="Arial" charset="0"/>
                <a:cs typeface="+mn-cs"/>
              </a:rPr>
              <a:pPr algn="r" defTabSz="966664">
                <a:defRPr/>
              </a:pPr>
              <a:t>103</a:t>
            </a:fld>
            <a:endParaRPr lang="en-US" sz="1300" dirty="0">
              <a:latin typeface="Arial" charset="0"/>
              <a:cs typeface="+mn-cs"/>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p:spPr>
        <p:txBody>
          <a:bodyPr/>
          <a:lstStyle/>
          <a:p>
            <a:pPr eaLnBrk="1" hangingPunct="1"/>
            <a:r>
              <a:rPr lang="en-US" smtClean="0"/>
              <a:t>We can’t be refugees</a:t>
            </a:r>
          </a:p>
          <a:p>
            <a:pPr eaLnBrk="1" hangingPunct="1"/>
            <a:endParaRPr lang="en-US" smtClean="0"/>
          </a:p>
          <a:p>
            <a:pPr eaLnBrk="1" hangingPunct="1"/>
            <a:r>
              <a:rPr lang="en-US" smtClean="0"/>
              <a:t>We have to be honest with ourselves</a:t>
            </a:r>
          </a:p>
          <a:p>
            <a:pPr eaLnBrk="1" hangingPunct="1"/>
            <a:r>
              <a:rPr lang="en-US" smtClean="0"/>
              <a:t> - most teachers and administrators (and professors) are refugees when it comes to most of this</a:t>
            </a:r>
          </a:p>
          <a:p>
            <a:pPr eaLnBrk="1" hangingPunct="1"/>
            <a:r>
              <a:rPr lang="en-US" smtClean="0"/>
              <a:t> - not worth the time investment to learn</a:t>
            </a:r>
          </a:p>
          <a:p>
            <a:pPr eaLnBrk="1" hangingPunct="1"/>
            <a:r>
              <a:rPr lang="en-US" smtClean="0"/>
              <a:t> - satisfied with the status quo</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104</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105</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106</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107</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108</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109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110</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111</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112</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113</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noTextEdit="1"/>
          </p:cNvSpPr>
          <p:nvPr>
            <p:ph type="sldImg"/>
          </p:nvPr>
        </p:nvSpPr>
        <p:spPr>
          <a:ln/>
        </p:spPr>
      </p:sp>
      <p:sp>
        <p:nvSpPr>
          <p:cNvPr id="149506"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9295BE36-641F-4082-AC37-6F3999BBE5DA}" type="slidenum">
              <a:rPr lang="en-US" sz="1300">
                <a:latin typeface="Arial" charset="0"/>
                <a:cs typeface="+mn-cs"/>
              </a:rPr>
              <a:pPr algn="r" defTabSz="966540">
                <a:defRPr/>
              </a:pPr>
              <a:t>114</a:t>
            </a:fld>
            <a:endParaRPr lang="en-US" sz="1300" dirty="0">
              <a:latin typeface="Arial" charset="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D8289A28-512F-4545-8828-256448168EB4}" type="slidenum">
              <a:rPr lang="en-US" sz="1300">
                <a:latin typeface="Arial" charset="0"/>
                <a:cs typeface="+mn-cs"/>
              </a:rPr>
              <a:pPr algn="r" defTabSz="966540">
                <a:defRPr/>
              </a:pPr>
              <a:t>115</a:t>
            </a:fld>
            <a:endParaRPr lang="en-US" sz="1300" dirty="0">
              <a:latin typeface="Arial" charset="0"/>
              <a:cs typeface="+mn-cs"/>
            </a:endParaRPr>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p:spPr>
        <p:txBody>
          <a:bodyPr lIns="96626" tIns="48314" rIns="96626" bIns="48314"/>
          <a:lstStyle/>
          <a:p>
            <a:pPr eaLnBrk="1" hangingPunct="1"/>
            <a:r>
              <a:rPr lang="en-US" dirty="0" smtClean="0"/>
              <a:t>URL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p:txBody>
          <a:bodyPr/>
          <a:lstStyle/>
          <a:p>
            <a:pPr>
              <a:defRPr/>
            </a:pPr>
            <a:fld id="{EBF1D62B-C029-498D-9BE3-AB36532D4A22}" type="slidenum">
              <a:rPr lang="en-US" smtClean="0"/>
              <a:pPr>
                <a:defRPr/>
              </a:pPr>
              <a:t>13</a:t>
            </a:fld>
            <a:endParaRPr lang="en-US" smtClean="0"/>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p:spPr>
        <p:txBody>
          <a:bodyPr/>
          <a:lstStyle/>
          <a:p>
            <a:pPr eaLnBrk="1" hangingPunct="1"/>
            <a:r>
              <a:rPr lang="en-US" smtClean="0"/>
              <a:t>Good morning. My name is Dr. Scott McLeod. I’m coordinator of the educational administration at Iowa State University. I used to be at the University of Minnesota. I’m also the Director of CASTLE, the only university center in the country dedicated to the technology leadership needs of school administrators.</a:t>
            </a:r>
          </a:p>
          <a:p>
            <a:pPr eaLnBrk="1" hangingPunct="1"/>
            <a:endParaRPr lang="en-US" smtClean="0"/>
          </a:p>
          <a:p>
            <a:pPr eaLnBrk="1" hangingPunct="1"/>
            <a:r>
              <a:rPr lang="en-US" smtClean="0"/>
              <a:t>Today I’m going to talk to you about schools.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a:ln/>
        </p:spPr>
      </p:sp>
      <p:sp>
        <p:nvSpPr>
          <p:cNvPr id="26626"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1B25D07-4EAD-439D-9880-2ED963FEC014}"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ADD5DB5-6EB3-4EF2-A576-39FA856E74B8}"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r>
              <a:rPr lang="en-US" smtClean="0"/>
              <a:t>Talking went digital. </a:t>
            </a:r>
          </a:p>
          <a:p>
            <a:endParaRPr lang="en-US" smtClean="0"/>
          </a:p>
          <a:p>
            <a:r>
              <a:rPr lang="en-US" smtClean="0"/>
              <a:t>On the personal level, we now carry around portable little computers (also known as cell phones) that not only let us talk to anyone in the world but also can send text messages, photographs, and videos. They also can hold our calendar, contacts, and music that we like to listen to. All in our pocket.</a:t>
            </a:r>
          </a:p>
          <a:p>
            <a:endParaRPr lang="en-US" smtClean="0"/>
          </a:p>
          <a:p>
            <a:r>
              <a:rPr lang="en-US" smtClean="0"/>
              <a:t>Hands up – how many of you own a cell phone?</a:t>
            </a:r>
          </a:p>
          <a:p>
            <a:endParaRPr lang="en-US" smtClean="0"/>
          </a:p>
          <a:p>
            <a:r>
              <a:rPr lang="en-US" smtClean="0"/>
              <a:t>http://www.flickr.com/photos/davyrocket/82339986/</a:t>
            </a:r>
          </a:p>
          <a:p>
            <a:endParaRPr lang="en-US" smtClean="0"/>
          </a:p>
          <a:p>
            <a:r>
              <a:rPr lang="en-US" smtClean="0"/>
              <a:t>How many of you have heard of a service called Jott that lets you can send yourself an e-mail reminder simply by calling and talking into the phone?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p:spPr>
        <p:txBody>
          <a:bodyPr/>
          <a:lstStyle/>
          <a:p>
            <a:r>
              <a:rPr lang="en-US" smtClean="0"/>
              <a:t>Music went digital.</a:t>
            </a:r>
          </a:p>
          <a:p>
            <a:endParaRPr lang="en-US" smtClean="0"/>
          </a:p>
          <a:p>
            <a:r>
              <a:rPr lang="en-US" smtClean="0"/>
              <a:t>Many of us have iPods or other portable music devices that let us carry around a lifetime’s worth of music. And, again, they fit in our pocket or purse.</a:t>
            </a:r>
          </a:p>
          <a:p>
            <a:endParaRPr lang="en-US" smtClean="0"/>
          </a:p>
          <a:p>
            <a:r>
              <a:rPr lang="en-US" smtClean="0"/>
              <a:t>And, in addition to being both wonderfully useful and kinda cool, these little devices also are making us completely rethink a number of issues related to intellectual property and copyright.</a:t>
            </a:r>
          </a:p>
          <a:p>
            <a:endParaRPr lang="en-US" smtClean="0"/>
          </a:p>
          <a:p>
            <a:r>
              <a:rPr lang="en-US" smtClean="0"/>
              <a:t>Hands up – how many of you own an iPod or other kind of portable music player?</a:t>
            </a:r>
          </a:p>
          <a:p>
            <a:endParaRPr lang="en-US" smtClean="0"/>
          </a:p>
          <a:p>
            <a:endParaRPr lang="en-US" smtClean="0"/>
          </a:p>
          <a:p>
            <a:endParaRPr lang="en-US" smtClean="0"/>
          </a:p>
          <a:p>
            <a:r>
              <a:rPr lang="en-US" smtClean="0"/>
              <a:t>http://www.flickr.com/photos/zengame/42914294/sizes/l/</a:t>
            </a:r>
          </a:p>
        </p:txBody>
      </p:sp>
      <p:sp>
        <p:nvSpPr>
          <p:cNvPr id="4" name="Slide Number Placeholder 3"/>
          <p:cNvSpPr>
            <a:spLocks noGrp="1"/>
          </p:cNvSpPr>
          <p:nvPr>
            <p:ph type="sldNum" sz="quarter" idx="5"/>
          </p:nvPr>
        </p:nvSpPr>
        <p:spPr/>
        <p:txBody>
          <a:bodyPr/>
          <a:lstStyle/>
          <a:p>
            <a:pPr>
              <a:defRPr/>
            </a:pPr>
            <a:fld id="{522DF6BB-26C7-4911-AA74-79D93AD9608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a:ln/>
        </p:spPr>
        <p:txBody>
          <a:bodyPr/>
          <a:lstStyle/>
          <a:p>
            <a:r>
              <a:rPr lang="en-US" smtClean="0"/>
              <a:t>Maps went digital.</a:t>
            </a:r>
          </a:p>
          <a:p>
            <a:endParaRPr lang="en-US" smtClean="0"/>
          </a:p>
          <a:p>
            <a:r>
              <a:rPr lang="en-US" smtClean="0"/>
              <a:t>For a few hundred dollars, we can buy a portable GPS unit and never have to get lost again.</a:t>
            </a:r>
          </a:p>
          <a:p>
            <a:endParaRPr lang="en-US" smtClean="0"/>
          </a:p>
          <a:p>
            <a:r>
              <a:rPr lang="en-US" smtClean="0"/>
              <a:t>Hands up – how many of you own a GPS unit?</a:t>
            </a:r>
          </a:p>
          <a:p>
            <a:endParaRPr lang="en-US" smtClean="0"/>
          </a:p>
          <a:p>
            <a:endParaRPr lang="en-US" smtClean="0"/>
          </a:p>
          <a:p>
            <a:endParaRPr lang="en-US" smtClean="0"/>
          </a:p>
          <a:p>
            <a:r>
              <a:rPr lang="en-US" smtClean="0"/>
              <a:t>http://www.flickr.com/photos/soumit/450204342/in/photostream/</a:t>
            </a:r>
          </a:p>
          <a:p>
            <a:r>
              <a:rPr lang="en-US" smtClean="0"/>
              <a:t>http://www.flickr.com/photos/mdumlao98/976279763/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a:ln/>
        </p:spPr>
      </p:sp>
      <p:sp>
        <p:nvSpPr>
          <p:cNvPr id="40962" name="Notes Placeholder 2"/>
          <p:cNvSpPr>
            <a:spLocks noGrp="1"/>
          </p:cNvSpPr>
          <p:nvPr>
            <p:ph type="body" idx="1"/>
          </p:nvPr>
        </p:nvSpPr>
        <p:spPr>
          <a:noFill/>
          <a:ln/>
        </p:spPr>
        <p:txBody>
          <a:bodyPr/>
          <a:lstStyle/>
          <a:p>
            <a:r>
              <a:rPr lang="en-US" smtClean="0"/>
              <a:t>Photos went digital.</a:t>
            </a:r>
          </a:p>
          <a:p>
            <a:endParaRPr lang="en-US" smtClean="0"/>
          </a:p>
          <a:p>
            <a:r>
              <a:rPr lang="en-US" smtClean="0"/>
              <a:t>The world of photography has been completely upended in the past couple of decades, as digital cameras infiltrate both the personal and professional realms. </a:t>
            </a:r>
          </a:p>
          <a:p>
            <a:endParaRPr lang="en-US" smtClean="0"/>
          </a:p>
          <a:p>
            <a:r>
              <a:rPr lang="en-US" smtClean="0"/>
              <a:t>Hands up – how many of you own a digital camera? Those of you who do know the affordances they lend us over regular film photography.</a:t>
            </a:r>
          </a:p>
          <a:p>
            <a:endParaRPr lang="en-US" smtClean="0"/>
          </a:p>
          <a:p>
            <a:endParaRPr lang="en-US" smtClean="0"/>
          </a:p>
          <a:p>
            <a:r>
              <a:rPr lang="en-US" smtClean="0"/>
              <a:t>http://www.flickr.com/photos/parl/89822733/</a:t>
            </a:r>
          </a:p>
          <a:p>
            <a:r>
              <a:rPr lang="en-US" smtClean="0"/>
              <a:t>http://www.flickr.com/photos/dhammza/140868495/</a:t>
            </a:r>
          </a:p>
          <a:p>
            <a:r>
              <a:rPr lang="en-US" smtClean="0"/>
              <a:t>http://www.flickr.com/photos/purprin/2070805989/</a:t>
            </a:r>
          </a:p>
        </p:txBody>
      </p:sp>
      <p:sp>
        <p:nvSpPr>
          <p:cNvPr id="4" name="Slide Number Placeholder 3"/>
          <p:cNvSpPr>
            <a:spLocks noGrp="1"/>
          </p:cNvSpPr>
          <p:nvPr>
            <p:ph type="sldNum" sz="quarter" idx="5"/>
          </p:nvPr>
        </p:nvSpPr>
        <p:spPr/>
        <p:txBody>
          <a:bodyPr/>
          <a:lstStyle/>
          <a:p>
            <a:pPr>
              <a:defRPr/>
            </a:pPr>
            <a:fld id="{3CDF8355-27AE-4072-BDEB-F1724B727AB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r>
              <a:rPr lang="en-US" smtClean="0"/>
              <a:t>Movies went digital.</a:t>
            </a:r>
          </a:p>
          <a:p>
            <a:endParaRPr lang="en-US" smtClean="0"/>
          </a:p>
          <a:p>
            <a:r>
              <a:rPr lang="en-US" smtClean="0"/>
              <a:t>Like the digital camera, the digital camcorder also is replacing earlier, often bulky versions, allowing individuals to capture video wherever they might be.</a:t>
            </a:r>
          </a:p>
          <a:p>
            <a:endParaRPr lang="en-US" smtClean="0"/>
          </a:p>
          <a:p>
            <a:endParaRPr lang="en-US" smtClean="0"/>
          </a:p>
          <a:p>
            <a:endParaRPr lang="en-US" smtClean="0"/>
          </a:p>
          <a:p>
            <a:endParaRPr lang="en-US" smtClean="0"/>
          </a:p>
          <a:p>
            <a:r>
              <a:rPr lang="en-US" smtClean="0"/>
              <a:t>http://www.flickr.com/photos/oldonliner/1571194587/</a:t>
            </a:r>
          </a:p>
          <a:p>
            <a:r>
              <a:rPr lang="en-US" smtClean="0"/>
              <a:t>http://www.flickr.com/photos/checiap/164147687/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0D650105-D607-40D8-8190-516B34B2C7EA}" type="slidenum">
              <a:rPr lang="en-US" smtClean="0"/>
              <a:pPr>
                <a:defRPr/>
              </a:pPr>
              <a:t>24</a:t>
            </a:fld>
            <a:endParaRPr lang="en-US" smtClean="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lnSpc>
                <a:spcPct val="90000"/>
              </a:lnSpc>
            </a:pPr>
            <a:r>
              <a:rPr lang="en-US" sz="1000" dirty="0" smtClean="0"/>
              <a:t>And there’s YouTube, now the #3 place on the Web. About 1 in 6 Internet users has visited YouTube in the past 24 hours.</a:t>
            </a:r>
          </a:p>
          <a:p>
            <a:pPr eaLnBrk="1" hangingPunct="1">
              <a:lnSpc>
                <a:spcPct val="90000"/>
              </a:lnSpc>
            </a:pPr>
            <a:endParaRPr lang="en-US" sz="1000" dirty="0" smtClean="0"/>
          </a:p>
          <a:p>
            <a:pPr eaLnBrk="1" hangingPunct="1">
              <a:lnSpc>
                <a:spcPct val="90000"/>
              </a:lnSpc>
            </a:pPr>
            <a:r>
              <a:rPr lang="en-US" sz="1000" dirty="0" smtClean="0"/>
              <a:t>Just ask Judson </a:t>
            </a:r>
            <a:r>
              <a:rPr lang="en-US" sz="1000" dirty="0" err="1" smtClean="0"/>
              <a:t>Laipply</a:t>
            </a:r>
            <a:r>
              <a:rPr lang="en-US" sz="1000" dirty="0" smtClean="0"/>
              <a:t>, a previously obscure comedian from Cleveland, what it’s done to his career to have his Evolution of Dance routine viewed by over 80 million people. Most major television and film production channels, faced with declining viewership, are trying to establish a YouTube presence.</a:t>
            </a:r>
          </a:p>
          <a:p>
            <a:pPr>
              <a:lnSpc>
                <a:spcPct val="90000"/>
              </a:lnSpc>
            </a:pPr>
            <a:endParaRPr lang="en-US" sz="1000" dirty="0" smtClean="0"/>
          </a:p>
          <a:p>
            <a:pPr>
              <a:lnSpc>
                <a:spcPct val="90000"/>
              </a:lnSpc>
            </a:pPr>
            <a:r>
              <a:rPr lang="en-US" sz="1000" dirty="0" smtClean="0"/>
              <a:t>Hands up – how many of you have watched a video on YouTube? uploaded a video to YouTube?</a:t>
            </a:r>
          </a:p>
          <a:p>
            <a:pPr eaLnBrk="1" hangingPunct="1">
              <a:lnSpc>
                <a:spcPct val="90000"/>
              </a:lnSpc>
            </a:pPr>
            <a:endParaRPr lang="en-US" sz="1000" dirty="0" smtClean="0"/>
          </a:p>
          <a:p>
            <a:pPr eaLnBrk="1" hangingPunct="1">
              <a:lnSpc>
                <a:spcPct val="90000"/>
              </a:lnSpc>
            </a:pPr>
            <a:r>
              <a:rPr lang="en-US" sz="1000" dirty="0" smtClean="0"/>
              <a:t>We now live in a world where a comedian from Cleveland can be viewed by over 50 million people…</a:t>
            </a:r>
          </a:p>
          <a:p>
            <a:pPr eaLnBrk="1" hangingPunct="1">
              <a:lnSpc>
                <a:spcPct val="90000"/>
              </a:lnSpc>
            </a:pPr>
            <a:endParaRPr lang="en-US" sz="1000" dirty="0" smtClean="0"/>
          </a:p>
          <a:p>
            <a:pPr eaLnBrk="1" hangingPunct="1">
              <a:lnSpc>
                <a:spcPct val="90000"/>
              </a:lnSpc>
            </a:pPr>
            <a:r>
              <a:rPr lang="en-US" sz="1000" dirty="0" err="1" smtClean="0"/>
              <a:t>hahaha</a:t>
            </a:r>
            <a:r>
              <a:rPr lang="en-US" sz="1000" dirty="0" smtClean="0"/>
              <a:t> 17 million people</a:t>
            </a:r>
          </a:p>
          <a:p>
            <a:pPr eaLnBrk="1" hangingPunct="1">
              <a:lnSpc>
                <a:spcPct val="90000"/>
              </a:lnSpc>
            </a:pPr>
            <a:r>
              <a:rPr lang="en-US" sz="1000" dirty="0" smtClean="0"/>
              <a:t>hey 15 million people</a:t>
            </a:r>
          </a:p>
          <a:p>
            <a:pPr eaLnBrk="1" hangingPunct="1">
              <a:lnSpc>
                <a:spcPct val="90000"/>
              </a:lnSpc>
            </a:pPr>
            <a:endParaRPr lang="en-US" sz="1000" dirty="0" smtClean="0"/>
          </a:p>
          <a:p>
            <a:pPr eaLnBrk="1" hangingPunct="1">
              <a:lnSpc>
                <a:spcPct val="90000"/>
              </a:lnSpc>
            </a:pPr>
            <a:r>
              <a:rPr lang="en-US" sz="1000" dirty="0" smtClean="0"/>
              <a:t>ever watched?</a:t>
            </a:r>
          </a:p>
          <a:p>
            <a:pPr eaLnBrk="1" hangingPunct="1">
              <a:lnSpc>
                <a:spcPct val="90000"/>
              </a:lnSpc>
            </a:pPr>
            <a:r>
              <a:rPr lang="en-US" sz="1000" dirty="0" smtClean="0"/>
              <a:t>ever uploaded?</a:t>
            </a:r>
          </a:p>
          <a:p>
            <a:pPr eaLnBrk="1" hangingPunct="1">
              <a:lnSpc>
                <a:spcPct val="90000"/>
              </a:lnSpc>
            </a:pPr>
            <a:endParaRPr lang="en-US" sz="1000" dirty="0" smtClean="0"/>
          </a:p>
          <a:p>
            <a:pPr eaLnBrk="1" hangingPunct="1">
              <a:lnSpc>
                <a:spcPct val="90000"/>
              </a:lnSpc>
            </a:pPr>
            <a:r>
              <a:rPr lang="en-US" sz="1000" dirty="0" smtClean="0"/>
              <a:t>YouTube is now the #2 most-visited site on the Internet – ahead of Google</a:t>
            </a:r>
          </a:p>
          <a:p>
            <a:pPr eaLnBrk="1" hangingPunct="1">
              <a:lnSpc>
                <a:spcPct val="90000"/>
              </a:lnSpc>
            </a:pPr>
            <a:r>
              <a:rPr lang="en-US" sz="1000" dirty="0" smtClean="0"/>
              <a:t>Not bad for a company that barely existed 2 years ago</a:t>
            </a:r>
          </a:p>
          <a:p>
            <a:pPr eaLnBrk="1" hangingPunct="1">
              <a:lnSpc>
                <a:spcPct val="90000"/>
              </a:lnSpc>
            </a:pPr>
            <a:r>
              <a:rPr lang="en-US" sz="1000" dirty="0" smtClean="0"/>
              <a:t>As the </a:t>
            </a:r>
            <a:r>
              <a:rPr lang="en-US" sz="1000" dirty="0" err="1" smtClean="0"/>
              <a:t>Alexa</a:t>
            </a:r>
            <a:r>
              <a:rPr lang="en-US" sz="1000" dirty="0" smtClean="0"/>
              <a:t> trend graph shows, the percentage of global Internet users who visited YouTube yesterday is nearly 15%. This means that about 1 in 7 Internet users across the globe visited YouTube in the past 24 hours.</a:t>
            </a:r>
          </a:p>
          <a:p>
            <a:pPr eaLnBrk="1" hangingPunct="1">
              <a:lnSpc>
                <a:spcPct val="90000"/>
              </a:lnSpc>
            </a:pPr>
            <a:r>
              <a:rPr lang="en-US" sz="1000" dirty="0" smtClean="0"/>
              <a:t>The only sites more popular than YouTube are Yahoo, MSN.com, and Google.</a:t>
            </a:r>
          </a:p>
          <a:p>
            <a:pPr eaLnBrk="1" hangingPunct="1">
              <a:lnSpc>
                <a:spcPct val="90000"/>
              </a:lnSpc>
            </a:pPr>
            <a:endParaRPr lang="en-US" sz="100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47106" name="Notes Placeholder 2"/>
          <p:cNvSpPr>
            <a:spLocks noGrp="1"/>
          </p:cNvSpPr>
          <p:nvPr>
            <p:ph type="body" idx="1"/>
          </p:nvPr>
        </p:nvSpPr>
        <p:spPr>
          <a:noFill/>
          <a:ln/>
        </p:spPr>
        <p:txBody>
          <a:bodyPr/>
          <a:lstStyle/>
          <a:p>
            <a:r>
              <a:rPr lang="en-US" smtClean="0"/>
              <a:t>And then there’s Facebook and MySpace, which are the #5 and #7 places on the Web, respectively. Why? Because they do one thing extremely well – they allow us to connect with each other in ways that we find meaningful and engaging.</a:t>
            </a:r>
          </a:p>
          <a:p>
            <a:endParaRPr lang="en-US" smtClean="0"/>
          </a:p>
          <a:p>
            <a:r>
              <a:rPr lang="en-US" smtClean="0"/>
              <a:t>Hands up – how many of you belong to MySpace, Facebook, or some other social networking site?</a:t>
            </a:r>
          </a:p>
          <a:p>
            <a:endParaRPr lang="en-US" smtClean="0"/>
          </a:p>
          <a:p>
            <a:endParaRPr lang="en-US" smtClean="0"/>
          </a:p>
          <a:p>
            <a:r>
              <a:rPr lang="en-US" smtClean="0"/>
              <a:t>http://www.alexa.com/site/ds/top_sites?ts_mode=global&amp;lang=none</a:t>
            </a:r>
          </a:p>
          <a:p>
            <a:endParaRPr lang="en-US" smtClean="0"/>
          </a:p>
        </p:txBody>
      </p:sp>
      <p:sp>
        <p:nvSpPr>
          <p:cNvPr id="4" name="Slide Number Placeholder 3"/>
          <p:cNvSpPr>
            <a:spLocks noGrp="1"/>
          </p:cNvSpPr>
          <p:nvPr>
            <p:ph type="sldNum" sz="quarter" idx="5"/>
          </p:nvPr>
        </p:nvSpPr>
        <p:spPr/>
        <p:txBody>
          <a:bodyPr/>
          <a:lstStyle/>
          <a:p>
            <a:pPr>
              <a:defRPr/>
            </a:pPr>
            <a:fld id="{BEB12C53-AEEE-4284-9B74-0C0F04F0FCAB}"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4D441F8-B34D-4DDE-900D-A36C7261321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29A42F9-5955-49F8-B87D-D1A539A86A74}"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p>
            <a:pPr>
              <a:defRPr/>
            </a:pPr>
            <a:fld id="{3C5991CE-8CF7-46EA-AC86-89C312756BBF}" type="slidenum">
              <a:rPr lang="en-US" smtClean="0"/>
              <a:pPr>
                <a:defRPr/>
              </a:pPr>
              <a:t>28</a:t>
            </a:fld>
            <a:endParaRPr lang="en-US" smtClean="0"/>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r>
              <a:rPr lang="en-US" smtClean="0"/>
              <a:t>But ultimately it is about empowerment. The reason these technologies are going like wildfire is because they allow people to be more efficient, to be more effective, to do things they want to do, and to do things they never could before.</a:t>
            </a:r>
          </a:p>
          <a:p>
            <a:pPr eaLnBrk="1" hangingPunct="1"/>
            <a:endParaRPr lang="en-US" smtClean="0"/>
          </a:p>
          <a:p>
            <a:pPr eaLnBrk="1" hangingPunct="1"/>
            <a:r>
              <a:rPr lang="en-US" smtClean="0"/>
              <a:t>Collaboration</a:t>
            </a:r>
          </a:p>
          <a:p>
            <a:pPr eaLnBrk="1" hangingPunct="1"/>
            <a:r>
              <a:rPr lang="en-US" smtClean="0"/>
              <a:t>Creativity</a:t>
            </a:r>
          </a:p>
          <a:p>
            <a:pPr eaLnBrk="1" hangingPunct="1"/>
            <a:r>
              <a:rPr lang="en-US" smtClean="0"/>
              <a:t>Disintermediation</a:t>
            </a:r>
          </a:p>
          <a:p>
            <a:pPr eaLnBrk="1" hangingPunct="1"/>
            <a:r>
              <a:rPr lang="en-US" smtClean="0"/>
              <a:t>Reach</a:t>
            </a:r>
          </a:p>
          <a:p>
            <a:pPr eaLnBrk="1" hangingPunct="1"/>
            <a:endParaRPr lang="en-US" smtClean="0"/>
          </a:p>
          <a:p>
            <a:pPr eaLnBrk="1" hangingPunct="1"/>
            <a:r>
              <a:rPr lang="en-US" smtClean="0"/>
              <a:t>Putting the power in the</a:t>
            </a:r>
            <a:br>
              <a:rPr lang="en-US" smtClean="0"/>
            </a:br>
            <a:r>
              <a:rPr lang="en-US" smtClean="0"/>
              <a:t>hands of the users</a:t>
            </a:r>
          </a:p>
          <a:p>
            <a:pPr eaLnBrk="1" hangingPunct="1"/>
            <a:endParaRPr lang="en-US" smtClean="0"/>
          </a:p>
          <a:p>
            <a:pPr eaLnBrk="1" hangingPunct="1"/>
            <a:r>
              <a:rPr lang="en-US" smtClean="0"/>
              <a:t>Technology allows us to communicate and collaborate with folks halfway across the globe just about as easily as we can the folks across town</a:t>
            </a:r>
          </a:p>
          <a:p>
            <a:pPr eaLnBrk="1" hangingPunct="1"/>
            <a:endParaRPr lang="en-US" smtClean="0"/>
          </a:p>
          <a:p>
            <a:pPr eaLnBrk="1" hangingPunct="1"/>
            <a:r>
              <a:rPr lang="en-US" smtClean="0"/>
              <a:t>Just like the printing press ushered in a new era where the general population could afford to be literate, to read, we are seeing similar transformations today</a:t>
            </a:r>
          </a:p>
          <a:p>
            <a:pPr eaLnBrk="1" hangingPunct="1"/>
            <a:endParaRPr lang="en-US" smtClean="0"/>
          </a:p>
          <a:p>
            <a:pPr eaLnBrk="1" hangingPunct="1"/>
            <a:r>
              <a:rPr lang="en-US" smtClean="0"/>
              <a:t>No longer need to be a publishing company to publish a book</a:t>
            </a:r>
          </a:p>
          <a:p>
            <a:pPr eaLnBrk="1" hangingPunct="1"/>
            <a:r>
              <a:rPr lang="en-US" smtClean="0"/>
              <a:t>Record studio to create a hit song or album</a:t>
            </a:r>
          </a:p>
          <a:p>
            <a:pPr eaLnBrk="1" hangingPunct="1"/>
            <a:r>
              <a:rPr lang="en-US" smtClean="0"/>
              <a:t>Movie studio to create a hit movie or music video</a:t>
            </a:r>
          </a:p>
          <a:p>
            <a:pPr eaLnBrk="1" hangingPunct="1"/>
            <a:r>
              <a:rPr lang="en-US" smtClean="0"/>
              <a:t> - Digital cameras, camcorders, software – a few hundred dollars, an Internet connection, and an idea and you’re all set</a:t>
            </a:r>
          </a:p>
          <a:p>
            <a:pPr eaLnBrk="1" hangingPunct="1"/>
            <a:endParaRPr lang="en-US" smtClean="0"/>
          </a:p>
          <a:p>
            <a:pPr eaLnBrk="1" hangingPunct="1"/>
            <a:r>
              <a:rPr lang="en-US" smtClean="0"/>
              <a:t>Disintermediation – tools are there that allow us to bypass the “middle man” – used to have to rely on publishers, record companies, movie studios, etc. to reach our audience – now we can reach them directly and they can find us through search engines, video hosting sites, tags, etc.</a:t>
            </a:r>
          </a:p>
          <a:p>
            <a:pPr eaLnBrk="1" hangingPunct="1"/>
            <a:endParaRPr lang="en-US" smtClean="0"/>
          </a:p>
          <a:p>
            <a:pPr eaLnBrk="1" hangingPunct="1"/>
            <a:r>
              <a:rPr lang="en-US" smtClean="0"/>
              <a:t>Not only can we reach them by bypassing traditional entities – we can reach them in the thousands, hundreds of thousands, millions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a:ln/>
        </p:spPr>
      </p:sp>
      <p:sp>
        <p:nvSpPr>
          <p:cNvPr id="5632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21DDE35-1E66-472E-AA0A-8F1E2BC3208F}"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8810A2A8-CFB7-4ADF-A0C3-8CC46631AF65}" type="slidenum">
              <a:rPr lang="en-US" sz="1300">
                <a:latin typeface="Arial" charset="0"/>
                <a:cs typeface="+mn-cs"/>
              </a:rPr>
              <a:pPr algn="r" defTabSz="966664">
                <a:defRPr/>
              </a:pPr>
              <a:t>30</a:t>
            </a:fld>
            <a:endParaRPr lang="en-US" sz="1300" dirty="0">
              <a:latin typeface="Arial" charset="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6B7FB763-2D73-4ABB-ABFC-FC20114BEDAA}" type="slidenum">
              <a:rPr lang="en-US" sz="1300">
                <a:latin typeface="Arial" charset="0"/>
                <a:cs typeface="+mn-cs"/>
              </a:rPr>
              <a:pPr algn="r" defTabSz="966664">
                <a:defRPr/>
              </a:pPr>
              <a:t>31</a:t>
            </a:fld>
            <a:endParaRPr lang="en-US" sz="1300" dirty="0">
              <a:latin typeface="Arial" charset="0"/>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ln/>
        </p:spPr>
      </p:sp>
      <p:sp>
        <p:nvSpPr>
          <p:cNvPr id="6451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a:ln/>
        </p:spPr>
      </p:sp>
      <p:sp>
        <p:nvSpPr>
          <p:cNvPr id="665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299A265-9494-45CD-9AA8-6DD84906864C}"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a:ln/>
        </p:spPr>
      </p:sp>
      <p:sp>
        <p:nvSpPr>
          <p:cNvPr id="686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4A941C5-0B88-4A29-80A4-409E5CAAA008}"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D55BE3F5-EBBD-4327-B34A-404AEE8478AC}" type="slidenum">
              <a:rPr lang="en-US" smtClean="0"/>
              <a:pPr>
                <a:defRPr/>
              </a:pPr>
              <a:t>38</a:t>
            </a:fld>
            <a:endParaRPr lang="en-US" smtClean="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r>
              <a:rPr lang="en-US" smtClean="0"/>
              <a:t>The new Web is a very different thing. It’s a tool for bringing together the small contributions of millions of people and making them matter. [As these tools get put in the hands of ordinary people, we are seeing] an explosion of productivity and innovation. It’s just getting started, as millions of minds that would otherwise have drowned in obscurity get backhauled into the global intellectual economy.</a:t>
            </a:r>
          </a:p>
          <a:p>
            <a:pPr eaLnBrk="1" hangingPunct="1"/>
            <a:endParaRPr lang="en-US" smtClean="0"/>
          </a:p>
          <a:p>
            <a:pPr eaLnBrk="1" hangingPunct="1"/>
            <a:r>
              <a:rPr lang="en-US" smtClean="0"/>
              <a:t>A story about community and collaboration on a scale never seen before. It’s about the many wresting the power from the few and helping one another for nothing and how that will not only change the world, but also change the way the world changes.</a:t>
            </a:r>
          </a:p>
          <a:p>
            <a:pPr eaLnBrk="1" hangingPunct="1"/>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125AB4-D903-47BD-8F3B-F215FE3AA530}"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9CD38E38-2DEE-48C7-A266-424F67C9BAAF}" type="slidenum">
              <a:rPr lang="en-US" sz="1300">
                <a:latin typeface="Arial" charset="0"/>
                <a:cs typeface="+mn-cs"/>
              </a:rPr>
              <a:pPr algn="r" defTabSz="966664">
                <a:defRPr/>
              </a:pPr>
              <a:t>41</a:t>
            </a:fld>
            <a:endParaRPr lang="en-US" sz="1300" dirty="0">
              <a:latin typeface="Arial" charset="0"/>
              <a:cs typeface="+mn-cs"/>
            </a:endParaRPr>
          </a:p>
        </p:txBody>
      </p:sp>
      <p:sp>
        <p:nvSpPr>
          <p:cNvPr id="81922" name="Rectangle 2"/>
          <p:cNvSpPr>
            <a:spLocks noGrp="1" noRot="1" noChangeAspect="1" noChangeArrowheads="1" noTextEdit="1"/>
          </p:cNvSpPr>
          <p:nvPr>
            <p:ph type="sldImg"/>
          </p:nvPr>
        </p:nvSpPr>
        <p:spPr>
          <a:xfrm>
            <a:off x="1257300" y="717550"/>
            <a:ext cx="4802188" cy="3602038"/>
          </a:xfrm>
          <a:ln/>
        </p:spPr>
      </p:sp>
      <p:sp>
        <p:nvSpPr>
          <p:cNvPr id="81923" name="Rectangle 3"/>
          <p:cNvSpPr>
            <a:spLocks noGrp="1" noChangeArrowheads="1"/>
          </p:cNvSpPr>
          <p:nvPr>
            <p:ph type="body" idx="1"/>
          </p:nvPr>
        </p:nvSpPr>
        <p:spPr>
          <a:xfrm>
            <a:off x="731520" y="4560857"/>
            <a:ext cx="5852160" cy="4323567"/>
          </a:xfrm>
          <a:noFill/>
          <a:ln/>
        </p:spPr>
        <p:txBody>
          <a:bodyPr/>
          <a:lstStyle/>
          <a:p>
            <a:pPr lvl="1" eaLnBrk="1" hangingPunct="1"/>
            <a:r>
              <a:rPr lang="en-US" sz="900" dirty="0" smtClean="0"/>
              <a:t>If you haven’t noticed, our world has flattened around us. Geography, and time, are disappearing as barriers. Technology lets us communicate and work with people halfway around the world about as easily as we can with people on the other side of town. After we go to bed, businesses in other countries are working away during their daylight hours, ready to interact with us when we wake up again in the morning. The global economy never sleeps.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p:cNvSpPr>
          <p:nvPr>
            <p:ph type="sldImg"/>
          </p:nvPr>
        </p:nvSpPr>
        <p:spPr>
          <a:ln/>
        </p:spPr>
      </p:sp>
      <p:sp>
        <p:nvSpPr>
          <p:cNvPr id="8397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13850BD-B605-4F03-82F6-EB9153EF48A9}"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085D6206-E7D8-44A4-9F2F-91B0146BB303}"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10C12E90-8BC6-462D-AA1D-E09446D91E2D}"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48</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2CA21819-9EE4-462A-9794-50F54ADCA47C}" type="slidenum">
              <a:rPr lang="en-US" smtClean="0"/>
              <a:pPr>
                <a:defRPr/>
              </a:pPr>
              <a:t>52</a:t>
            </a:fld>
            <a:endParaRPr lang="en-US" smtClean="0"/>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p:spPr>
        <p:txBody>
          <a:bodyPr/>
          <a:lstStyle/>
          <a:p>
            <a:pPr eaLnBrk="1" hangingPunct="1"/>
            <a:r>
              <a:rPr lang="en-US" u="sng" smtClean="0"/>
              <a:t>New Commission on the Skills of the American Workforce </a:t>
            </a:r>
          </a:p>
          <a:p>
            <a:pPr eaLnBrk="1" hangingPunct="1"/>
            <a:endParaRPr lang="en-US" u="sng" smtClean="0"/>
          </a:p>
          <a:p>
            <a:pPr eaLnBrk="1" hangingPunct="1"/>
            <a:r>
              <a:rPr lang="en-US" smtClean="0"/>
              <a:t>Today Indian engineers make $7,500 a year against $45,000 for a similarly-qualified American engineer. Why would the world’s employers pay our engineers more? They would be willing to do that only if we could offer something the Indian engineers cannot.</a:t>
            </a:r>
          </a:p>
          <a:p>
            <a:pPr eaLnBrk="1" hangingPunct="1"/>
            <a:endParaRPr lang="en-US" smtClean="0"/>
          </a:p>
          <a:p>
            <a:pPr eaLnBrk="1" hangingPunct="1"/>
            <a:r>
              <a:rPr lang="en-US" smtClean="0"/>
              <a:t>Producing the most important new products and services depends on a deep vein of creativity that is constantly renewing itself, and on a myriad of people who can imagine how people can use things that have never been available before</a:t>
            </a:r>
          </a:p>
          <a:p>
            <a:pPr eaLnBrk="1" hangingPunct="1"/>
            <a:endParaRPr lang="en-US" smtClean="0"/>
          </a:p>
          <a:p>
            <a:pPr eaLnBrk="1" hangingPunct="1"/>
            <a:r>
              <a:rPr lang="en-US" smtClean="0"/>
              <a:t>Creativity and innovation, facility with the use of ideas and abstractions, the self-discipline and organization needed to manage one’s work and drive it through to a successful conclusion, the ability to function well as a member of a team, the ability to use digital technologies to do everything just mentioned…</a:t>
            </a:r>
          </a:p>
          <a:p>
            <a:pPr eaLnBrk="1" hangingPunct="1"/>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A162FB8-DACE-4BE0-B1DA-9E3727E25DB1}"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US" dirty="0" smtClean="0"/>
              <a:t>Since 1950…</a:t>
            </a:r>
          </a:p>
          <a:p>
            <a:pPr>
              <a:defRPr/>
            </a:pPr>
            <a:endParaRPr lang="en-US" dirty="0" smtClean="0"/>
          </a:p>
          <a:p>
            <a:pPr>
              <a:defRPr/>
            </a:pPr>
            <a:r>
              <a:rPr lang="en-US" dirty="0" smtClean="0"/>
              <a:t>agriculture = less than 2%</a:t>
            </a:r>
          </a:p>
          <a:p>
            <a:pPr>
              <a:defRPr/>
            </a:pPr>
            <a:endParaRPr lang="en-US" dirty="0" smtClean="0"/>
          </a:p>
          <a:p>
            <a:pPr>
              <a:defRPr/>
            </a:pPr>
            <a:r>
              <a:rPr lang="en-US" dirty="0" smtClean="0"/>
              <a:t>working = primarily high school diploma, some have a little bit of college - factory workers, construction workers, food service workers, custodians, truck drivers – low levels of education, highly manual labor</a:t>
            </a:r>
          </a:p>
          <a:p>
            <a:pPr>
              <a:defRPr/>
            </a:pPr>
            <a:endParaRPr lang="en-US" dirty="0" smtClean="0"/>
          </a:p>
          <a:p>
            <a:pPr>
              <a:defRPr/>
            </a:pPr>
            <a:r>
              <a:rPr lang="en-US" dirty="0" smtClean="0"/>
              <a:t>service = beauticians, secretaries, paralegals, workers in retail stores, tourism and hotel workers, personal health care assistants</a:t>
            </a:r>
          </a:p>
          <a:p>
            <a:pPr>
              <a:defRPr/>
            </a:pPr>
            <a:endParaRPr lang="en-US" dirty="0" smtClean="0"/>
          </a:p>
          <a:p>
            <a:pPr>
              <a:defRPr/>
            </a:pPr>
            <a:r>
              <a:rPr lang="en-US" dirty="0" smtClean="0"/>
              <a:t>creative = scientists, engineers, technology workers, architects, lawyers, doctors, nurses, K-12 educators, university professors, poets, musicians, and entertainers - from 5% in 1900 to 14% in 1945 to 33% in 2008</a:t>
            </a:r>
          </a:p>
          <a:p>
            <a:pPr>
              <a:defRPr/>
            </a:pPr>
            <a:endParaRPr lang="en-US" dirty="0" smtClean="0"/>
          </a:p>
          <a:p>
            <a:pPr>
              <a:defRPr/>
            </a:pPr>
            <a:r>
              <a:rPr lang="en-US" dirty="0" smtClean="0"/>
              <a:t>2005 – Bill Gates - Today, only one-third of our students graduate from high school ready for college, work, and citizenship. . . . The first group goes on to college and careers; the second group will struggle to make a living wage. Let's be clear. Thanks to dedicated teachers and principals around the country, the best-educated kids in the United States are the best-educated kids in the world. We should be proud of that. But only a fraction of our kids are getting the best education. </a:t>
            </a:r>
          </a:p>
          <a:p>
            <a:pPr>
              <a:defRPr/>
            </a:pPr>
            <a:endParaRPr lang="en-US" dirty="0" smtClean="0"/>
          </a:p>
          <a:p>
            <a:pPr>
              <a:defRPr/>
            </a:pPr>
            <a:endParaRPr lang="en-US" dirty="0"/>
          </a:p>
        </p:txBody>
      </p:sp>
      <p:sp>
        <p:nvSpPr>
          <p:cNvPr id="4" name="Slide Number Placeholder 3"/>
          <p:cNvSpPr>
            <a:spLocks noGrp="1"/>
          </p:cNvSpPr>
          <p:nvPr>
            <p:ph type="sldNum" sz="quarter" idx="5"/>
          </p:nvPr>
        </p:nvSpPr>
        <p:spPr/>
        <p:txBody>
          <a:bodyPr/>
          <a:lstStyle/>
          <a:p>
            <a:pPr>
              <a:defRPr/>
            </a:pPr>
            <a:fld id="{94C05DC0-64EE-474D-AC51-8E50D9DE5AE9}"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833B6ED7-B460-476D-A857-96FEAC03F6D5}" type="slidenum">
              <a:rPr lang="en-US" smtClean="0"/>
              <a:pPr>
                <a:defRPr/>
              </a:pPr>
              <a:t>56</a:t>
            </a:fld>
            <a:endParaRPr lang="en-US" smtClean="0"/>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p:spPr>
        <p:txBody>
          <a:bodyPr/>
          <a:lstStyle/>
          <a:p>
            <a:pPr eaLnBrk="1" hangingPunct="1"/>
            <a:r>
              <a:rPr lang="en-US" smtClean="0"/>
              <a:t>A number of high-powered organizations, task forces, and committees have looked around the world as it is today and have asked a simple question: are schools doing what they need to do to prepare students for this new reality?</a:t>
            </a:r>
          </a:p>
          <a:p>
            <a:pPr eaLnBrk="1" hangingPunct="1"/>
            <a:endParaRPr lang="en-US" smtClean="0"/>
          </a:p>
          <a:p>
            <a:pPr eaLnBrk="1" hangingPunct="1"/>
            <a:r>
              <a:rPr lang="en-US" smtClean="0"/>
              <a:t>And report…</a:t>
            </a:r>
          </a:p>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CFD2602F-0816-4893-A528-644A09263140}" type="slidenum">
              <a:rPr lang="en-US" smtClean="0"/>
              <a:pPr>
                <a:defRPr/>
              </a:pPr>
              <a:t>57</a:t>
            </a:fld>
            <a:endParaRPr lang="en-US" smtClean="0"/>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7B378A43-A2A8-4129-A153-BCD818046772}" type="slidenum">
              <a:rPr lang="en-US" smtClean="0"/>
              <a:pPr>
                <a:defRPr/>
              </a:pPr>
              <a:t>58</a:t>
            </a:fld>
            <a:endParaRPr lang="en-US" smtClean="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2A713568-1077-4F9C-80D0-F78AFF2E5202}" type="slidenum">
              <a:rPr lang="en-US" smtClean="0"/>
              <a:pPr>
                <a:defRPr/>
              </a:pPr>
              <a:t>59</a:t>
            </a:fld>
            <a:endParaRPr lang="en-US" smtClean="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pPr eaLnBrk="1" hangingPunct="1"/>
            <a:r>
              <a:rPr lang="en-US" smtClean="0">
                <a:hlinkClick r:id="rId3"/>
              </a:rPr>
              <a:t>New Commission on the Skills of the American Workforce</a:t>
            </a:r>
            <a:r>
              <a:rPr lang="en-US" smtClean="0"/>
              <a:t> </a:t>
            </a:r>
          </a:p>
          <a:p>
            <a:pPr eaLnBrk="1" hangingPunct="1"/>
            <a:endParaRPr lang="en-US" smtClean="0"/>
          </a:p>
          <a:p>
            <a:pPr eaLnBrk="1" hangingPunct="1"/>
            <a:r>
              <a:rPr lang="en-US"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2D53E7F8-EB35-4B3C-8514-962951EDC73A}" type="slidenum">
              <a:rPr lang="en-US" smtClean="0"/>
              <a:pPr>
                <a:defRPr/>
              </a:pPr>
              <a:t>60</a:t>
            </a:fld>
            <a:endParaRPr lang="en-US" smtClean="0"/>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18FD2A48-CDDE-4BFB-9019-322546ECB041}" type="slidenum">
              <a:rPr lang="en-US" smtClean="0"/>
              <a:pPr>
                <a:defRPr/>
              </a:pPr>
              <a:t>61</a:t>
            </a:fld>
            <a:endParaRPr lang="en-US" smtClean="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p>
            <a:pPr>
              <a:defRPr/>
            </a:pPr>
            <a:fld id="{83ACD82E-FBA7-4756-930F-E0B946BB80E3}" type="slidenum">
              <a:rPr lang="en-US" smtClean="0"/>
              <a:pPr>
                <a:defRPr/>
              </a:pPr>
              <a:t>62</a:t>
            </a:fld>
            <a:endParaRPr lang="en-US" smtClean="0"/>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p:txBody>
          <a:bodyPr/>
          <a:lstStyle/>
          <a:p>
            <a:pPr>
              <a:defRPr/>
            </a:pPr>
            <a:fld id="{C2846E14-A12C-4C64-B744-11264A0303B3}" type="slidenum">
              <a:rPr lang="en-US" smtClean="0"/>
              <a:pPr>
                <a:defRPr/>
              </a:pPr>
              <a:t>63</a:t>
            </a:fld>
            <a:endParaRPr lang="en-US" smtClean="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p:txBody>
          <a:bodyPr/>
          <a:lstStyle/>
          <a:p>
            <a:pPr>
              <a:defRPr/>
            </a:pPr>
            <a:fld id="{90E777F7-740B-41CF-BA2D-4840C5D26557}" type="slidenum">
              <a:rPr lang="en-US" smtClean="0"/>
              <a:pPr>
                <a:defRPr/>
              </a:pPr>
              <a:t>64</a:t>
            </a:fld>
            <a:endParaRPr lang="en-US" smtClean="0"/>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p:txBody>
          <a:bodyPr/>
          <a:lstStyle/>
          <a:p>
            <a:pPr>
              <a:defRPr/>
            </a:pPr>
            <a:fld id="{20A98652-633B-491E-B9FA-0FA2E71327EF}" type="slidenum">
              <a:rPr lang="en-US" smtClean="0"/>
              <a:pPr>
                <a:defRPr/>
              </a:pPr>
              <a:t>65</a:t>
            </a:fld>
            <a:endParaRPr lang="en-US" smtClean="0"/>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p:spPr>
        <p:txBody>
          <a:bodyPr/>
          <a:lstStyle/>
          <a:p>
            <a:pPr eaLnBrk="1" hangingPunct="1"/>
            <a:r>
              <a:rPr lang="en-US" smtClean="0"/>
              <a:t>After report…</a:t>
            </a:r>
          </a:p>
          <a:p>
            <a:pPr eaLnBrk="1" hangingPunct="1"/>
            <a:endParaRPr lang="en-US" smtClean="0"/>
          </a:p>
          <a:p>
            <a:pPr eaLnBrk="1" hangingPunct="1"/>
            <a:r>
              <a:rPr lang="en-US" smtClean="0"/>
              <a:t>have come to the same conclusion: our schools are not up to snuff. </a:t>
            </a:r>
          </a:p>
          <a:p>
            <a:pPr eaLnBrk="1" hangingPunct="1"/>
            <a:endParaRPr lang="en-US" smtClean="0"/>
          </a:p>
          <a:p>
            <a:r>
              <a:rPr lang="en-US" smtClean="0"/>
              <a:t>2005 – Bill Gates - America's high schools are obsolete. By obsolete, I don't just mean that our high schools are broken, flawed, and under-funded--though a case could be made for every one of those points. By obsolete, I mean that our high schools--even when they're working exactly as designed--cannot teach our kids what they need to know today. This isn't an accident or a flaw in the system; it is the system.</a:t>
            </a:r>
          </a:p>
          <a:p>
            <a:pPr eaLnBrk="1" hangingPunct="1"/>
            <a:endParaRPr lang="en-US" smtClean="0"/>
          </a:p>
          <a:p>
            <a:pPr eaLnBrk="1" hangingPunct="1"/>
            <a:r>
              <a:rPr lang="en-US" smtClean="0"/>
              <a:t>Today, most jobs that allow you to support a family require some postsecondary education. This could mean a four-year college, a community college, or technical school. Unfortunately, only half of all students who enter high school ever enroll in a postsecondary institution.  That means that half of all students starting high school today are unlikely to get a job that allows them to support a family. </a:t>
            </a:r>
          </a:p>
          <a:p>
            <a:pPr eaLnBrk="1" hangingPunct="1"/>
            <a:endParaRPr lang="en-US" smtClean="0"/>
          </a:p>
          <a:p>
            <a:pPr eaLnBrk="1" hangingPunct="1"/>
            <a:r>
              <a:rPr lang="en-US" smtClean="0"/>
              <a:t>Our high schools were designed fifty years ago to meet the needs of another age. Until we design them to meet the needs of this century, we will keep limiting--even ruining--the lives of millions of Americans every year.</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Slide Image Placeholder 1"/>
          <p:cNvSpPr>
            <a:spLocks noGrp="1" noRot="1" noChangeAspect="1" noTextEdit="1"/>
          </p:cNvSpPr>
          <p:nvPr>
            <p:ph type="sldImg"/>
          </p:nvPr>
        </p:nvSpPr>
        <p:spPr>
          <a:ln/>
        </p:spPr>
      </p:sp>
      <p:sp>
        <p:nvSpPr>
          <p:cNvPr id="125954"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9BF5849-C5DC-41BF-AA64-0C65356E6A49}" type="slidenum">
              <a:rPr lang="en-US" sz="1300">
                <a:latin typeface="Arial" charset="0"/>
                <a:cs typeface="+mn-cs"/>
              </a:rPr>
              <a:pPr algn="r" defTabSz="966664">
                <a:defRPr/>
              </a:pPr>
              <a:t>66</a:t>
            </a:fld>
            <a:endParaRPr lang="en-US" sz="1300" dirty="0">
              <a:latin typeface="Arial" charset="0"/>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noTextEdit="1"/>
          </p:cNvSpPr>
          <p:nvPr>
            <p:ph type="sldImg"/>
          </p:nvPr>
        </p:nvSpPr>
        <p:spPr>
          <a:ln/>
        </p:spPr>
      </p:sp>
      <p:sp>
        <p:nvSpPr>
          <p:cNvPr id="128002" name="Notes Placeholder 2"/>
          <p:cNvSpPr>
            <a:spLocks noGrp="1"/>
          </p:cNvSpPr>
          <p:nvPr>
            <p:ph type="body" idx="1"/>
          </p:nvPr>
        </p:nvSpPr>
        <p:spPr>
          <a:noFill/>
          <a:ln/>
        </p:spPr>
        <p:txBody>
          <a:bodyPr lIns="96626" tIns="48314" rIns="96626" bIns="48314"/>
          <a:lstStyle/>
          <a:p>
            <a:endParaRPr lang="en-US" smtClean="0"/>
          </a:p>
        </p:txBody>
      </p:sp>
      <p:sp>
        <p:nvSpPr>
          <p:cNvPr id="4" name="Slide Number Placeholder 3"/>
          <p:cNvSpPr txBox="1">
            <a:spLocks noGrp="1"/>
          </p:cNvSpPr>
          <p:nvPr/>
        </p:nvSpPr>
        <p:spPr bwMode="auto">
          <a:xfrm>
            <a:off x="4143587" y="9120077"/>
            <a:ext cx="3169920" cy="479487"/>
          </a:xfrm>
          <a:prstGeom prst="rect">
            <a:avLst/>
          </a:prstGeom>
          <a:noFill/>
          <a:ln>
            <a:miter lim="800000"/>
            <a:headEnd/>
            <a:tailEnd/>
          </a:ln>
        </p:spPr>
        <p:txBody>
          <a:bodyPr lIns="96626" tIns="48314" rIns="96626" bIns="48314" anchor="b"/>
          <a:lstStyle/>
          <a:p>
            <a:pPr algn="r" defTabSz="966540">
              <a:defRPr/>
            </a:pPr>
            <a:fld id="{39065057-4A36-4CFA-A171-CE7B9C22E2CA}" type="slidenum">
              <a:rPr lang="en-US" sz="1300">
                <a:latin typeface="Arial" charset="0"/>
                <a:cs typeface="+mn-cs"/>
              </a:rPr>
              <a:pPr algn="r" defTabSz="966540">
                <a:defRPr/>
              </a:pPr>
              <a:t>67</a:t>
            </a:fld>
            <a:endParaRPr lang="en-US" sz="1300" dirty="0">
              <a:latin typeface="Arial" charset="0"/>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E3062BF0-5AF9-4FDA-945A-DBD6A5CE39D7}" type="slidenum">
              <a:rPr lang="en-US" sz="1300">
                <a:latin typeface="Arial" charset="0"/>
                <a:cs typeface="+mn-cs"/>
              </a:rPr>
              <a:pPr algn="r" defTabSz="966664">
                <a:defRPr/>
              </a:pPr>
              <a:t>69</a:t>
            </a:fld>
            <a:endParaRPr lang="en-US" sz="1300" dirty="0">
              <a:latin typeface="Arial" charset="0"/>
              <a:cs typeface="+mn-cs"/>
            </a:endParaRPr>
          </a:p>
        </p:txBody>
      </p:sp>
      <p:sp>
        <p:nvSpPr>
          <p:cNvPr id="131074" name="Rectangle 2"/>
          <p:cNvSpPr>
            <a:spLocks noGrp="1" noRot="1" noChangeAspect="1" noChangeArrowheads="1" noTextEdit="1"/>
          </p:cNvSpPr>
          <p:nvPr>
            <p:ph type="sldImg"/>
          </p:nvPr>
        </p:nvSpPr>
        <p:spPr>
          <a:xfrm>
            <a:off x="1257300" y="719138"/>
            <a:ext cx="4802188" cy="3600450"/>
          </a:xfrm>
          <a:ln/>
        </p:spPr>
      </p:sp>
      <p:sp>
        <p:nvSpPr>
          <p:cNvPr id="131075" name="Rectangle 3"/>
          <p:cNvSpPr>
            <a:spLocks noGrp="1" noChangeArrowheads="1"/>
          </p:cNvSpPr>
          <p:nvPr>
            <p:ph type="body" idx="1"/>
          </p:nvPr>
        </p:nvSpPr>
        <p:spPr>
          <a:xfrm>
            <a:off x="731520" y="4560857"/>
            <a:ext cx="5852160" cy="4321930"/>
          </a:xfrm>
          <a:noFill/>
          <a:ln/>
        </p:spPr>
        <p:txBody>
          <a:bodyPr/>
          <a:lstStyle/>
          <a:p>
            <a:pPr eaLnBrk="1" hangingPunct="1"/>
            <a:r>
              <a:rPr lang="en-US" smtClean="0"/>
              <a:t> - not entirely educators’ fault – the system is the issue – governed by an essential 19th century paradigm – one that was appropriate for our grandparents but not our children and grandchildren</a:t>
            </a:r>
          </a:p>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143587" y="9120077"/>
            <a:ext cx="3169920" cy="479487"/>
          </a:xfrm>
          <a:prstGeom prst="rect">
            <a:avLst/>
          </a:prstGeom>
          <a:noFill/>
          <a:ln>
            <a:miter lim="800000"/>
            <a:headEnd/>
            <a:tailEnd/>
          </a:ln>
        </p:spPr>
        <p:txBody>
          <a:bodyPr lIns="96639" tIns="48320" rIns="96639" bIns="48320" anchor="b"/>
          <a:lstStyle/>
          <a:p>
            <a:pPr algn="r" defTabSz="966664">
              <a:defRPr/>
            </a:pPr>
            <a:fld id="{37D986D5-B570-4598-A837-D41A4C1FFF90}" type="slidenum">
              <a:rPr lang="en-US" sz="1300">
                <a:latin typeface="Arial" charset="0"/>
                <a:cs typeface="+mn-cs"/>
              </a:rPr>
              <a:pPr algn="r" defTabSz="966664">
                <a:defRPr/>
              </a:pPr>
              <a:t>70</a:t>
            </a:fld>
            <a:endParaRPr lang="en-US" sz="1300" dirty="0">
              <a:latin typeface="Arial" charset="0"/>
              <a:cs typeface="+mn-cs"/>
            </a:endParaRPr>
          </a:p>
        </p:txBody>
      </p:sp>
      <p:sp>
        <p:nvSpPr>
          <p:cNvPr id="133122" name="Rectangle 2"/>
          <p:cNvSpPr>
            <a:spLocks noGrp="1" noRot="1" noChangeAspect="1" noChangeArrowheads="1" noTextEdit="1"/>
          </p:cNvSpPr>
          <p:nvPr>
            <p:ph type="sldImg"/>
          </p:nvPr>
        </p:nvSpPr>
        <p:spPr>
          <a:xfrm>
            <a:off x="1257300" y="719138"/>
            <a:ext cx="4802188" cy="3600450"/>
          </a:xfrm>
          <a:ln/>
        </p:spPr>
      </p:sp>
      <p:sp>
        <p:nvSpPr>
          <p:cNvPr id="133123" name="Rectangle 3"/>
          <p:cNvSpPr>
            <a:spLocks noGrp="1" noChangeArrowheads="1"/>
          </p:cNvSpPr>
          <p:nvPr>
            <p:ph type="body" idx="1"/>
          </p:nvPr>
        </p:nvSpPr>
        <p:spPr>
          <a:xfrm>
            <a:off x="731520" y="4560857"/>
            <a:ext cx="5852160" cy="4321930"/>
          </a:xfrm>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p:txBody>
          <a:bodyPr/>
          <a:lstStyle/>
          <a:p>
            <a:pPr>
              <a:defRPr/>
            </a:pPr>
            <a:fld id="{59E1C740-4B4A-4755-B599-59572D469B2A}" type="slidenum">
              <a:rPr lang="en-US" smtClean="0"/>
              <a:pPr>
                <a:defRPr/>
              </a:pPr>
              <a:t>71</a:t>
            </a:fld>
            <a:endParaRPr lang="en-US" smtClean="0"/>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pPr eaLnBrk="1" hangingPunct="1"/>
            <a:r>
              <a:rPr lang="en-US" smtClean="0"/>
              <a:t>For the past five years, the national conversation on education has focused on reading scores, math tests and closing the "achievement gap" between social classes. This is not a story about that conversation.</a:t>
            </a:r>
          </a:p>
          <a:p>
            <a:pPr eaLnBrk="1" hangingPunct="1"/>
            <a:r>
              <a:rPr lang="en-US" smtClean="0"/>
              <a:t>This is a story about the big public conversation the nation is </a:t>
            </a:r>
            <a:r>
              <a:rPr lang="en-US" i="1" smtClean="0"/>
              <a:t>not</a:t>
            </a:r>
            <a:r>
              <a:rPr lang="en-US" smtClean="0"/>
              <a:t> having about education, the one that will ultimately determine not merely whether some fraction of our children get "left behind" but also whether an entire generation of kids will fail to make the grade in the global economy because they can't think their way through abstract problems, work in teams, distinguish good information from bad or speak a language other than English.</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p:spPr>
        <p:txBody>
          <a:bodyPr/>
          <a:lstStyle/>
          <a:p>
            <a:pPr eaLnBrk="1" hangingPunct="1"/>
            <a:r>
              <a:rPr lang="en-US" smtClean="0"/>
              <a:t>We desperately need . . . we may not survive without . . . a generation of young people who are imaginative, inventive, fearless learners, and compassionate leaders. Yet, what can we say, as educators, about the students we are producing? We can prove that they can read, do basic math on paper, and they are able to sit for hours filling in bubble sheets.</a:t>
            </a:r>
          </a:p>
          <a:p>
            <a:pPr eaLnBrk="1" hangingPunct="1"/>
            <a:endParaRPr lang="en-US" smtClean="0"/>
          </a:p>
          <a:p>
            <a:pPr eaLnBrk="1" hangingPunct="1">
              <a:spcBef>
                <a:spcPct val="0"/>
              </a:spcBef>
            </a:pPr>
            <a:r>
              <a:rPr lang="en-US" smtClean="0"/>
              <a:t>http://davidwarlick.com/2cents/?p=298</a:t>
            </a:r>
          </a:p>
          <a:p>
            <a:endParaRPr lang="en-US" smtClean="0"/>
          </a:p>
          <a:p>
            <a:endParaRPr lang="en-US" smtClean="0"/>
          </a:p>
          <a:p>
            <a:endParaRPr lang="en-US" smtClean="0"/>
          </a:p>
          <a:p>
            <a:endParaRPr lang="en-US" smtClean="0"/>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924A6A96-865F-4496-80E1-7DC3F2691540}"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ln/>
        </p:spPr>
      </p:sp>
      <p:sp>
        <p:nvSpPr>
          <p:cNvPr id="146434"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85BB131-541C-4A85-A916-15BA5DC0140D}"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76</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defTabSz="914164">
              <a:defRPr/>
            </a:pPr>
            <a:r>
              <a:rPr lang="en-US" dirty="0" smtClean="0"/>
              <a:t>1. critical thinking and problem solving in networks of cross-functional teams</a:t>
            </a:r>
          </a:p>
          <a:p>
            <a:pPr>
              <a:defRPr/>
            </a:pPr>
            <a:r>
              <a:rPr lang="en-US" dirty="0" smtClean="0"/>
              <a:t>world is complex and answers are not in the books</a:t>
            </a:r>
          </a:p>
          <a:p>
            <a:pPr>
              <a:defRPr/>
            </a:pPr>
            <a:r>
              <a:rPr lang="en-US" dirty="0" smtClean="0"/>
              <a:t>world is moving too fast for inflexible, hierarchical organizations</a:t>
            </a:r>
          </a:p>
          <a:p>
            <a:pPr>
              <a:defRPr/>
            </a:pPr>
            <a:endParaRPr lang="en-US" dirty="0" smtClean="0"/>
          </a:p>
          <a:p>
            <a:pPr>
              <a:defRPr/>
            </a:pPr>
            <a:r>
              <a:rPr lang="en-US" dirty="0" smtClean="0"/>
              <a:t>2. collaboration across networks and leadership by influence rather than positional authority</a:t>
            </a:r>
          </a:p>
          <a:p>
            <a:pPr>
              <a:defRPr/>
            </a:pPr>
            <a:r>
              <a:rPr lang="en-US" dirty="0" smtClean="0"/>
              <a:t>command and control increasingly less valued in organizations</a:t>
            </a:r>
          </a:p>
          <a:p>
            <a:pPr>
              <a:defRPr/>
            </a:pPr>
            <a:r>
              <a:rPr lang="en-US" dirty="0" smtClean="0"/>
              <a:t>schools are very much command and control institutions</a:t>
            </a:r>
          </a:p>
          <a:p>
            <a:pPr>
              <a:buFontTx/>
              <a:buChar char="-"/>
              <a:defRPr/>
            </a:pPr>
            <a:endParaRPr lang="en-US" dirty="0" smtClean="0"/>
          </a:p>
          <a:p>
            <a:pPr>
              <a:defRPr/>
            </a:pPr>
            <a:r>
              <a:rPr lang="en-US" dirty="0" smtClean="0"/>
              <a:t>3. agility and adaptability</a:t>
            </a:r>
          </a:p>
          <a:p>
            <a:pPr>
              <a:defRPr/>
            </a:pPr>
            <a:r>
              <a:rPr lang="en-US" dirty="0" smtClean="0"/>
              <a:t>intensifying rate of change, overwhelming amount of data, increasing complexity of problems</a:t>
            </a:r>
          </a:p>
          <a:p>
            <a:pPr>
              <a:buFontTx/>
              <a:buChar char="-"/>
              <a:defRPr/>
            </a:pPr>
            <a:endParaRPr lang="en-US" dirty="0" smtClean="0"/>
          </a:p>
          <a:p>
            <a:pPr>
              <a:defRPr/>
            </a:pPr>
            <a:r>
              <a:rPr lang="en-US" dirty="0" smtClean="0"/>
              <a:t>4. initiative and </a:t>
            </a:r>
            <a:r>
              <a:rPr lang="en-US" dirty="0" err="1" smtClean="0"/>
              <a:t>entrepeneurialism</a:t>
            </a:r>
            <a:endParaRPr lang="en-US" dirty="0" smtClean="0"/>
          </a:p>
          <a:p>
            <a:pPr>
              <a:defRPr/>
            </a:pPr>
            <a:r>
              <a:rPr lang="en-US" dirty="0" smtClean="0"/>
              <a:t>people who can seek out new opportunities, ideas, and strategies</a:t>
            </a:r>
          </a:p>
          <a:p>
            <a:pPr>
              <a:defRPr/>
            </a:pPr>
            <a:r>
              <a:rPr lang="en-US" dirty="0" smtClean="0"/>
              <a:t>don’t want students or workers who are apathetic about their experiences</a:t>
            </a:r>
          </a:p>
          <a:p>
            <a:pPr>
              <a:defRPr/>
            </a:pPr>
            <a:r>
              <a:rPr lang="en-US" dirty="0" smtClean="0"/>
              <a:t>achievement orientation, drive for results, self-starters</a:t>
            </a:r>
          </a:p>
          <a:p>
            <a:pPr>
              <a:defRPr/>
            </a:pPr>
            <a:endParaRPr lang="en-US" dirty="0" smtClean="0"/>
          </a:p>
          <a:p>
            <a:pPr>
              <a:defRPr/>
            </a:pPr>
            <a:r>
              <a:rPr lang="en-US" dirty="0" smtClean="0"/>
              <a:t>5. effective written and oral communication</a:t>
            </a:r>
          </a:p>
          <a:p>
            <a:pPr>
              <a:defRPr/>
            </a:pPr>
            <a:r>
              <a:rPr lang="en-US" dirty="0" smtClean="0"/>
              <a:t>presentation skills, being clear and concise; creating focus, energy, and passion around the points they want to make</a:t>
            </a:r>
          </a:p>
          <a:p>
            <a:pPr>
              <a:defRPr/>
            </a:pPr>
            <a:endParaRPr lang="en-US" dirty="0" smtClean="0"/>
          </a:p>
          <a:p>
            <a:pPr>
              <a:defRPr/>
            </a:pPr>
            <a:r>
              <a:rPr lang="en-US" dirty="0" smtClean="0"/>
              <a:t>6. accessing and analyzing information</a:t>
            </a:r>
          </a:p>
          <a:p>
            <a:pPr>
              <a:defRPr/>
            </a:pPr>
            <a:r>
              <a:rPr lang="en-US" dirty="0" smtClean="0"/>
              <a:t>people who can access, evaluate, conceptualize, and synthesize multiple and large streams of incoming information to make meaningful decisions</a:t>
            </a:r>
          </a:p>
          <a:p>
            <a:pPr>
              <a:defRPr/>
            </a:pPr>
            <a:endParaRPr lang="en-US" dirty="0" smtClean="0"/>
          </a:p>
          <a:p>
            <a:pPr>
              <a:defRPr/>
            </a:pPr>
            <a:r>
              <a:rPr lang="en-US" dirty="0" smtClean="0"/>
              <a:t>7. curiosity and imagination</a:t>
            </a:r>
          </a:p>
          <a:p>
            <a:pPr>
              <a:defRPr/>
            </a:pPr>
            <a:r>
              <a:rPr lang="en-US" dirty="0" smtClean="0"/>
              <a:t>inquisitiveness, analytical skills that are more ‘out of the box’ than in the past, asking great questions is more important than knowing the ‘right answer’</a:t>
            </a:r>
          </a:p>
          <a:p>
            <a:pPr>
              <a:defRPr/>
            </a:pPr>
            <a:endParaRPr lang="en-US" dirty="0"/>
          </a:p>
        </p:txBody>
      </p:sp>
      <p:sp>
        <p:nvSpPr>
          <p:cNvPr id="4" name="Slide Number Placeholder 3"/>
          <p:cNvSpPr>
            <a:spLocks noGrp="1"/>
          </p:cNvSpPr>
          <p:nvPr>
            <p:ph type="sldNum" sz="quarter" idx="5"/>
          </p:nvPr>
        </p:nvSpPr>
        <p:spPr/>
        <p:txBody>
          <a:bodyPr/>
          <a:lstStyle/>
          <a:p>
            <a:pPr>
              <a:defRPr/>
            </a:pPr>
            <a:fld id="{07AD77AF-7184-4E5D-AFEB-D245B2926BFA}"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79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p:spPr>
        <p:txBody>
          <a:bodyPr/>
          <a:lstStyle/>
          <a:p>
            <a:r>
              <a:rPr lang="en-US" dirty="0" smtClean="0">
                <a:solidFill>
                  <a:schemeClr val="bg2"/>
                </a:solidFill>
              </a:rPr>
              <a:t>Student learning curiosity / engagement with content</a:t>
            </a:r>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51EB5670-2D9C-4390-BCD3-B67BE7551214}"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r>
              <a:rPr lang="en-US" sz="1300" dirty="0" smtClean="0">
                <a:latin typeface="+mn-lt"/>
              </a:rPr>
              <a:t>Our kids have tasted the honey.</a:t>
            </a:r>
            <a:endParaRPr lang="en-US" dirty="0" smtClean="0"/>
          </a:p>
          <a:p>
            <a:endParaRPr lang="en-US" dirty="0" smtClean="0"/>
          </a:p>
          <a:p>
            <a:r>
              <a:rPr lang="en-US" dirty="0" smtClean="0"/>
              <a:t>www.flickr.com/photos/jahansell/251755048</a:t>
            </a:r>
            <a:endParaRPr lang="en-US" dirty="0"/>
          </a:p>
        </p:txBody>
      </p:sp>
      <p:sp>
        <p:nvSpPr>
          <p:cNvPr id="4" name="Slide Number Placeholder 3"/>
          <p:cNvSpPr>
            <a:spLocks noGrp="1"/>
          </p:cNvSpPr>
          <p:nvPr>
            <p:ph type="sldNum" sz="quarter" idx="10"/>
          </p:nvPr>
        </p:nvSpPr>
        <p:spPr/>
        <p:txBody>
          <a:bodyPr/>
          <a:lstStyle/>
          <a:p>
            <a:fld id="{C431404F-B1DA-48D9-AD5B-F99DA6EED035}" type="slidenum">
              <a:rPr lang="en-US" smtClean="0"/>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82</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Slide Image Placeholder 1"/>
          <p:cNvSpPr>
            <a:spLocks noGrp="1" noRot="1" noChangeAspect="1"/>
          </p:cNvSpPr>
          <p:nvPr>
            <p:ph type="sldImg"/>
          </p:nvPr>
        </p:nvSpPr>
        <p:spPr>
          <a:ln/>
        </p:spPr>
      </p:sp>
      <p:sp>
        <p:nvSpPr>
          <p:cNvPr id="164866" name="Notes Placeholder 2"/>
          <p:cNvSpPr>
            <a:spLocks noGrp="1"/>
          </p:cNvSpPr>
          <p:nvPr>
            <p:ph type="body" idx="1"/>
          </p:nvPr>
        </p:nvSpPr>
        <p:spPr>
          <a:noFill/>
          <a:ln/>
        </p:spPr>
        <p:txBody>
          <a:bodyPr/>
          <a:lstStyle/>
          <a:p>
            <a:r>
              <a:rPr lang="en-US" smtClean="0"/>
              <a:t>Technology needs to be like oxygen. Ubiquitous, necessary, and invisible.</a:t>
            </a:r>
          </a:p>
          <a:p>
            <a:r>
              <a:rPr lang="en-US" smtClean="0"/>
              <a:t>- Chris Lehmann</a:t>
            </a:r>
          </a:p>
        </p:txBody>
      </p:sp>
      <p:sp>
        <p:nvSpPr>
          <p:cNvPr id="4" name="Slide Number Placeholder 3"/>
          <p:cNvSpPr>
            <a:spLocks noGrp="1"/>
          </p:cNvSpPr>
          <p:nvPr>
            <p:ph type="sldNum" sz="quarter" idx="5"/>
          </p:nvPr>
        </p:nvSpPr>
        <p:spPr/>
        <p:txBody>
          <a:bodyPr/>
          <a:lstStyle/>
          <a:p>
            <a:pPr>
              <a:defRPr/>
            </a:pPr>
            <a:fld id="{4CA997F6-BA54-42BA-A351-90B408C77877}"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a:ln/>
        </p:spPr>
      </p:sp>
      <p:sp>
        <p:nvSpPr>
          <p:cNvPr id="16896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89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94</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95</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91428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91428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91428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a:ln/>
        </p:spPr>
      </p:sp>
      <p:sp>
        <p:nvSpPr>
          <p:cNvPr id="18329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 </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endParaRPr lang="en-US" smtClean="0">
              <a:hlinkClick r:id="rId3"/>
            </a:endParaRPr>
          </a:p>
          <a:p>
            <a:endParaRPr lang="en-US" smtClean="0">
              <a:hlinkClick r:id="rId4"/>
            </a:endParaRPr>
          </a:p>
          <a:p>
            <a:r>
              <a:rPr lang="en-US" smtClean="0">
                <a:hlinkClick r:id="rId4"/>
              </a:rPr>
              <a:t>http://www.flickr.com/photos/midnight-digital/3086238863/in/pool-jumping</a:t>
            </a:r>
            <a:r>
              <a:rPr lang="en-US" smtClean="0"/>
              <a:t> </a:t>
            </a:r>
          </a:p>
          <a:p>
            <a:endParaRPr lang="en-US" smtClean="0"/>
          </a:p>
          <a:p>
            <a:pPr eaLnBrk="1" hangingPunct="1">
              <a:spcBef>
                <a:spcPct val="0"/>
              </a:spcBef>
            </a:pPr>
            <a:r>
              <a:rPr lang="en-US" smtClean="0">
                <a:hlinkClick r:id="rId5"/>
              </a:rPr>
              <a:t>http://remoteaccess.typepad.com/remote_access/2006/06/literacy_as_bat.html</a:t>
            </a:r>
            <a:r>
              <a:rPr lang="en-US" smtClean="0"/>
              <a:t> </a:t>
            </a:r>
          </a:p>
        </p:txBody>
      </p:sp>
      <p:sp>
        <p:nvSpPr>
          <p:cNvPr id="4" name="Slide Number Placeholder 3"/>
          <p:cNvSpPr>
            <a:spLocks noGrp="1"/>
          </p:cNvSpPr>
          <p:nvPr>
            <p:ph type="sldNum" sz="quarter" idx="5"/>
          </p:nvPr>
        </p:nvSpPr>
        <p:spPr/>
        <p:txBody>
          <a:bodyPr/>
          <a:lstStyle/>
          <a:p>
            <a:pPr>
              <a:defRPr/>
            </a:pPr>
            <a:fld id="{C8D69567-802E-402D-B39E-B4CCE94F7E61}"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97</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51824771-429A-4B0F-88F5-06733BA85263}" type="slidenum">
              <a:rPr lang="en-US" smtClean="0"/>
              <a:pPr>
                <a:defRPr/>
              </a:pPr>
              <a:t>99</a:t>
            </a:fld>
            <a:endParaRPr lang="en-US" smtClean="0"/>
          </a:p>
        </p:txBody>
      </p:sp>
      <p:sp>
        <p:nvSpPr>
          <p:cNvPr id="90114" name="Rectangle 2"/>
          <p:cNvSpPr>
            <a:spLocks noGrp="1" noRot="1" noChangeAspect="1" noChangeArrowheads="1" noTextEdit="1"/>
          </p:cNvSpPr>
          <p:nvPr>
            <p:ph type="sldImg"/>
          </p:nvPr>
        </p:nvSpPr>
        <p:spPr>
          <a:xfrm>
            <a:off x="1257300" y="717550"/>
            <a:ext cx="4802188" cy="3602038"/>
          </a:xfrm>
          <a:ln/>
        </p:spPr>
      </p:sp>
      <p:sp>
        <p:nvSpPr>
          <p:cNvPr id="90115" name="Rectangle 3"/>
          <p:cNvSpPr>
            <a:spLocks noGrp="1" noChangeArrowheads="1"/>
          </p:cNvSpPr>
          <p:nvPr>
            <p:ph type="body" idx="1"/>
          </p:nvPr>
        </p:nvSpPr>
        <p:spPr>
          <a:xfrm>
            <a:off x="731520" y="4560857"/>
            <a:ext cx="5852160" cy="4323567"/>
          </a:xfrm>
          <a:noFill/>
          <a:ln/>
        </p:spPr>
        <p:txBody>
          <a:bodyPr/>
          <a:lstStyle/>
          <a:p>
            <a:pPr eaLnBrk="1" hangingPunct="1">
              <a:lnSpc>
                <a:spcPct val="90000"/>
              </a:lnSpc>
            </a:pPr>
            <a:r>
              <a:rPr lang="en-US" sz="900" u="sng" dirty="0" smtClean="0"/>
              <a:t>New Commission on the Skills of the American Workforce </a:t>
            </a:r>
          </a:p>
          <a:p>
            <a:pPr eaLnBrk="1" hangingPunct="1">
              <a:lnSpc>
                <a:spcPct val="90000"/>
              </a:lnSpc>
            </a:pPr>
            <a:r>
              <a:rPr lang="en-US" sz="900" dirty="0" smtClean="0"/>
              <a:t>It is becoming progressively less expensive to automate functions that used to be performed by people. As the cost of labor rises and the cost of automating jobs continues to fall, it becomes both possible and necessary for firms simply to eliminate job after job now being done by humans. Earlier, almost all the jobs subject to automation were low-skill jobs. That is no longer true. Now it is more accurate to say that the jobs that are most vulnerable are the jobs involving routine work. If someone can figure out the algorithm for a routine job, chances are that it is economical to automate it. Many good, well-paying, middle-class jobs involve routine work of this kind and are rapidly being automated. [Think tax preparers, lawyers… being replaced by software]</a:t>
            </a:r>
          </a:p>
          <a:p>
            <a:pPr eaLnBrk="1" hangingPunct="1">
              <a:lnSpc>
                <a:spcPct val="90000"/>
              </a:lnSpc>
            </a:pPr>
            <a:endParaRPr lang="en-US" sz="900" dirty="0" smtClean="0"/>
          </a:p>
          <a:p>
            <a:pPr eaLnBrk="1" hangingPunct="1">
              <a:lnSpc>
                <a:spcPct val="90000"/>
              </a:lnSpc>
            </a:pPr>
            <a:r>
              <a:rPr lang="en-US" sz="900" dirty="0" smtClean="0"/>
              <a:t>Daniel Pink</a:t>
            </a:r>
          </a:p>
          <a:p>
            <a:pPr eaLnBrk="1" hangingPunct="1">
              <a:lnSpc>
                <a:spcPct val="90000"/>
              </a:lnSpc>
            </a:pPr>
            <a:r>
              <a:rPr lang="en-US" sz="900" dirty="0" smtClean="0"/>
              <a:t>If you say yes to 1 or 2, or no to 3, you’re in trouble</a:t>
            </a:r>
          </a:p>
          <a:p>
            <a:pPr eaLnBrk="1" hangingPunct="1">
              <a:lnSpc>
                <a:spcPct val="90000"/>
              </a:lnSpc>
            </a:pPr>
            <a:endParaRPr lang="en-US" sz="900" dirty="0" smtClean="0"/>
          </a:p>
          <a:p>
            <a:pPr eaLnBrk="1" hangingPunct="1">
              <a:lnSpc>
                <a:spcPct val="90000"/>
              </a:lnSpc>
            </a:pPr>
            <a:r>
              <a:rPr lang="en-US" sz="900" dirty="0" smtClean="0"/>
              <a:t>Forging relationship rather than executing transactions</a:t>
            </a:r>
          </a:p>
          <a:p>
            <a:pPr eaLnBrk="1" hangingPunct="1">
              <a:lnSpc>
                <a:spcPct val="90000"/>
              </a:lnSpc>
            </a:pPr>
            <a:r>
              <a:rPr lang="en-US" sz="900" dirty="0" smtClean="0"/>
              <a:t>Tackling novel, complex challenges instead of solving routine problems</a:t>
            </a:r>
          </a:p>
          <a:p>
            <a:pPr eaLnBrk="1" hangingPunct="1">
              <a:lnSpc>
                <a:spcPct val="90000"/>
              </a:lnSpc>
            </a:pPr>
            <a:r>
              <a:rPr lang="en-US" sz="900" dirty="0" smtClean="0"/>
              <a:t>Synthesizing and connecting disparate parts, thus creating or adding value</a:t>
            </a:r>
          </a:p>
          <a:p>
            <a:pPr eaLnBrk="1" hangingPunct="1">
              <a:lnSpc>
                <a:spcPct val="90000"/>
              </a:lnSpc>
            </a:pPr>
            <a:r>
              <a:rPr lang="en-US" sz="900" dirty="0" smtClean="0"/>
              <a:t>The capacity to detect patterns and opportunities, to combine seemingly unrelated ideas into something new, to craft a satisfying narrative, to create artistic and emotional beauty</a:t>
            </a:r>
          </a:p>
          <a:p>
            <a:pPr eaLnBrk="1" hangingPunct="1">
              <a:lnSpc>
                <a:spcPct val="90000"/>
              </a:lnSpc>
            </a:pPr>
            <a:endParaRPr lang="en-US" sz="900" dirty="0" smtClean="0"/>
          </a:p>
          <a:p>
            <a:pPr eaLnBrk="1" hangingPunct="1">
              <a:lnSpc>
                <a:spcPct val="90000"/>
              </a:lnSpc>
            </a:pPr>
            <a:r>
              <a:rPr lang="en-US" sz="900" dirty="0" smtClean="0"/>
              <a:t>Creativity is the ultimate economic resource. The ability to come up with new ideas and better ways of doing things is ultimately what raises productivity and thus living standards. In virtually every industry, the winners in the long run are those who can create and keep creating. This has always been true.</a:t>
            </a:r>
          </a:p>
          <a:p>
            <a:pPr eaLnBrk="1" hangingPunct="1">
              <a:lnSpc>
                <a:spcPct val="90000"/>
              </a:lnSpc>
            </a:pPr>
            <a:endParaRPr lang="en-US" sz="900" dirty="0" smtClean="0"/>
          </a:p>
          <a:p>
            <a:pPr eaLnBrk="1" hangingPunct="1">
              <a:lnSpc>
                <a:spcPct val="90000"/>
              </a:lnSpc>
            </a:pPr>
            <a:r>
              <a:rPr lang="en-US" sz="900" dirty="0" smtClean="0"/>
              <a:t>As we have moved from an agricultural age to an industrial age to an information age, our primary economic resource no longer is raw materials from the ground or human labor. We have to recognize that information is now the primary and most lucrative raw material.</a:t>
            </a:r>
          </a:p>
          <a:p>
            <a:pPr eaLnBrk="1" hangingPunct="1">
              <a:lnSpc>
                <a:spcPct val="90000"/>
              </a:lnSpc>
            </a:pPr>
            <a:endParaRPr lang="en-US" sz="9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00331B5-0423-40F0-A3D8-3118A210D5E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E311C9F9-DA35-4410-9FA2-DECDE425AA8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F25B20D-850C-4569-87BA-02464BAFC94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2D71AA9B-D563-4F62-9F5B-C30AFEAD2A0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C82397-5C71-49A3-A747-5C676460D69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1D9F6C7E-0923-4E8C-9F67-E80293DB782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6046325-45A1-41D9-B925-0B4B356906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76E5BB82-EA3F-4E4B-AB19-91228827217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35A6A867-BEE3-47B8-88AB-17972A7ADFA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51DA3BB4-1152-4932-A3B7-C194788FB3D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3ADA7AFF-A14D-4FC7-9FC0-58EF8EE65F5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382D3254-F955-489A-A65C-7CE07C3076B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10E547B-D0A4-4FAF-8BDA-30040DF3ED3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049D57F7-7F2E-4FAE-9222-E36592A293A6}"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 id="2147483707" r:id="rId15"/>
    <p:sldLayoutId id="2147483708" r:id="rId16"/>
    <p:sldLayoutId id="2147483709" r:id="rId17"/>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1.xml"/><Relationship Id="rId1" Type="http://schemas.openxmlformats.org/officeDocument/2006/relationships/tags" Target="../tags/tag43.xml"/><Relationship Id="rId4" Type="http://schemas.openxmlformats.org/officeDocument/2006/relationships/image" Target="../media/image70.jpeg"/></Relationships>
</file>

<file path=ppt/slides/_rels/slide10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1.xml"/><Relationship Id="rId1" Type="http://schemas.openxmlformats.org/officeDocument/2006/relationships/tags" Target="../tags/tag45.xml"/><Relationship Id="rId4" Type="http://schemas.openxmlformats.org/officeDocument/2006/relationships/image" Target="../media/image80.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file:///S:\A%20Documents\Videos\2007%20-%20Greg%20Whitby%20-%2021st%20Century%20Pedagogy.wmv"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S:\A%20Documents\Conferences%20and%20Consulting\2009%20AEA%209%20Superintendents%20Retreat%20(Linda%20Perry)\YouTube%20-%20Hahaha.wmv" TargetMode="External"/><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S:\A%20Documents\Videos\2007%20-%20Michael%20Wesch%20-%20Information%20Revolution%20v3.wmv" TargetMode="External"/><Relationship Id="rId1" Type="http://schemas.openxmlformats.org/officeDocument/2006/relationships/tags" Target="../tags/tag13.xml"/><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20.jpeg"/></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37.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4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41.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43.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4.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46.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48.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52.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ideo" Target="file:///S:\A%20Documents\Videos\2008%20-%20Pearson%20-%20Learning%20to%20Change-0001.wmv" TargetMode="External"/><Relationship Id="rId4" Type="http://schemas.openxmlformats.org/officeDocument/2006/relationships/image" Target="../media/image56.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67.jpeg"/></Relationships>
</file>

<file path=ppt/slides/_rels/slide9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6.xml"/><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9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1692275"/>
            <a:ext cx="9144000" cy="1736725"/>
          </a:xfrm>
        </p:spPr>
        <p:txBody>
          <a:bodyPr/>
          <a:lstStyle/>
          <a:p>
            <a:r>
              <a:rPr lang="en-US" dirty="0" smtClean="0">
                <a:effectLst/>
              </a:rPr>
              <a:t>uceacastle.wikispaces.com/</a:t>
            </a:r>
            <a:r>
              <a:rPr lang="en-US" dirty="0" err="1" smtClean="0">
                <a:effectLst/>
              </a:rPr>
              <a:t>mntraining</a:t>
            </a:r>
            <a:endParaRPr lang="en-US" dirty="0" smtClean="0">
              <a:effectLst/>
            </a:endParaRPr>
          </a:p>
        </p:txBody>
      </p:sp>
      <p:sp>
        <p:nvSpPr>
          <p:cNvPr id="5" name="Subtitle 4"/>
          <p:cNvSpPr>
            <a:spLocks noGrp="1"/>
          </p:cNvSpPr>
          <p:nvPr>
            <p:ph type="subTitle" sz="quarter" idx="1"/>
          </p:nvPr>
        </p:nvSpPr>
        <p:spPr/>
        <p:txBody>
          <a:bodyPr/>
          <a:lstStyle/>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endParaRPr lang="en-US" smtClean="0">
              <a:effectLst>
                <a:outerShdw blurRad="38100" dist="38100" dir="2700000" algn="tl">
                  <a:srgbClr val="003B76"/>
                </a:outerShdw>
              </a:effectLst>
            </a:endParaRPr>
          </a:p>
          <a:p>
            <a:pPr>
              <a:defRPr/>
            </a:pPr>
            <a:r>
              <a:rPr lang="en-US" smtClean="0">
                <a:effectLst/>
              </a:rPr>
              <a:t>Say hi to your neighbor!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universities</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What are you doing to prepare students to be successful in the digital, global age?</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Why do students do so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much of their work on paper?</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The world has changed. </a:t>
            </a:r>
            <a:br>
              <a:rPr lang="en-US" sz="3600" kern="0" dirty="0" smtClean="0">
                <a:solidFill>
                  <a:schemeClr val="folHlink"/>
                </a:solidFill>
                <a:latin typeface="+mn-lt"/>
                <a:cs typeface="+mn-cs"/>
              </a:rPr>
            </a:br>
            <a:r>
              <a:rPr lang="en-US" sz="3600" kern="0" dirty="0" smtClean="0">
                <a:solidFill>
                  <a:schemeClr val="folHlink"/>
                </a:solidFill>
                <a:latin typeface="+mn-lt"/>
                <a:cs typeface="+mn-cs"/>
              </a:rPr>
              <a:t>Why haven’t our schools?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Stock_000002664058Medium.jpg"/>
          <p:cNvPicPr>
            <a:picLocks noChangeAspect="1"/>
          </p:cNvPicPr>
          <p:nvPr/>
        </p:nvPicPr>
        <p:blipFill>
          <a:blip r:embed="rId3" cstate="print"/>
          <a:srcRect r="15493"/>
          <a:stretch>
            <a:fillRect/>
          </a:stretch>
        </p:blipFill>
        <p:spPr>
          <a:xfrm>
            <a:off x="1" y="0"/>
            <a:ext cx="9143999" cy="6858000"/>
          </a:xfrm>
          <a:prstGeom prst="rect">
            <a:avLst/>
          </a:prstGeom>
        </p:spPr>
      </p:pic>
      <p:sp>
        <p:nvSpPr>
          <p:cNvPr id="3" name="TextBox 2"/>
          <p:cNvSpPr txBox="1"/>
          <p:nvPr/>
        </p:nvSpPr>
        <p:spPr>
          <a:xfrm>
            <a:off x="838200" y="3169384"/>
            <a:ext cx="5105400" cy="1631216"/>
          </a:xfrm>
          <a:prstGeom prst="rect">
            <a:avLst/>
          </a:prstGeom>
          <a:noFill/>
        </p:spPr>
        <p:txBody>
          <a:bodyPr wrap="square" rtlCol="0">
            <a:spAutoFit/>
          </a:bodyPr>
          <a:lstStyle/>
          <a:p>
            <a:pPr algn="r"/>
            <a:r>
              <a:rPr lang="en-US" sz="2000" dirty="0" smtClean="0">
                <a:solidFill>
                  <a:schemeClr val="bg2">
                    <a:lumMod val="25000"/>
                  </a:schemeClr>
                </a:solidFill>
                <a:latin typeface="Rockwell" pitchFamily="18" charset="0"/>
                <a:ea typeface="FangSong" pitchFamily="49" charset="-122"/>
                <a:cs typeface="MoolBoran" pitchFamily="34" charset="0"/>
              </a:rPr>
              <a:t>Given the realities of our modern age and the demands of our children's future, is it really okay to allow teachers to choose whether or not they incorporate digital technologies into their instruction?</a:t>
            </a:r>
            <a:endParaRPr lang="en-US" sz="2000" dirty="0">
              <a:solidFill>
                <a:schemeClr val="bg2">
                  <a:lumMod val="25000"/>
                </a:schemeClr>
              </a:solidFill>
              <a:latin typeface="Rockwell" pitchFamily="18" charset="0"/>
              <a:ea typeface="FangSong" pitchFamily="49" charset="-122"/>
              <a:cs typeface="MoolBoran" pitchFamily="34" charset="0"/>
            </a:endParaRPr>
          </a:p>
        </p:txBody>
      </p:sp>
      <p:sp>
        <p:nvSpPr>
          <p:cNvPr id="4" name="TextBox 3"/>
          <p:cNvSpPr txBox="1"/>
          <p:nvPr/>
        </p:nvSpPr>
        <p:spPr>
          <a:xfrm>
            <a:off x="7851660" y="0"/>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 </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7"/>
              <a:defRPr/>
            </a:pPr>
            <a:r>
              <a:rPr lang="en-US" sz="4000" dirty="0" smtClean="0">
                <a:solidFill>
                  <a:schemeClr val="bg1">
                    <a:lumMod val="60000"/>
                    <a:lumOff val="40000"/>
                  </a:schemeClr>
                </a:solidFill>
                <a:effectLst/>
                <a:latin typeface="Impact" pitchFamily="34" charset="0"/>
              </a:rPr>
              <a:t>Invest now or pay later</a:t>
            </a:r>
          </a:p>
        </p:txBody>
      </p:sp>
    </p:spTree>
    <p:custDataLst>
      <p:tags r:id="rId1"/>
    </p:custData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0"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1"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191492"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191493"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ubtitle 4"/>
          <p:cNvSpPr>
            <a:spLocks noGrp="1"/>
          </p:cNvSpPr>
          <p:nvPr>
            <p:ph type="subTitle" sz="quarter" idx="1"/>
          </p:nvPr>
        </p:nvSpPr>
        <p:spPr>
          <a:xfrm>
            <a:off x="0" y="3048000"/>
            <a:ext cx="9144000" cy="1752600"/>
          </a:xfrm>
        </p:spPr>
        <p:txBody>
          <a:bodyPr/>
          <a:lstStyle/>
          <a:p>
            <a:r>
              <a:rPr lang="en-US" sz="6000" dirty="0" smtClean="0">
                <a:solidFill>
                  <a:srgbClr val="1F98D3"/>
                </a:solidFill>
                <a:effectLst/>
                <a:latin typeface="Arial Black" pitchFamily="34" charset="0"/>
              </a:rPr>
              <a:t>Final thoughts</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K-12 schools</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7.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Content Placeholder 3" descr="Irrelevant to Children's Futures.jpg"/>
          <p:cNvPicPr>
            <a:picLocks noGrp="1" noChangeAspect="1"/>
          </p:cNvPicPr>
          <p:nvPr>
            <p:ph idx="4294967295"/>
          </p:nvPr>
        </p:nvPicPr>
        <p:blipFill>
          <a:blip r:embed="rId4" cstate="print"/>
          <a:srcRect/>
          <a:stretch>
            <a:fillRect/>
          </a:stretch>
        </p:blipFill>
        <p:spPr>
          <a:xfrm>
            <a:off x="1438275" y="1109663"/>
            <a:ext cx="6267450" cy="4638675"/>
          </a:xfrm>
        </p:spPr>
      </p:pic>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128003" name="Rectangle 3"/>
          <p:cNvSpPr>
            <a:spLocks noGrp="1" noChangeArrowheads="1"/>
          </p:cNvSpPr>
          <p:nvPr>
            <p:ph idx="4294967295"/>
          </p:nvPr>
        </p:nvSpPr>
        <p:spPr>
          <a:xfrm>
            <a:off x="457200" y="3276600"/>
            <a:ext cx="8229600" cy="3259138"/>
          </a:xfrm>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a:t>
            </a:r>
            <a:r>
              <a:rPr lang="en-US" dirty="0" smtClean="0">
                <a:solidFill>
                  <a:schemeClr val="folHlink"/>
                </a:solidFill>
                <a:effectLst/>
              </a:rPr>
              <a:t>CASTLE</a:t>
            </a:r>
          </a:p>
          <a:p>
            <a:pPr algn="ctr" eaLnBrk="1" hangingPunct="1">
              <a:buFont typeface="Wingdings" pitchFamily="2" charset="2"/>
              <a:buNone/>
            </a:pPr>
            <a:r>
              <a:rPr lang="en-US" sz="2800" dirty="0" smtClean="0">
                <a:effectLst/>
              </a:rPr>
              <a:t>uceacastle.wikispaces.com/</a:t>
            </a:r>
            <a:r>
              <a:rPr lang="en-US" sz="2800" dirty="0" err="1" smtClean="0">
                <a:effectLst/>
              </a:rPr>
              <a:t>mntraining</a:t>
            </a: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007 - Greg Whitby - 21st Century Pedagogy.wmv">
            <a:hlinkClick r:id="" action="ppaction://media"/>
          </p:cNvPr>
          <p:cNvPicPr>
            <a:picLocks noRot="1" noChangeAspect="1"/>
          </p:cNvPicPr>
          <p:nvPr>
            <a:videoFile r:link="rId1"/>
          </p:nvPr>
        </p:nvPicPr>
        <p:blipFill>
          <a:blip r:embed="rId4" cstate="print"/>
          <a:stretch>
            <a:fillRect/>
          </a:stretch>
        </p:blipFill>
        <p:spPr>
          <a:xfrm>
            <a:off x="1524000" y="114300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4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
        <p:cNvGrpSpPr/>
        <p:nvPr/>
      </p:nvGrpSpPr>
      <p:grpSpPr>
        <a:xfrm>
          <a:off x="0" y="0"/>
          <a:ext cx="0" cy="0"/>
          <a:chOff x="0" y="0"/>
          <a:chExt cx="0" cy="0"/>
        </a:xfrm>
      </p:grpSpPr>
      <p:pic>
        <p:nvPicPr>
          <p:cNvPr id="240642" name="Picture 2" descr="C:\Users\Scott\AppData\Local\Microsoft\Windows\Temporary Internet Files\Content.IE5\XKT7UR3Y\MPj04285700000[1].jpg"/>
          <p:cNvPicPr>
            <a:picLocks noChangeAspect="1" noChangeArrowheads="1"/>
          </p:cNvPicPr>
          <p:nvPr/>
        </p:nvPicPr>
        <p:blipFill>
          <a:blip r:embed="rId3" cstate="print"/>
          <a:srcRect/>
          <a:stretch>
            <a:fillRect/>
          </a:stretch>
        </p:blipFill>
        <p:spPr bwMode="auto">
          <a:xfrm>
            <a:off x="4824413" y="3810000"/>
            <a:ext cx="4319587" cy="5556250"/>
          </a:xfrm>
          <a:prstGeom prst="rect">
            <a:avLst/>
          </a:prstGeom>
          <a:solidFill>
            <a:schemeClr val="accent4">
              <a:lumMod val="10000"/>
            </a:schemeClr>
          </a:solidFill>
        </p:spPr>
      </p:pic>
      <p:sp>
        <p:nvSpPr>
          <p:cNvPr id="23555" name="TextBox 10"/>
          <p:cNvSpPr txBox="1">
            <a:spLocks noChangeArrowheads="1"/>
          </p:cNvSpPr>
          <p:nvPr/>
        </p:nvSpPr>
        <p:spPr bwMode="auto">
          <a:xfrm>
            <a:off x="1317625" y="304800"/>
            <a:ext cx="7497763" cy="823913"/>
          </a:xfrm>
          <a:prstGeom prst="rect">
            <a:avLst/>
          </a:prstGeom>
          <a:noFill/>
          <a:ln w="9525">
            <a:noFill/>
            <a:miter lim="800000"/>
            <a:headEnd/>
            <a:tailEnd/>
          </a:ln>
        </p:spPr>
        <p:txBody>
          <a:bodyPr>
            <a:spAutoFit/>
          </a:bodyPr>
          <a:lstStyle/>
          <a:p>
            <a:pPr algn="r"/>
            <a:r>
              <a:rPr lang="en-US" sz="4800" b="1">
                <a:latin typeface="Arial" charset="0"/>
              </a:rPr>
              <a:t>The information society</a:t>
            </a:r>
          </a:p>
        </p:txBody>
      </p:sp>
      <p:sp>
        <p:nvSpPr>
          <p:cNvPr id="23556" name="TextBox 11"/>
          <p:cNvSpPr txBox="1">
            <a:spLocks noChangeArrowheads="1"/>
          </p:cNvSpPr>
          <p:nvPr/>
        </p:nvSpPr>
        <p:spPr bwMode="auto">
          <a:xfrm>
            <a:off x="6642100" y="990600"/>
            <a:ext cx="2152650" cy="823913"/>
          </a:xfrm>
          <a:prstGeom prst="rect">
            <a:avLst/>
          </a:prstGeom>
          <a:noFill/>
          <a:ln w="9525">
            <a:noFill/>
            <a:miter lim="800000"/>
            <a:headEnd/>
            <a:tailEnd/>
          </a:ln>
        </p:spPr>
        <p:txBody>
          <a:bodyPr wrap="none">
            <a:spAutoFit/>
          </a:bodyPr>
          <a:lstStyle/>
          <a:p>
            <a:r>
              <a:rPr lang="en-US" sz="4800" b="1" dirty="0">
                <a:latin typeface="Arial" charset="0"/>
              </a:rPr>
              <a:t>is </a:t>
            </a:r>
            <a:r>
              <a:rPr lang="en-US" sz="4800" b="1" dirty="0">
                <a:solidFill>
                  <a:srgbClr val="FFC000"/>
                </a:solidFill>
                <a:latin typeface="Arial" charset="0"/>
              </a:rPr>
              <a:t>here</a:t>
            </a:r>
          </a:p>
        </p:txBody>
      </p:sp>
      <p:sp>
        <p:nvSpPr>
          <p:cNvPr id="23557" name="TextBox 17"/>
          <p:cNvSpPr txBox="1">
            <a:spLocks noChangeArrowheads="1"/>
          </p:cNvSpPr>
          <p:nvPr/>
        </p:nvSpPr>
        <p:spPr bwMode="auto">
          <a:xfrm>
            <a:off x="4143865" y="1981200"/>
            <a:ext cx="4671536" cy="1569660"/>
          </a:xfrm>
          <a:prstGeom prst="rect">
            <a:avLst/>
          </a:prstGeom>
          <a:noFill/>
          <a:ln w="9525">
            <a:noFill/>
            <a:miter lim="800000"/>
            <a:headEnd/>
            <a:tailEnd/>
          </a:ln>
        </p:spPr>
        <p:txBody>
          <a:bodyPr wrap="none">
            <a:spAutoFit/>
          </a:bodyPr>
          <a:lstStyle/>
          <a:p>
            <a:pPr algn="r"/>
            <a:endParaRPr lang="en-US" sz="4800" b="1" dirty="0">
              <a:solidFill>
                <a:srgbClr val="C00000"/>
              </a:solidFill>
              <a:latin typeface="Arial" charset="0"/>
            </a:endParaRPr>
          </a:p>
          <a:p>
            <a:pPr algn="r"/>
            <a:r>
              <a:rPr lang="en-US" sz="4800" b="1" dirty="0" smtClean="0">
                <a:solidFill>
                  <a:srgbClr val="C00000"/>
                </a:solidFill>
                <a:latin typeface="Arial" charset="0"/>
              </a:rPr>
              <a:t>Are you ready</a:t>
            </a:r>
            <a:r>
              <a:rPr lang="en-US" sz="4800" b="1" dirty="0">
                <a:solidFill>
                  <a:srgbClr val="C00000"/>
                </a:solidFill>
                <a:latin typeface="Arial" charset="0"/>
              </a:rPr>
              <a:t>?</a:t>
            </a:r>
          </a:p>
        </p:txBody>
      </p:sp>
      <p:sp>
        <p:nvSpPr>
          <p:cNvPr id="23558"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a:t>Dr. Scott McLeod</a:t>
            </a:r>
          </a:p>
          <a:p>
            <a:r>
              <a:rPr lang="en-US" sz="1800"/>
              <a:t>CASTLE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1"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1</a:t>
            </a:r>
          </a:p>
        </p:txBody>
      </p:sp>
      <p:sp>
        <p:nvSpPr>
          <p:cNvPr id="25602"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Our tools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a:noFill/>
        </p:spPr>
        <p:txBody>
          <a:bodyPr/>
          <a:lstStyle/>
          <a:p>
            <a:endParaRPr lang="en-US" smtClean="0">
              <a:effectLst/>
            </a:endParaRPr>
          </a:p>
        </p:txBody>
      </p:sp>
      <p:sp>
        <p:nvSpPr>
          <p:cNvPr id="27650" name="Rectangle 3"/>
          <p:cNvSpPr>
            <a:spLocks noGrp="1" noChangeArrowheads="1"/>
          </p:cNvSpPr>
          <p:nvPr>
            <p:ph type="body" idx="4294967295"/>
          </p:nvPr>
        </p:nvSpPr>
        <p:spPr>
          <a:noFill/>
        </p:spPr>
        <p:txBody>
          <a:bodyPr/>
          <a:lstStyle/>
          <a:p>
            <a:endParaRPr lang="en-US" smtClean="0">
              <a:effectLst/>
            </a:endParaRPr>
          </a:p>
        </p:txBody>
      </p:sp>
      <p:pic>
        <p:nvPicPr>
          <p:cNvPr id="27651"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29698"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a:blip r:embed="rId3" cstate="print"/>
          <a:srcRect/>
          <a:stretch>
            <a:fillRect/>
          </a:stretch>
        </p:blipFill>
        <p:spPr bwMode="auto">
          <a:xfrm>
            <a:off x="0" y="0"/>
            <a:ext cx="9144000" cy="687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5" descr="2961226120_e865ac65bf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news, newspapers,</a:t>
            </a:r>
            <a:br>
              <a:rPr lang="en-US" b="1" dirty="0" smtClean="0">
                <a:solidFill>
                  <a:schemeClr val="tx1"/>
                </a:solidFill>
                <a:effectLst/>
              </a:rPr>
            </a:br>
            <a:r>
              <a:rPr lang="en-US" b="1" dirty="0" smtClean="0">
                <a:solidFill>
                  <a:schemeClr val="tx1"/>
                </a:solidFill>
                <a:effectLst/>
              </a:rPr>
              <a:t>magazines</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35842"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YouTube - Hahaha.wmv">
            <a:hlinkClick r:id="" action="ppaction://media"/>
          </p:cNvPr>
          <p:cNvPicPr>
            <a:picLocks noRot="1" noChangeAspect="1"/>
          </p:cNvPicPr>
          <p:nvPr>
            <a:videoFile r:link="rId2"/>
          </p:nvPr>
        </p:nvPicPr>
        <p:blipFill>
          <a:blip r:embed="rId5" cstate="print"/>
          <a:srcRect/>
          <a:stretch>
            <a:fillRect/>
          </a:stretch>
        </p:blipFill>
        <p:spPr bwMode="auto">
          <a:xfrm>
            <a:off x="3048000" y="2209800"/>
            <a:ext cx="3048000" cy="24384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46082"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descr="club_penguin_penguins.jpg"/>
          <p:cNvPicPr>
            <a:picLocks noChangeAspect="1"/>
          </p:cNvPicPr>
          <p:nvPr/>
        </p:nvPicPr>
        <p:blipFill>
          <a:blip r:embed="rId4" cstate="print"/>
          <a:srcRect/>
          <a:stretch>
            <a:fillRect/>
          </a:stretch>
        </p:blipFill>
        <p:spPr bwMode="auto">
          <a:xfrm>
            <a:off x="0" y="0"/>
            <a:ext cx="9144000" cy="73152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descr="webkinz.jpg"/>
          <p:cNvPicPr>
            <a:picLocks noChangeAspect="1"/>
          </p:cNvPicPr>
          <p:nvPr/>
        </p:nvPicPr>
        <p:blipFill>
          <a:blip r:embed="rId4" cstate="print"/>
          <a:srcRect/>
          <a:stretch>
            <a:fillRect/>
          </a:stretch>
        </p:blipFill>
        <p:spPr bwMode="auto">
          <a:xfrm>
            <a:off x="0" y="990600"/>
            <a:ext cx="9144000" cy="53371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IBM"/>
          <p:cNvPicPr>
            <a:picLocks noGrp="1" noChangeAspect="1" noChangeArrowheads="1"/>
          </p:cNvPicPr>
          <p:nvPr>
            <p:ph idx="1"/>
          </p:nvPr>
        </p:nvPicPr>
        <p:blipFill>
          <a:blip r:embed="rId4" cstate="print"/>
          <a:srcRect/>
          <a:stretch>
            <a:fillRect/>
          </a:stretch>
        </p:blipFill>
        <p:spPr>
          <a:xfrm>
            <a:off x="2365375" y="465138"/>
            <a:ext cx="4414838" cy="5940425"/>
          </a:xfrm>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2</a:t>
            </a:r>
          </a:p>
        </p:txBody>
      </p:sp>
      <p:sp>
        <p:nvSpPr>
          <p:cNvPr id="55298"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Information</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banking, </a:t>
            </a:r>
            <a:br>
              <a:rPr lang="en-US" b="1" dirty="0" smtClean="0">
                <a:solidFill>
                  <a:schemeClr val="tx1"/>
                </a:solidFill>
                <a:effectLst/>
              </a:rPr>
            </a:br>
            <a:r>
              <a:rPr lang="en-US" b="1" dirty="0" smtClean="0">
                <a:solidFill>
                  <a:schemeClr val="tx1"/>
                </a:solidFill>
                <a:effectLst/>
              </a:rPr>
              <a:t>money management, </a:t>
            </a:r>
            <a:br>
              <a:rPr lang="en-US" b="1" dirty="0" smtClean="0">
                <a:solidFill>
                  <a:schemeClr val="tx1"/>
                </a:solidFill>
                <a:effectLst/>
              </a:rPr>
            </a:br>
            <a:r>
              <a:rPr lang="en-US" b="1" dirty="0" smtClean="0">
                <a:solidFill>
                  <a:schemeClr val="tx1"/>
                </a:solidFill>
                <a:effectLst/>
              </a:rPr>
              <a:t>personal finance</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pPr>
              <a:defRPr/>
            </a:pPr>
            <a:endParaRPr lang="en-US"/>
          </a:p>
        </p:txBody>
      </p:sp>
      <p:pic>
        <p:nvPicPr>
          <p:cNvPr id="57346" name="Content Placeholder 3" descr="51CImn6oEBL__SS500_.jpg"/>
          <p:cNvPicPr>
            <a:picLocks noGrp="1" noChangeAspect="1"/>
          </p:cNvPicPr>
          <p:nvPr>
            <p:ph idx="4294967295"/>
          </p:nvPr>
        </p:nvPicPr>
        <p:blipFill>
          <a:blip r:embed="rId4" cstate="print"/>
          <a:srcRect l="18045" r="18045" b="2454"/>
          <a:stretch>
            <a:fillRect/>
          </a:stretch>
        </p:blipFill>
        <p:spPr>
          <a:xfrm>
            <a:off x="3124200" y="1219200"/>
            <a:ext cx="2895600" cy="4419600"/>
          </a:xfrm>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07 - Michael Wesch - Information Revolution v3.wmv">
            <a:hlinkClick r:id="" action="ppaction://media"/>
          </p:cNvPr>
          <p:cNvPicPr>
            <a:picLocks noRot="1" noChangeAspect="1"/>
          </p:cNvPicPr>
          <p:nvPr>
            <a:videoFile r:link="rId2"/>
          </p:nvPr>
        </p:nvPicPr>
        <p:blipFill>
          <a:blip r:embed="rId5" cstate="print"/>
          <a:stretch>
            <a:fillRect/>
          </a:stretch>
        </p:blipFill>
        <p:spPr>
          <a:xfrm>
            <a:off x="1524000" y="1143000"/>
            <a:ext cx="6096000" cy="4572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0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ChangeArrowheads="1"/>
          </p:cNvSpPr>
          <p:nvPr>
            <p:ph type="title" idx="4294967295"/>
          </p:nvPr>
        </p:nvSpPr>
        <p:spPr>
          <a:noFill/>
        </p:spPr>
        <p:txBody>
          <a:bodyPr/>
          <a:lstStyle/>
          <a:p>
            <a:endParaRPr lang="en-US" smtClean="0">
              <a:effectLst/>
            </a:endParaRPr>
          </a:p>
        </p:txBody>
      </p:sp>
      <p:sp>
        <p:nvSpPr>
          <p:cNvPr id="61442" name="Rectangle 3"/>
          <p:cNvSpPr>
            <a:spLocks noGrp="1" noChangeArrowheads="1"/>
          </p:cNvSpPr>
          <p:nvPr>
            <p:ph type="body" idx="4294967295"/>
          </p:nvPr>
        </p:nvSpPr>
        <p:spPr>
          <a:noFill/>
        </p:spPr>
        <p:txBody>
          <a:bodyPr/>
          <a:lstStyle/>
          <a:p>
            <a:endParaRPr lang="en-US" smtClean="0">
              <a:effectLst/>
            </a:endParaRPr>
          </a:p>
        </p:txBody>
      </p:sp>
      <p:pic>
        <p:nvPicPr>
          <p:cNvPr id="61443" name="Picture 5" descr="Here Comes Everybody 2"/>
          <p:cNvPicPr>
            <a:picLocks noChangeAspect="1" noChangeArrowheads="1"/>
          </p:cNvPicPr>
          <p:nvPr/>
        </p:nvPicPr>
        <p:blipFill>
          <a:blip r:embed="rId4" cstate="print"/>
          <a:srcRect/>
          <a:stretch>
            <a:fillRect/>
          </a:stretch>
        </p:blipFill>
        <p:spPr bwMode="auto">
          <a:xfrm>
            <a:off x="2986088" y="1047750"/>
            <a:ext cx="3171825" cy="47625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3136521412_bbea1ff6b6_o (1).jpg"/>
          <p:cNvPicPr>
            <a:picLocks noChangeAspect="1"/>
          </p:cNvPicPr>
          <p:nvPr/>
        </p:nvPicPr>
        <p:blipFill>
          <a:blip r:embed="rId3" cstate="print"/>
          <a:srcRect/>
          <a:stretch>
            <a:fillRect/>
          </a:stretch>
        </p:blipFill>
        <p:spPr bwMode="auto">
          <a:xfrm>
            <a:off x="-571500" y="0"/>
            <a:ext cx="10287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2"/>
          <p:cNvPicPr>
            <a:picLocks noChangeAspect="1" noChangeArrowheads="1"/>
          </p:cNvPicPr>
          <p:nvPr/>
        </p:nvPicPr>
        <p:blipFill>
          <a:blip r:embed="rId3" cstate="print"/>
          <a:srcRect/>
          <a:stretch>
            <a:fillRect/>
          </a:stretch>
        </p:blipFill>
        <p:spPr bwMode="auto">
          <a:xfrm>
            <a:off x="-914400" y="0"/>
            <a:ext cx="10972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2006 - Time - Cover Person of the Year"/>
          <p:cNvPicPr>
            <a:picLocks noChangeAspect="1" noChangeArrowheads="1"/>
          </p:cNvPicPr>
          <p:nvPr/>
        </p:nvPicPr>
        <p:blipFill>
          <a:blip r:embed="rId4" cstate="print"/>
          <a:srcRect/>
          <a:stretch>
            <a:fillRect/>
          </a:stretch>
        </p:blipFill>
        <p:spPr bwMode="auto">
          <a:xfrm>
            <a:off x="2341563" y="461963"/>
            <a:ext cx="4460875" cy="5943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television, </a:t>
            </a:r>
            <a:br>
              <a:rPr lang="en-US" b="1" dirty="0" smtClean="0">
                <a:solidFill>
                  <a:schemeClr val="tx1"/>
                </a:solidFill>
                <a:effectLst/>
              </a:rPr>
            </a:br>
            <a:r>
              <a:rPr lang="en-US" b="1" dirty="0" smtClean="0">
                <a:solidFill>
                  <a:schemeClr val="tx1"/>
                </a:solidFill>
                <a:effectLst/>
              </a:rPr>
              <a:t>movies, video</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3</a:t>
            </a:r>
          </a:p>
        </p:txBody>
      </p:sp>
      <p:sp>
        <p:nvSpPr>
          <p:cNvPr id="7885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Jobs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4"/>
          <p:cNvGrpSpPr>
            <a:grpSpLocks/>
          </p:cNvGrpSpPr>
          <p:nvPr/>
        </p:nvGrpSpPr>
        <p:grpSpPr bwMode="auto">
          <a:xfrm>
            <a:off x="912813" y="1219200"/>
            <a:ext cx="7318375" cy="4419600"/>
            <a:chOff x="914400" y="1524000"/>
            <a:chExt cx="7318248" cy="4419600"/>
          </a:xfrm>
        </p:grpSpPr>
        <p:pic>
          <p:nvPicPr>
            <p:cNvPr id="80898" name="Picture 2" descr="1652263.jpg"/>
            <p:cNvPicPr>
              <a:picLocks noChangeAspect="1"/>
            </p:cNvPicPr>
            <p:nvPr/>
          </p:nvPicPr>
          <p:blipFill>
            <a:blip r:embed="rId4" cstate="print"/>
            <a:srcRect l="4353" t="3600" r="4353" b="3600"/>
            <a:stretch>
              <a:fillRect/>
            </a:stretch>
          </p:blipFill>
          <p:spPr bwMode="auto">
            <a:xfrm>
              <a:off x="914400" y="1524000"/>
              <a:ext cx="2895600" cy="4419600"/>
            </a:xfrm>
            <a:prstGeom prst="rect">
              <a:avLst/>
            </a:prstGeom>
            <a:noFill/>
            <a:ln w="9525">
              <a:noFill/>
              <a:miter lim="800000"/>
              <a:headEnd/>
              <a:tailEnd/>
            </a:ln>
          </p:spPr>
        </p:pic>
        <p:pic>
          <p:nvPicPr>
            <p:cNvPr id="80899" name="Picture 3" descr="wikinomics.jpg"/>
            <p:cNvPicPr>
              <a:picLocks noChangeAspect="1"/>
            </p:cNvPicPr>
            <p:nvPr/>
          </p:nvPicPr>
          <p:blipFill>
            <a:blip r:embed="rId5" cstate="print"/>
            <a:srcRect/>
            <a:stretch>
              <a:fillRect/>
            </a:stretch>
          </p:blipFill>
          <p:spPr bwMode="auto">
            <a:xfrm>
              <a:off x="5334000" y="1537855"/>
              <a:ext cx="2898648" cy="4391891"/>
            </a:xfrm>
            <a:prstGeom prst="rect">
              <a:avLst/>
            </a:prstGeom>
            <a:noFill/>
            <a:ln w="9525">
              <a:noFill/>
              <a:miter lim="800000"/>
              <a:headEnd/>
              <a:tailEnd/>
            </a:ln>
          </p:spPr>
        </p:pic>
      </p:grpSp>
    </p:spTree>
    <p:custDataLst>
      <p:tags r:id="rId1"/>
    </p:custData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2009bls01.gif"/>
          <p:cNvPicPr>
            <a:picLocks noGrp="1" noChangeAspect="1"/>
          </p:cNvPicPr>
          <p:nvPr>
            <p:ph idx="1"/>
          </p:nvPr>
        </p:nvPicPr>
        <p:blipFill>
          <a:blip r:embed="rId3" cstate="print"/>
          <a:stretch>
            <a:fillRect/>
          </a:stretch>
        </p:blipFill>
        <p:spPr>
          <a:xfrm>
            <a:off x="517956" y="457200"/>
            <a:ext cx="7940244" cy="57912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Content Placeholder 5" descr="2009bls02.gif"/>
          <p:cNvPicPr>
            <a:picLocks noGrp="1" noChangeAspect="1"/>
          </p:cNvPicPr>
          <p:nvPr>
            <p:ph idx="1"/>
          </p:nvPr>
        </p:nvPicPr>
        <p:blipFill>
          <a:blip r:embed="rId3" cstate="print"/>
          <a:stretch>
            <a:fillRect/>
          </a:stretch>
        </p:blipFill>
        <p:spPr>
          <a:xfrm>
            <a:off x="914400" y="879475"/>
            <a:ext cx="7465745" cy="5445125"/>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5" name="Chart 1"/>
          <p:cNvGraphicFramePr>
            <a:graphicFrameLocks/>
          </p:cNvGraphicFramePr>
          <p:nvPr/>
        </p:nvGraphicFramePr>
        <p:xfrm>
          <a:off x="0" y="228600"/>
          <a:ext cx="9144000" cy="5943600"/>
        </p:xfrm>
        <a:graphic>
          <a:graphicData uri="http://schemas.openxmlformats.org/presentationml/2006/ole">
            <p:oleObj spid="_x0000_s82945" r:id="rId4" imgW="9144793" imgH="5944115" progId="Excel.Sheet.8">
              <p:embed/>
            </p:oleObj>
          </a:graphicData>
        </a:graphic>
      </p:graphicFrame>
      <p:sp>
        <p:nvSpPr>
          <p:cNvPr id="82946"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82948"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82949"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82950"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33657" y="6320135"/>
            <a:ext cx="6191118" cy="400110"/>
          </a:xfrm>
          <a:prstGeom prst="rect">
            <a:avLst/>
          </a:prstGeom>
          <a:noFill/>
        </p:spPr>
        <p:txBody>
          <a:bodyPr wrap="none" rtlCol="0">
            <a:spAutoFit/>
          </a:bodyPr>
          <a:lstStyle/>
          <a:p>
            <a:r>
              <a:rPr lang="en-US" sz="1000" dirty="0" smtClean="0">
                <a:solidFill>
                  <a:srgbClr val="0C0C0C"/>
                </a:solidFill>
              </a:rPr>
              <a:t>Iowa Workforce Development. (2009, May). </a:t>
            </a:r>
            <a:r>
              <a:rPr lang="en-US" sz="1000" i="1" dirty="0" smtClean="0">
                <a:solidFill>
                  <a:srgbClr val="0C0C0C"/>
                </a:solidFill>
              </a:rPr>
              <a:t>Iowa Unemployment Rate Drops to 5.1 Percent.</a:t>
            </a:r>
            <a:br>
              <a:rPr lang="en-US" sz="1000" i="1" dirty="0" smtClean="0">
                <a:solidFill>
                  <a:srgbClr val="0C0C0C"/>
                </a:solidFill>
              </a:rPr>
            </a:br>
            <a:r>
              <a:rPr lang="en-US" sz="1000" dirty="0" smtClean="0">
                <a:solidFill>
                  <a:srgbClr val="0C0C0C"/>
                </a:solidFill>
              </a:rPr>
              <a:t>www.iowaworkforce.org/news/XcNewsPlus.asp?cmd=view&amp;articleid=81 </a:t>
            </a:r>
            <a:endParaRPr lang="en-US" sz="1000" dirty="0">
              <a:solidFill>
                <a:srgbClr val="0C0C0C"/>
              </a:solidFill>
            </a:endParaRPr>
          </a:p>
        </p:txBody>
      </p:sp>
      <p:pic>
        <p:nvPicPr>
          <p:cNvPr id="5" name="Picture 4" descr="apr09c.png"/>
          <p:cNvPicPr>
            <a:picLocks noChangeAspect="1"/>
          </p:cNvPicPr>
          <p:nvPr/>
        </p:nvPicPr>
        <p:blipFill>
          <a:blip r:embed="rId3" cstate="print"/>
          <a:stretch>
            <a:fillRect/>
          </a:stretch>
        </p:blipFill>
        <p:spPr>
          <a:xfrm>
            <a:off x="0" y="1340069"/>
            <a:ext cx="9144000" cy="4177862"/>
          </a:xfrm>
          <a:prstGeom prst="rect">
            <a:avLst/>
          </a:prstGeom>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533400" y="1371600"/>
          <a:ext cx="7924800"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84994" name="TextBox 5"/>
          <p:cNvSpPr txBox="1">
            <a:spLocks noChangeArrowheads="1"/>
          </p:cNvSpPr>
          <p:nvPr/>
        </p:nvSpPr>
        <p:spPr bwMode="auto">
          <a:xfrm>
            <a:off x="609600" y="2047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graphicEl>
                                              <a:chart seriesIdx="0" categoryIdx="-4" bldStep="series"/>
                                            </p:graphicEl>
                                          </p:spTgt>
                                        </p:tgtEl>
                                        <p:attrNameLst>
                                          <p:attrName>style.visibility</p:attrName>
                                        </p:attrNameLst>
                                      </p:cBhvr>
                                      <p:to>
                                        <p:strVal val="visible"/>
                                      </p:to>
                                    </p:set>
                                    <p:anim calcmode="lin" valueType="num">
                                      <p:cBhvr additive="base">
                                        <p:cTn id="11" dur="500" fill="hold"/>
                                        <p:tgtEl>
                                          <p:spTgt spid="5">
                                            <p:graphicEl>
                                              <a:chart seriesIdx="0" categoryIdx="-4" bldStep="series"/>
                                            </p:graphic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graphicEl>
                                              <a:chart seriesIdx="0"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graphicEl>
                                              <a:chart seriesIdx="1" categoryIdx="-4" bldStep="series"/>
                                            </p:graphicEl>
                                          </p:spTgt>
                                        </p:tgtEl>
                                        <p:attrNameLst>
                                          <p:attrName>style.visibility</p:attrName>
                                        </p:attrNameLst>
                                      </p:cBhvr>
                                      <p:to>
                                        <p:strVal val="visible"/>
                                      </p:to>
                                    </p:set>
                                    <p:anim calcmode="lin" valueType="num">
                                      <p:cBhvr additive="base">
                                        <p:cTn id="17" dur="500" fill="hold"/>
                                        <p:tgtEl>
                                          <p:spTgt spid="5">
                                            <p:graphicEl>
                                              <a:chart seriesIdx="1" categoryIdx="-4" bldStep="series"/>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graphicEl>
                                              <a:chart seriesIdx="1"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graphicEl>
                                              <a:chart seriesIdx="2" categoryIdx="-4" bldStep="series"/>
                                            </p:graphicEl>
                                          </p:spTgt>
                                        </p:tgtEl>
                                        <p:attrNameLst>
                                          <p:attrName>style.visibility</p:attrName>
                                        </p:attrNameLst>
                                      </p:cBhvr>
                                      <p:to>
                                        <p:strVal val="visible"/>
                                      </p:to>
                                    </p:set>
                                    <p:anim calcmode="lin" valueType="num">
                                      <p:cBhvr additive="base">
                                        <p:cTn id="23" dur="500" fill="hold"/>
                                        <p:tgtEl>
                                          <p:spTgt spid="5">
                                            <p:graphicEl>
                                              <a:chart seriesIdx="2" categoryIdx="-4" bldStep="series"/>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graphicEl>
                                              <a:chart seriesIdx="2"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graphicEl>
                                              <a:chart seriesIdx="3" categoryIdx="-4" bldStep="series"/>
                                            </p:graphicEl>
                                          </p:spTgt>
                                        </p:tgtEl>
                                        <p:attrNameLst>
                                          <p:attrName>style.visibility</p:attrName>
                                        </p:attrNameLst>
                                      </p:cBhvr>
                                      <p:to>
                                        <p:strVal val="visible"/>
                                      </p:to>
                                    </p:set>
                                    <p:anim calcmode="lin" valueType="num">
                                      <p:cBhvr additive="base">
                                        <p:cTn id="29" dur="500" fill="hold"/>
                                        <p:tgtEl>
                                          <p:spTgt spid="5">
                                            <p:graphicEl>
                                              <a:chart seriesIdx="3" categoryIdx="-4" bldStep="series"/>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graphicEl>
                                              <a:chart seriesIdx="3" categoryIdx="-4" bldStep="series"/>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Chart bld="series"/>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041" name="Chart 4"/>
          <p:cNvGraphicFramePr>
            <a:graphicFrameLocks/>
          </p:cNvGraphicFramePr>
          <p:nvPr/>
        </p:nvGraphicFramePr>
        <p:xfrm>
          <a:off x="533400" y="1676400"/>
          <a:ext cx="8077200" cy="5181600"/>
        </p:xfrm>
        <a:graphic>
          <a:graphicData uri="http://schemas.openxmlformats.org/presentationml/2006/ole">
            <p:oleObj spid="_x0000_s87041" r:id="rId4" imgW="8077900" imgH="5182049" progId="Excel.Sheet.8">
              <p:embed/>
            </p:oleObj>
          </a:graphicData>
        </a:graphic>
      </p:graphicFrame>
      <p:sp>
        <p:nvSpPr>
          <p:cNvPr id="87042" name="TextBox 5"/>
          <p:cNvSpPr txBox="1">
            <a:spLocks noChangeArrowheads="1"/>
          </p:cNvSpPr>
          <p:nvPr/>
        </p:nvSpPr>
        <p:spPr bwMode="auto">
          <a:xfrm>
            <a:off x="609600" y="381000"/>
            <a:ext cx="8212138" cy="938213"/>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Can someone overseas </a:t>
            </a:r>
            <a:br>
              <a:rPr lang="en-US" sz="4000" dirty="0" smtClean="0">
                <a:solidFill>
                  <a:srgbClr val="00B050"/>
                </a:solidFill>
                <a:effectLst/>
                <a:latin typeface="Impact" pitchFamily="34" charset="0"/>
              </a:rPr>
            </a:br>
            <a:r>
              <a:rPr lang="en-US" sz="4000" dirty="0" smtClean="0">
                <a:solidFill>
                  <a:srgbClr val="00B050"/>
                </a:solidFill>
                <a:effectLst/>
                <a:latin typeface="Impact" pitchFamily="34" charset="0"/>
              </a:rPr>
              <a:t>do it cheaper?</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Can a computer </a:t>
            </a:r>
            <a:br>
              <a:rPr lang="en-US" sz="4000" dirty="0" smtClean="0">
                <a:solidFill>
                  <a:srgbClr val="CC00FF"/>
                </a:solidFill>
                <a:effectLst/>
                <a:latin typeface="Impact" pitchFamily="34" charset="0"/>
              </a:rPr>
            </a:br>
            <a:r>
              <a:rPr lang="en-US" sz="4000" dirty="0" smtClean="0">
                <a:solidFill>
                  <a:srgbClr val="CC00FF"/>
                </a:solidFill>
                <a:effectLst/>
                <a:latin typeface="Impact" pitchFamily="34" charset="0"/>
              </a:rPr>
              <a:t>do it faster?</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Is what I’m offering in demand </a:t>
            </a:r>
            <a:br>
              <a:rPr lang="en-US" sz="4000" dirty="0" smtClean="0">
                <a:solidFill>
                  <a:schemeClr val="bg1">
                    <a:lumMod val="60000"/>
                    <a:lumOff val="40000"/>
                  </a:schemeClr>
                </a:solidFill>
                <a:effectLst/>
                <a:latin typeface="Impact" pitchFamily="34" charset="0"/>
              </a:rPr>
            </a:br>
            <a:r>
              <a:rPr lang="en-US" sz="4000" dirty="0" smtClean="0">
                <a:solidFill>
                  <a:schemeClr val="bg1">
                    <a:lumMod val="60000"/>
                    <a:lumOff val="40000"/>
                  </a:schemeClr>
                </a:solidFill>
                <a:effectLst/>
                <a:latin typeface="Impact" pitchFamily="34" charset="0"/>
              </a:rPr>
              <a:t>in an age of abundance?</a:t>
            </a:r>
          </a:p>
        </p:txBody>
      </p:sp>
    </p:spTree>
    <p:custDataLst>
      <p:tags r:id="rId1"/>
    </p:custData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maps, car/airline travel, </a:t>
            </a:r>
            <a:br>
              <a:rPr lang="en-US" b="1" dirty="0" smtClean="0">
                <a:solidFill>
                  <a:schemeClr val="tx1"/>
                </a:solidFill>
                <a:effectLst/>
              </a:rPr>
            </a:br>
            <a:r>
              <a:rPr lang="en-US" b="1" dirty="0" smtClean="0">
                <a:solidFill>
                  <a:schemeClr val="tx1"/>
                </a:solidFill>
                <a:effectLst/>
              </a:rPr>
              <a:t>travel agencies</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lang="en-US" sz="3600" kern="0" dirty="0" smtClean="0">
              <a:solidFill>
                <a:schemeClr val="folHlink"/>
              </a:solidFill>
              <a:latin typeface="+mn-lt"/>
              <a:cs typeface="+mn-cs"/>
            </a:endParaRP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Globalization</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3600" b="0" i="0" u="none" strike="noStrike" kern="0" cap="none" spc="0" normalizeH="0" baseline="0" noProof="0" dirty="0" smtClean="0">
                <a:ln>
                  <a:noFill/>
                </a:ln>
                <a:solidFill>
                  <a:schemeClr val="folHlink"/>
                </a:solidFill>
                <a:effectLst/>
                <a:uLnTx/>
                <a:uFillTx/>
                <a:latin typeface="+mn-lt"/>
                <a:ea typeface="+mn-ea"/>
                <a:cs typeface="+mn-cs"/>
              </a:rPr>
              <a:t>doesn’t care</a:t>
            </a:r>
          </a:p>
          <a:p>
            <a:pPr marL="342900" marR="0" lvl="0" indent="-34290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lang="en-US" sz="3600" kern="0" dirty="0" smtClean="0">
                <a:solidFill>
                  <a:schemeClr val="folHlink"/>
                </a:solidFill>
                <a:latin typeface="+mn-lt"/>
                <a:cs typeface="+mn-cs"/>
              </a:rPr>
              <a:t>about us</a:t>
            </a:r>
            <a:endParaRPr kumimoji="0" lang="en-US" sz="3600" b="0" i="0" u="none" strike="noStrike" kern="0" cap="none" spc="0" normalizeH="0" baseline="0" noProof="0" dirty="0" smtClean="0">
              <a:ln>
                <a:noFill/>
              </a:ln>
              <a:solidFill>
                <a:schemeClr val="folHlink"/>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4</a:t>
            </a:r>
          </a:p>
        </p:txBody>
      </p:sp>
      <p:sp>
        <p:nvSpPr>
          <p:cNvPr id="100354"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Schools</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have </a:t>
            </a:r>
            <a:r>
              <a:rPr lang="en-US" sz="6000" smtClean="0">
                <a:solidFill>
                  <a:srgbClr val="FFC000"/>
                </a:solidFill>
                <a:effectLst/>
                <a:latin typeface="Arial Black" pitchFamily="34" charset="0"/>
              </a:rPr>
              <a:t>NOT</a:t>
            </a:r>
            <a:r>
              <a:rPr lang="en-US" sz="6000" smtClean="0">
                <a:solidFill>
                  <a:srgbClr val="1F98D3"/>
                </a:solidFill>
                <a:effectLst/>
                <a:latin typeface="Arial Black" pitchFamily="34" charset="0"/>
              </a:rPr>
              <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changed</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01" name="Chart 4"/>
          <p:cNvGraphicFramePr>
            <a:graphicFrameLocks/>
          </p:cNvGraphicFramePr>
          <p:nvPr/>
        </p:nvGraphicFramePr>
        <p:xfrm>
          <a:off x="533400" y="1676400"/>
          <a:ext cx="8077200" cy="5181600"/>
        </p:xfrm>
        <a:graphic>
          <a:graphicData uri="http://schemas.openxmlformats.org/presentationml/2006/ole">
            <p:oleObj spid="_x0000_s102401" r:id="rId4" imgW="8077900" imgH="5182049" progId="Excel.Sheet.8">
              <p:embed/>
            </p:oleObj>
          </a:graphicData>
        </a:graphic>
      </p:graphicFrame>
      <p:sp>
        <p:nvSpPr>
          <p:cNvPr id="102402"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102404"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p:txBody>
          <a:bodyPr/>
          <a:lstStyle/>
          <a:p>
            <a:pPr eaLnBrk="1" hangingPunct="1">
              <a:defRPr/>
            </a:pPr>
            <a:endParaRPr lang="en-US" smtClean="0"/>
          </a:p>
        </p:txBody>
      </p:sp>
      <p:sp>
        <p:nvSpPr>
          <p:cNvPr id="590851" name="Rectangle 3"/>
          <p:cNvSpPr>
            <a:spLocks noGrp="1" noChangeArrowheads="1"/>
          </p:cNvSpPr>
          <p:nvPr>
            <p:ph idx="1"/>
          </p:nvPr>
        </p:nvSpPr>
        <p:spPr/>
        <p:txBody>
          <a:bodyPr/>
          <a:lstStyle/>
          <a:p>
            <a:pPr eaLnBrk="1" hangingPunct="1">
              <a:defRPr/>
            </a:pPr>
            <a:endParaRPr lang="en-US" smtClean="0"/>
          </a:p>
        </p:txBody>
      </p:sp>
      <p:pic>
        <p:nvPicPr>
          <p:cNvPr id="104451" name="Picture 4" descr="2005 - BR - Tapping America's Potential"/>
          <p:cNvPicPr>
            <a:picLocks noChangeAspect="1" noChangeArrowheads="1"/>
          </p:cNvPicPr>
          <p:nvPr/>
        </p:nvPicPr>
        <p:blipFill>
          <a:blip r:embed="rId4" cstate="print"/>
          <a:srcRect/>
          <a:stretch>
            <a:fillRect/>
          </a:stretch>
        </p:blipFill>
        <p:spPr bwMode="auto">
          <a:xfrm>
            <a:off x="2332038" y="236538"/>
            <a:ext cx="4479925"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lstStyle/>
          <a:p>
            <a:pPr eaLnBrk="1" hangingPunct="1">
              <a:defRPr/>
            </a:pPr>
            <a:endParaRPr lang="en-US" smtClean="0"/>
          </a:p>
        </p:txBody>
      </p:sp>
      <p:sp>
        <p:nvSpPr>
          <p:cNvPr id="592899" name="Rectangle 3"/>
          <p:cNvSpPr>
            <a:spLocks noGrp="1" noChangeArrowheads="1"/>
          </p:cNvSpPr>
          <p:nvPr>
            <p:ph idx="1"/>
          </p:nvPr>
        </p:nvSpPr>
        <p:spPr/>
        <p:txBody>
          <a:bodyPr/>
          <a:lstStyle/>
          <a:p>
            <a:pPr eaLnBrk="1" hangingPunct="1">
              <a:defRPr/>
            </a:pPr>
            <a:endParaRPr lang="en-US" smtClean="0"/>
          </a:p>
        </p:txBody>
      </p:sp>
      <p:pic>
        <p:nvPicPr>
          <p:cNvPr id="106499" name="Picture 4" descr="2006 - CED - Education for Global Leadership"/>
          <p:cNvPicPr>
            <a:picLocks noChangeAspect="1" noChangeArrowheads="1"/>
          </p:cNvPicPr>
          <p:nvPr/>
        </p:nvPicPr>
        <p:blipFill>
          <a:blip r:embed="rId4" cstate="print"/>
          <a:srcRect/>
          <a:stretch>
            <a:fillRect/>
          </a:stretch>
        </p:blipFill>
        <p:spPr bwMode="auto">
          <a:xfrm>
            <a:off x="2101850" y="234950"/>
            <a:ext cx="4940300"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p:txBody>
          <a:bodyPr/>
          <a:lstStyle/>
          <a:p>
            <a:pPr eaLnBrk="1" hangingPunct="1">
              <a:defRPr/>
            </a:pPr>
            <a:endParaRPr lang="en-US" smtClean="0"/>
          </a:p>
        </p:txBody>
      </p:sp>
      <p:sp>
        <p:nvSpPr>
          <p:cNvPr id="594947" name="Rectangle 3"/>
          <p:cNvSpPr>
            <a:spLocks noGrp="1" noChangeArrowheads="1"/>
          </p:cNvSpPr>
          <p:nvPr>
            <p:ph idx="1"/>
          </p:nvPr>
        </p:nvSpPr>
        <p:spPr/>
        <p:txBody>
          <a:bodyPr/>
          <a:lstStyle/>
          <a:p>
            <a:pPr eaLnBrk="1" hangingPunct="1">
              <a:defRPr/>
            </a:pPr>
            <a:endParaRPr lang="en-US" smtClean="0"/>
          </a:p>
        </p:txBody>
      </p:sp>
      <p:pic>
        <p:nvPicPr>
          <p:cNvPr id="108547" name="Picture 4" descr="2006 - CoC- Competitiveness Index"/>
          <p:cNvPicPr>
            <a:picLocks noChangeAspect="1" noChangeArrowheads="1"/>
          </p:cNvPicPr>
          <p:nvPr/>
        </p:nvPicPr>
        <p:blipFill>
          <a:blip r:embed="rId4" cstate="print"/>
          <a:srcRect/>
          <a:stretch>
            <a:fillRect/>
          </a:stretch>
        </p:blipFill>
        <p:spPr bwMode="auto">
          <a:xfrm>
            <a:off x="2098675" y="234950"/>
            <a:ext cx="4945063" cy="6397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2" descr="Cover2006 - NCASW - Tough Choices or Tough Times"/>
          <p:cNvPicPr>
            <a:picLocks noChangeAspect="1" noChangeArrowheads="1"/>
          </p:cNvPicPr>
          <p:nvPr/>
        </p:nvPicPr>
        <p:blipFill>
          <a:blip r:embed="rId4" cstate="print"/>
          <a:srcRect/>
          <a:stretch>
            <a:fillRect/>
          </a:stretch>
        </p:blipFill>
        <p:spPr bwMode="auto">
          <a:xfrm>
            <a:off x="2030413" y="234950"/>
            <a:ext cx="5083175"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music, records, </a:t>
            </a:r>
            <a:br>
              <a:rPr lang="en-US" b="1" dirty="0" smtClean="0">
                <a:solidFill>
                  <a:schemeClr val="tx1"/>
                </a:solidFill>
                <a:effectLst/>
              </a:rPr>
            </a:br>
            <a:r>
              <a:rPr lang="en-US" b="1" dirty="0" smtClean="0">
                <a:solidFill>
                  <a:schemeClr val="tx1"/>
                </a:solidFill>
                <a:effectLst/>
              </a:rPr>
              <a:t>CDs, radio</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title"/>
          </p:nvPr>
        </p:nvSpPr>
        <p:spPr/>
        <p:txBody>
          <a:bodyPr/>
          <a:lstStyle/>
          <a:p>
            <a:pPr eaLnBrk="1" hangingPunct="1">
              <a:defRPr/>
            </a:pPr>
            <a:endParaRPr lang="en-US" smtClean="0"/>
          </a:p>
        </p:txBody>
      </p:sp>
      <p:sp>
        <p:nvSpPr>
          <p:cNvPr id="599043" name="Rectangle 3"/>
          <p:cNvSpPr>
            <a:spLocks noGrp="1" noChangeArrowheads="1"/>
          </p:cNvSpPr>
          <p:nvPr>
            <p:ph idx="1"/>
          </p:nvPr>
        </p:nvSpPr>
        <p:spPr/>
        <p:txBody>
          <a:bodyPr/>
          <a:lstStyle/>
          <a:p>
            <a:pPr eaLnBrk="1" hangingPunct="1">
              <a:defRPr/>
            </a:pPr>
            <a:endParaRPr lang="en-US" smtClean="0"/>
          </a:p>
        </p:txBody>
      </p:sp>
      <p:pic>
        <p:nvPicPr>
          <p:cNvPr id="112643" name="Picture 4" descr="2006 - P21CS - Are They Really Ready To Work"/>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p:txBody>
          <a:bodyPr/>
          <a:lstStyle/>
          <a:p>
            <a:pPr eaLnBrk="1" hangingPunct="1">
              <a:defRPr/>
            </a:pPr>
            <a:endParaRPr lang="en-US" smtClean="0"/>
          </a:p>
        </p:txBody>
      </p:sp>
      <p:sp>
        <p:nvSpPr>
          <p:cNvPr id="601091" name="Rectangle 3"/>
          <p:cNvSpPr>
            <a:spLocks noGrp="1" noChangeArrowheads="1"/>
          </p:cNvSpPr>
          <p:nvPr>
            <p:ph idx="1"/>
          </p:nvPr>
        </p:nvSpPr>
        <p:spPr/>
        <p:txBody>
          <a:bodyPr/>
          <a:lstStyle/>
          <a:p>
            <a:pPr eaLnBrk="1" hangingPunct="1">
              <a:defRPr/>
            </a:pPr>
            <a:endParaRPr lang="en-US" smtClean="0"/>
          </a:p>
        </p:txBody>
      </p:sp>
      <p:pic>
        <p:nvPicPr>
          <p:cNvPr id="114691" name="Picture 4" descr="2006 - US Education - Meeting the Challenge of a Changing World"/>
          <p:cNvPicPr>
            <a:picLocks noChangeAspect="1" noChangeArrowheads="1"/>
          </p:cNvPicPr>
          <p:nvPr/>
        </p:nvPicPr>
        <p:blipFill>
          <a:blip r:embed="rId4" cstate="print"/>
          <a:srcRect/>
          <a:stretch>
            <a:fillRect/>
          </a:stretch>
        </p:blipFill>
        <p:spPr bwMode="auto">
          <a:xfrm>
            <a:off x="2497138" y="230188"/>
            <a:ext cx="4149725" cy="64071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pPr eaLnBrk="1" hangingPunct="1">
              <a:defRPr/>
            </a:pPr>
            <a:endParaRPr lang="en-US" smtClean="0"/>
          </a:p>
        </p:txBody>
      </p:sp>
      <p:sp>
        <p:nvSpPr>
          <p:cNvPr id="603139" name="Rectangle 3"/>
          <p:cNvSpPr>
            <a:spLocks noGrp="1" noChangeArrowheads="1"/>
          </p:cNvSpPr>
          <p:nvPr>
            <p:ph idx="1"/>
          </p:nvPr>
        </p:nvSpPr>
        <p:spPr/>
        <p:txBody>
          <a:bodyPr/>
          <a:lstStyle/>
          <a:p>
            <a:pPr eaLnBrk="1" hangingPunct="1">
              <a:defRPr/>
            </a:pPr>
            <a:endParaRPr lang="en-US" smtClean="0"/>
          </a:p>
        </p:txBody>
      </p:sp>
      <p:pic>
        <p:nvPicPr>
          <p:cNvPr id="116739" name="Picture 4" descr="2006 - NAS - Rising Above the Gathering Storm"/>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p:txBody>
          <a:bodyPr/>
          <a:lstStyle/>
          <a:p>
            <a:pPr eaLnBrk="1" hangingPunct="1">
              <a:defRPr/>
            </a:pPr>
            <a:endParaRPr lang="en-US" smtClean="0"/>
          </a:p>
        </p:txBody>
      </p:sp>
      <p:sp>
        <p:nvSpPr>
          <p:cNvPr id="605187" name="Rectangle 3"/>
          <p:cNvSpPr>
            <a:spLocks noGrp="1" noChangeArrowheads="1"/>
          </p:cNvSpPr>
          <p:nvPr>
            <p:ph idx="1"/>
          </p:nvPr>
        </p:nvSpPr>
        <p:spPr/>
        <p:txBody>
          <a:bodyPr/>
          <a:lstStyle/>
          <a:p>
            <a:pPr eaLnBrk="1" hangingPunct="1">
              <a:defRPr/>
            </a:pPr>
            <a:endParaRPr lang="en-US" smtClean="0"/>
          </a:p>
        </p:txBody>
      </p:sp>
      <p:pic>
        <p:nvPicPr>
          <p:cNvPr id="118787" name="Picture 4" descr="2007 - ETS - America's Perfect Storm (Full Report)"/>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ChangeArrowheads="1"/>
          </p:cNvSpPr>
          <p:nvPr>
            <p:ph type="title"/>
          </p:nvPr>
        </p:nvSpPr>
        <p:spPr/>
        <p:txBody>
          <a:bodyPr/>
          <a:lstStyle/>
          <a:p>
            <a:pPr eaLnBrk="1" hangingPunct="1">
              <a:defRPr/>
            </a:pPr>
            <a:endParaRPr lang="en-US" smtClean="0"/>
          </a:p>
        </p:txBody>
      </p:sp>
      <p:sp>
        <p:nvSpPr>
          <p:cNvPr id="607235" name="Rectangle 3"/>
          <p:cNvSpPr>
            <a:spLocks noGrp="1" noChangeArrowheads="1"/>
          </p:cNvSpPr>
          <p:nvPr>
            <p:ph idx="1"/>
          </p:nvPr>
        </p:nvSpPr>
        <p:spPr/>
        <p:txBody>
          <a:bodyPr/>
          <a:lstStyle/>
          <a:p>
            <a:pPr eaLnBrk="1" hangingPunct="1">
              <a:defRPr/>
            </a:pPr>
            <a:endParaRPr lang="en-US" smtClean="0"/>
          </a:p>
        </p:txBody>
      </p:sp>
      <p:pic>
        <p:nvPicPr>
          <p:cNvPr id="120835" name="Picture 4" descr="2007 - PDK - Education in a Flat World (EDGE)"/>
          <p:cNvPicPr>
            <a:picLocks noChangeAspect="1" noChangeArrowheads="1"/>
          </p:cNvPicPr>
          <p:nvPr/>
        </p:nvPicPr>
        <p:blipFill>
          <a:blip r:embed="rId4" cstate="print"/>
          <a:srcRect/>
          <a:stretch>
            <a:fillRect/>
          </a:stretch>
        </p:blipFill>
        <p:spPr bwMode="auto">
          <a:xfrm>
            <a:off x="2208213" y="234950"/>
            <a:ext cx="4725987" cy="6399213"/>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ChangeArrowheads="1"/>
          </p:cNvSpPr>
          <p:nvPr>
            <p:ph type="title"/>
          </p:nvPr>
        </p:nvSpPr>
        <p:spPr/>
        <p:txBody>
          <a:bodyPr/>
          <a:lstStyle/>
          <a:p>
            <a:pPr eaLnBrk="1" hangingPunct="1">
              <a:defRPr/>
            </a:pPr>
            <a:endParaRPr lang="en-US" smtClean="0"/>
          </a:p>
        </p:txBody>
      </p:sp>
      <p:sp>
        <p:nvSpPr>
          <p:cNvPr id="609283" name="Rectangle 3"/>
          <p:cNvSpPr>
            <a:spLocks noGrp="1" noChangeArrowheads="1"/>
          </p:cNvSpPr>
          <p:nvPr>
            <p:ph idx="1"/>
          </p:nvPr>
        </p:nvSpPr>
        <p:spPr/>
        <p:txBody>
          <a:bodyPr/>
          <a:lstStyle/>
          <a:p>
            <a:pPr eaLnBrk="1" hangingPunct="1">
              <a:defRPr/>
            </a:pPr>
            <a:endParaRPr lang="en-US" smtClean="0"/>
          </a:p>
        </p:txBody>
      </p:sp>
      <p:pic>
        <p:nvPicPr>
          <p:cNvPr id="122883" name="Picture 4" descr="2007 - ICW - Leaders and Laggards"/>
          <p:cNvPicPr>
            <a:picLocks noChangeAspect="1" noChangeArrowheads="1"/>
          </p:cNvPicPr>
          <p:nvPr/>
        </p:nvPicPr>
        <p:blipFill>
          <a:blip r:embed="rId4" cstate="print"/>
          <a:srcRect/>
          <a:stretch>
            <a:fillRect/>
          </a:stretch>
        </p:blipFill>
        <p:spPr bwMode="auto">
          <a:xfrm>
            <a:off x="2098675" y="236538"/>
            <a:ext cx="4945063" cy="639445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124930"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124931" name="Group 16"/>
          <p:cNvGrpSpPr>
            <a:grpSpLocks/>
          </p:cNvGrpSpPr>
          <p:nvPr/>
        </p:nvGrpSpPr>
        <p:grpSpPr bwMode="auto">
          <a:xfrm>
            <a:off x="2768600" y="1600200"/>
            <a:ext cx="3683000" cy="4989513"/>
            <a:chOff x="2743200" y="1600200"/>
            <a:chExt cx="3683000" cy="4989731"/>
          </a:xfrm>
        </p:grpSpPr>
        <p:grpSp>
          <p:nvGrpSpPr>
            <p:cNvPr id="124934"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124938"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reading, books</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sc1477-6293-0001"/>
          <p:cNvPicPr>
            <a:picLocks noGrp="1" noChangeAspect="1" noChangeArrowheads="1"/>
          </p:cNvPicPr>
          <p:nvPr>
            <p:ph idx="4294967295"/>
          </p:nvPr>
        </p:nvPicPr>
        <p:blipFill>
          <a:blip r:embed="rId4" cstate="print"/>
          <a:srcRect l="1891" t="2510" r="1620" b="4016"/>
          <a:stretch>
            <a:fillRect/>
          </a:stretch>
        </p:blipFill>
        <p:spPr>
          <a:xfrm>
            <a:off x="0" y="1046163"/>
            <a:ext cx="9144000" cy="4765675"/>
          </a:xfrm>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2" descr="2006-12 TIME Cover"/>
          <p:cNvPicPr>
            <a:picLocks noGrp="1" noChangeAspect="1" noChangeArrowheads="1"/>
          </p:cNvPicPr>
          <p:nvPr>
            <p:ph idx="1"/>
          </p:nvPr>
        </p:nvPicPr>
        <p:blipFill>
          <a:blip r:embed="rId4" cstate="print"/>
          <a:srcRect/>
          <a:stretch>
            <a:fillRect/>
          </a:stretch>
        </p:blipFill>
        <p:spPr>
          <a:xfrm>
            <a:off x="2341563" y="461963"/>
            <a:ext cx="4460875" cy="5943600"/>
          </a:xfrm>
        </p:spPr>
      </p:pic>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38243"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138244"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138245"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138246"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08 - Pearson - Learning to Change-0001.wmv">
            <a:hlinkClick r:id="" action="ppaction://media"/>
          </p:cNvPr>
          <p:cNvPicPr>
            <a:picLocks noRot="1" noChangeAspect="1"/>
          </p:cNvPicPr>
          <p:nvPr>
            <a:videoFile r:link="rId1"/>
          </p:nvPr>
        </p:nvPicPr>
        <p:blipFill>
          <a:blip r:embed="rId4" cstate="print"/>
          <a:stretch>
            <a:fillRect/>
          </a:stretch>
        </p:blipFill>
        <p:spPr>
          <a:xfrm>
            <a:off x="1765300" y="1323975"/>
            <a:ext cx="5613400" cy="4210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60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3"/>
          <p:cNvSpPr>
            <a:spLocks noGrp="1"/>
          </p:cNvSpPr>
          <p:nvPr>
            <p:ph type="ctrTitle" sz="quarter"/>
          </p:nvPr>
        </p:nvSpPr>
        <p:spPr>
          <a:xfrm>
            <a:off x="0" y="838200"/>
            <a:ext cx="7772400" cy="1736725"/>
          </a:xfrm>
        </p:spPr>
        <p:txBody>
          <a:bodyPr/>
          <a:lstStyle/>
          <a:p>
            <a:pPr algn="l"/>
            <a:r>
              <a:rPr lang="en-US" sz="15000" smtClean="0">
                <a:effectLst/>
                <a:latin typeface="Arial Black" pitchFamily="34" charset="0"/>
              </a:rPr>
              <a:t>ACT 5</a:t>
            </a:r>
          </a:p>
        </p:txBody>
      </p:sp>
      <p:sp>
        <p:nvSpPr>
          <p:cNvPr id="145410" name="Subtitle 4"/>
          <p:cNvSpPr>
            <a:spLocks noGrp="1"/>
          </p:cNvSpPr>
          <p:nvPr>
            <p:ph type="subTitle" sz="quarter" idx="1"/>
          </p:nvPr>
        </p:nvSpPr>
        <p:spPr>
          <a:xfrm>
            <a:off x="0" y="3429000"/>
            <a:ext cx="8458200" cy="1752600"/>
          </a:xfrm>
        </p:spPr>
        <p:txBody>
          <a:bodyPr/>
          <a:lstStyle/>
          <a:p>
            <a:pPr algn="r"/>
            <a:r>
              <a:rPr lang="en-US" sz="6000" smtClean="0">
                <a:solidFill>
                  <a:srgbClr val="1F98D3"/>
                </a:solidFill>
                <a:effectLst/>
                <a:latin typeface="Arial Black" pitchFamily="34" charset="0"/>
              </a:rPr>
              <a:t>Time to</a:t>
            </a:r>
            <a:br>
              <a:rPr lang="en-US" sz="6000" smtClean="0">
                <a:solidFill>
                  <a:srgbClr val="1F98D3"/>
                </a:solidFill>
                <a:effectLst/>
                <a:latin typeface="Arial Black" pitchFamily="34" charset="0"/>
              </a:rPr>
            </a:br>
            <a:r>
              <a:rPr lang="en-US" sz="6000" smtClean="0">
                <a:solidFill>
                  <a:srgbClr val="1F98D3"/>
                </a:solidFill>
                <a:effectLst/>
                <a:latin typeface="Arial Black" pitchFamily="34" charset="0"/>
              </a:rPr>
              <a:t>get moving!</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152578"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152579"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152580"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152581"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152582"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152583"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152584"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152585"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152586"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152587"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152588"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152589"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152590"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152591"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3429000"/>
            <a:ext cx="9144000" cy="1736725"/>
          </a:xfrm>
        </p:spPr>
        <p:txBody>
          <a:bodyPr/>
          <a:lstStyle/>
          <a:p>
            <a:r>
              <a:rPr lang="en-US" sz="9600" dirty="0" smtClean="0">
                <a:solidFill>
                  <a:schemeClr val="tx1"/>
                </a:solidFill>
                <a:effectLst/>
              </a:rPr>
              <a:t>ITBS</a:t>
            </a:r>
            <a:br>
              <a:rPr lang="en-US" sz="9600" dirty="0" smtClean="0">
                <a:solidFill>
                  <a:schemeClr val="tx1"/>
                </a:solidFill>
                <a:effectLst/>
              </a:rPr>
            </a:br>
            <a:r>
              <a:rPr lang="en-US" sz="9600" dirty="0" smtClean="0">
                <a:effectLst/>
              </a:rPr>
              <a:t>&amp;</a:t>
            </a:r>
            <a:br>
              <a:rPr lang="en-US" sz="9600" dirty="0" smtClean="0">
                <a:effectLst/>
              </a:rPr>
            </a:br>
            <a:r>
              <a:rPr lang="en-US" sz="9600" dirty="0" smtClean="0">
                <a:solidFill>
                  <a:schemeClr val="tx1"/>
                </a:solidFill>
                <a:effectLst/>
              </a:rPr>
              <a:t>ITED</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medicine, </a:t>
            </a:r>
            <a:br>
              <a:rPr lang="en-US" b="1" dirty="0" smtClean="0">
                <a:solidFill>
                  <a:schemeClr val="tx1"/>
                </a:solidFill>
                <a:effectLst/>
              </a:rPr>
            </a:br>
            <a:r>
              <a:rPr lang="en-US" b="1" dirty="0" smtClean="0">
                <a:solidFill>
                  <a:schemeClr val="tx1"/>
                </a:solidFill>
                <a:effectLst/>
              </a:rPr>
              <a:t>personal health</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154626" name="Straight Arrow Connector 8"/>
          <p:cNvCxnSpPr>
            <a:cxnSpLocks noChangeShapeType="1"/>
          </p:cNvCxnSpPr>
          <p:nvPr/>
        </p:nvCxnSpPr>
        <p:spPr bwMode="auto">
          <a:xfrm rot="5400000">
            <a:off x="-1556543" y="3236119"/>
            <a:ext cx="5105400" cy="1587"/>
          </a:xfrm>
          <a:prstGeom prst="straightConnector1">
            <a:avLst/>
          </a:prstGeom>
          <a:noFill/>
          <a:ln w="63500" algn="ctr">
            <a:solidFill>
              <a:schemeClr val="bg2"/>
            </a:solidFill>
            <a:round/>
            <a:headEnd type="triangle" w="lg" len="lg"/>
            <a:tailEnd/>
          </a:ln>
        </p:spPr>
      </p:cxnSp>
      <p:cxnSp>
        <p:nvCxnSpPr>
          <p:cNvPr id="154627" name="Straight Arrow Connector 9"/>
          <p:cNvCxnSpPr>
            <a:cxnSpLocks noChangeShapeType="1"/>
          </p:cNvCxnSpPr>
          <p:nvPr/>
        </p:nvCxnSpPr>
        <p:spPr bwMode="auto">
          <a:xfrm rot="10800000">
            <a:off x="965200" y="5788025"/>
            <a:ext cx="7315200" cy="1588"/>
          </a:xfrm>
          <a:prstGeom prst="straightConnector1">
            <a:avLst/>
          </a:prstGeom>
          <a:noFill/>
          <a:ln w="63500" algn="ctr">
            <a:solidFill>
              <a:schemeClr val="bg2"/>
            </a:solidFill>
            <a:round/>
            <a:headEnd type="triangle" w="lg" len="lg"/>
            <a:tailEnd/>
          </a:ln>
        </p:spPr>
      </p:cxnSp>
      <p:sp>
        <p:nvSpPr>
          <p:cNvPr id="154628" name="TextBox 11"/>
          <p:cNvSpPr txBox="1">
            <a:spLocks noChangeArrowheads="1"/>
          </p:cNvSpPr>
          <p:nvPr/>
        </p:nvSpPr>
        <p:spPr bwMode="auto">
          <a:xfrm>
            <a:off x="6121400" y="5970588"/>
            <a:ext cx="1638300" cy="400050"/>
          </a:xfrm>
          <a:prstGeom prst="rect">
            <a:avLst/>
          </a:prstGeom>
          <a:noFill/>
          <a:ln w="9525">
            <a:noFill/>
            <a:miter lim="800000"/>
            <a:headEnd/>
            <a:tailEnd/>
          </a:ln>
        </p:spPr>
        <p:txBody>
          <a:bodyPr wrap="none">
            <a:spAutoFit/>
          </a:bodyPr>
          <a:lstStyle/>
          <a:p>
            <a:pPr algn="ctr"/>
            <a:r>
              <a:rPr lang="en-US" sz="2000">
                <a:solidFill>
                  <a:schemeClr val="bg2"/>
                </a:solidFill>
              </a:rPr>
              <a:t>high school</a:t>
            </a:r>
            <a:endParaRPr lang="en-US" sz="2000"/>
          </a:p>
        </p:txBody>
      </p:sp>
      <p:sp>
        <p:nvSpPr>
          <p:cNvPr id="154629" name="TextBox 12"/>
          <p:cNvSpPr txBox="1">
            <a:spLocks noChangeArrowheads="1"/>
          </p:cNvSpPr>
          <p:nvPr/>
        </p:nvSpPr>
        <p:spPr bwMode="auto">
          <a:xfrm>
            <a:off x="1092200" y="5945188"/>
            <a:ext cx="2540000" cy="400050"/>
          </a:xfrm>
          <a:prstGeom prst="rect">
            <a:avLst/>
          </a:prstGeom>
          <a:noFill/>
          <a:ln w="9525">
            <a:noFill/>
            <a:miter lim="800000"/>
            <a:headEnd/>
            <a:tailEnd/>
          </a:ln>
        </p:spPr>
        <p:txBody>
          <a:bodyPr wrap="none">
            <a:spAutoFit/>
          </a:bodyPr>
          <a:lstStyle/>
          <a:p>
            <a:pPr algn="ctr"/>
            <a:r>
              <a:rPr lang="en-US" sz="2000">
                <a:solidFill>
                  <a:schemeClr val="bg2"/>
                </a:solidFill>
              </a:rPr>
              <a:t>elementary school</a:t>
            </a:r>
            <a:endParaRPr lang="en-US" sz="2000"/>
          </a:p>
        </p:txBody>
      </p:sp>
      <p:sp>
        <p:nvSpPr>
          <p:cNvPr id="21" name="Arc 20"/>
          <p:cNvSpPr/>
          <p:nvPr/>
        </p:nvSpPr>
        <p:spPr bwMode="auto">
          <a:xfrm>
            <a:off x="1346200" y="1549400"/>
            <a:ext cx="6426200" cy="3200400"/>
          </a:xfrm>
          <a:prstGeom prst="arc">
            <a:avLst/>
          </a:prstGeom>
          <a:noFill/>
          <a:ln w="9525" cap="flat" cmpd="sng" algn="ctr">
            <a:no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cxnSp>
        <p:nvCxnSpPr>
          <p:cNvPr id="154631" name="Straight Arrow Connector 36"/>
          <p:cNvCxnSpPr>
            <a:cxnSpLocks noChangeShapeType="1"/>
          </p:cNvCxnSpPr>
          <p:nvPr/>
        </p:nvCxnSpPr>
        <p:spPr bwMode="auto">
          <a:xfrm>
            <a:off x="1384300" y="1549400"/>
            <a:ext cx="2438400" cy="203200"/>
          </a:xfrm>
          <a:prstGeom prst="straightConnector1">
            <a:avLst/>
          </a:prstGeom>
          <a:noFill/>
          <a:ln w="63500" algn="ctr">
            <a:solidFill>
              <a:srgbClr val="FF0000"/>
            </a:solidFill>
            <a:round/>
            <a:headEnd/>
            <a:tailEnd/>
          </a:ln>
        </p:spPr>
      </p:cxnSp>
      <p:cxnSp>
        <p:nvCxnSpPr>
          <p:cNvPr id="154632" name="Straight Arrow Connector 39"/>
          <p:cNvCxnSpPr>
            <a:cxnSpLocks noChangeShapeType="1"/>
          </p:cNvCxnSpPr>
          <p:nvPr/>
        </p:nvCxnSpPr>
        <p:spPr bwMode="auto">
          <a:xfrm>
            <a:off x="3810000" y="1752600"/>
            <a:ext cx="3810000" cy="2984500"/>
          </a:xfrm>
          <a:prstGeom prst="straightConnector1">
            <a:avLst/>
          </a:prstGeom>
          <a:noFill/>
          <a:ln w="63500" algn="ctr">
            <a:solidFill>
              <a:srgbClr val="FF0000"/>
            </a:solidFill>
            <a:round/>
            <a:headEnd/>
            <a:tailEnd type="triangle" w="lg" len="lg"/>
          </a:ln>
        </p:spPr>
      </p:cxnSp>
      <p:sp>
        <p:nvSpPr>
          <p:cNvPr id="154633" name="TextBox 10"/>
          <p:cNvSpPr txBox="1">
            <a:spLocks noChangeArrowheads="1"/>
          </p:cNvSpPr>
          <p:nvPr/>
        </p:nvSpPr>
        <p:spPr bwMode="auto">
          <a:xfrm>
            <a:off x="5013325" y="2263775"/>
            <a:ext cx="2149475" cy="708025"/>
          </a:xfrm>
          <a:prstGeom prst="rect">
            <a:avLst/>
          </a:prstGeom>
          <a:noFill/>
          <a:ln w="9525">
            <a:noFill/>
            <a:miter lim="800000"/>
            <a:headEnd/>
            <a:tailEnd/>
          </a:ln>
        </p:spPr>
        <p:txBody>
          <a:bodyPr wrap="none">
            <a:spAutoFit/>
          </a:bodyPr>
          <a:lstStyle/>
          <a:p>
            <a:r>
              <a:rPr lang="en-US" sz="2000">
                <a:solidFill>
                  <a:srgbClr val="FF0000"/>
                </a:solidFill>
              </a:rPr>
              <a:t>student </a:t>
            </a:r>
            <a:br>
              <a:rPr lang="en-US" sz="2000">
                <a:solidFill>
                  <a:srgbClr val="FF0000"/>
                </a:solidFill>
              </a:rPr>
            </a:br>
            <a:r>
              <a:rPr lang="en-US" sz="2000">
                <a:solidFill>
                  <a:srgbClr val="FF0000"/>
                </a:solidFill>
              </a:rPr>
              <a:t>    engagement</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oney.jpg"/>
          <p:cNvPicPr>
            <a:picLocks noChangeAspect="1"/>
          </p:cNvPicPr>
          <p:nvPr/>
        </p:nvPicPr>
        <p:blipFill>
          <a:blip r:embed="rId3" cstate="print"/>
          <a:stretch>
            <a:fillRect/>
          </a:stretch>
        </p:blipFill>
        <p:spPr>
          <a:xfrm>
            <a:off x="0" y="0"/>
            <a:ext cx="9144000" cy="6858000"/>
          </a:xfrm>
          <a:prstGeom prst="rect">
            <a:avLst/>
          </a:prstGeom>
        </p:spPr>
      </p:pic>
      <p:sp>
        <p:nvSpPr>
          <p:cNvPr id="3" name="TextBox 2"/>
          <p:cNvSpPr txBox="1"/>
          <p:nvPr/>
        </p:nvSpPr>
        <p:spPr>
          <a:xfrm>
            <a:off x="0" y="0"/>
            <a:ext cx="2316660" cy="230832"/>
          </a:xfrm>
          <a:prstGeom prst="rect">
            <a:avLst/>
          </a:prstGeom>
          <a:noFill/>
        </p:spPr>
        <p:txBody>
          <a:bodyPr wrap="none" rtlCol="0">
            <a:spAutoFit/>
          </a:bodyPr>
          <a:lstStyle/>
          <a:p>
            <a:r>
              <a:rPr lang="en-US" sz="900" dirty="0" smtClean="0">
                <a:solidFill>
                  <a:schemeClr val="bg1"/>
                </a:solidFill>
              </a:rPr>
              <a:t>www.flickr.com/photos/jahansell/251755048</a:t>
            </a:r>
            <a:endParaRPr lang="en-US" sz="900" dirty="0">
              <a:solidFill>
                <a:schemeClr val="bg1"/>
              </a:solidFill>
            </a:endParaRPr>
          </a:p>
        </p:txBody>
      </p:sp>
      <p:sp>
        <p:nvSpPr>
          <p:cNvPr id="4" name="TextBox 3"/>
          <p:cNvSpPr txBox="1"/>
          <p:nvPr/>
        </p:nvSpPr>
        <p:spPr>
          <a:xfrm>
            <a:off x="7742654" y="0"/>
            <a:ext cx="1401346" cy="230832"/>
          </a:xfrm>
          <a:prstGeom prst="rect">
            <a:avLst/>
          </a:prstGeom>
          <a:noFill/>
        </p:spPr>
        <p:txBody>
          <a:bodyPr wrap="none" rtlCol="0">
            <a:spAutoFit/>
          </a:bodyPr>
          <a:lstStyle/>
          <a:p>
            <a:pPr algn="r"/>
            <a:r>
              <a:rPr lang="en-US" sz="900" dirty="0" smtClean="0">
                <a:solidFill>
                  <a:schemeClr val="bg1"/>
                </a:solidFill>
              </a:rPr>
              <a:t>dangerouslyirrelevant.org</a:t>
            </a:r>
            <a:endParaRPr lang="en-US" sz="900" dirty="0">
              <a:solidFill>
                <a:schemeClr val="bg1"/>
              </a:solidFill>
            </a:endParaRPr>
          </a:p>
        </p:txBody>
      </p:sp>
      <p:sp>
        <p:nvSpPr>
          <p:cNvPr id="5" name="Rectangle 4"/>
          <p:cNvSpPr/>
          <p:nvPr/>
        </p:nvSpPr>
        <p:spPr>
          <a:xfrm>
            <a:off x="0" y="5867400"/>
            <a:ext cx="9144000" cy="990600"/>
          </a:xfrm>
          <a:prstGeom prst="rect">
            <a:avLst/>
          </a:prstGeom>
          <a:solidFill>
            <a:srgbClr val="CC9900">
              <a:alpha val="7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dirty="0">
              <a:latin typeface="Berlin Sans FB Demi" pitchFamily="34" charset="0"/>
            </a:endParaRPr>
          </a:p>
        </p:txBody>
      </p:sp>
      <p:sp>
        <p:nvSpPr>
          <p:cNvPr id="6" name="TextBox 5"/>
          <p:cNvSpPr txBox="1"/>
          <p:nvPr/>
        </p:nvSpPr>
        <p:spPr>
          <a:xfrm>
            <a:off x="762000" y="6070313"/>
            <a:ext cx="8068234" cy="584775"/>
          </a:xfrm>
          <a:prstGeom prst="rect">
            <a:avLst/>
          </a:prstGeom>
          <a:noFill/>
        </p:spPr>
        <p:txBody>
          <a:bodyPr wrap="square" rtlCol="0">
            <a:spAutoFit/>
          </a:bodyPr>
          <a:lstStyle/>
          <a:p>
            <a:pPr algn="ctr"/>
            <a:r>
              <a:rPr lang="en-US" sz="3200" dirty="0" smtClean="0">
                <a:latin typeface="Kabel Ult BT" pitchFamily="34" charset="0"/>
              </a:rPr>
              <a:t>Our kids have tasted the honey.</a:t>
            </a:r>
            <a:endParaRPr lang="en-US" sz="3200" dirty="0">
              <a:latin typeface="Kabel Ult BT"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990600" lvl="1" indent="-533400" eaLnBrk="1" hangingPunct="1">
              <a:buClr>
                <a:srgbClr val="00B050"/>
              </a:buClr>
              <a:buFontTx/>
              <a:buAutoNum type="arabicPeriod"/>
              <a:defRPr/>
            </a:pPr>
            <a:r>
              <a:rPr lang="en-US" sz="4000" dirty="0" smtClean="0">
                <a:solidFill>
                  <a:srgbClr val="00B050"/>
                </a:solidFill>
                <a:effectLst/>
                <a:latin typeface="Impact" pitchFamily="34" charset="0"/>
              </a:rPr>
              <a:t>Insist on a different kind of curriculum (and assessment)</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a:defRPr/>
            </a:pPr>
            <a:r>
              <a:rPr lang="en-US" sz="4000" dirty="0" smtClean="0">
                <a:solidFill>
                  <a:srgbClr val="CC00FF"/>
                </a:solidFill>
                <a:effectLst/>
                <a:latin typeface="Impact" pitchFamily="34" charset="0"/>
              </a:rPr>
              <a:t>Insist on a different kind of instruction</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a:defRPr/>
            </a:pPr>
            <a:r>
              <a:rPr lang="en-US" sz="4000" dirty="0" smtClean="0">
                <a:solidFill>
                  <a:schemeClr val="bg1">
                    <a:lumMod val="60000"/>
                    <a:lumOff val="40000"/>
                  </a:schemeClr>
                </a:solidFill>
                <a:effectLst/>
                <a:latin typeface="Impact" pitchFamily="34" charset="0"/>
              </a:rPr>
              <a:t>Advocate for e-learning</a:t>
            </a:r>
          </a:p>
        </p:txBody>
      </p:sp>
    </p:spTree>
    <p:custDataLst>
      <p:tags r:id="rId1"/>
    </p:custData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3" descr="Florida Virtual High School.png"/>
          <p:cNvPicPr>
            <a:picLocks noChangeAspect="1"/>
          </p:cNvPicPr>
          <p:nvPr/>
        </p:nvPicPr>
        <p:blipFill>
          <a:blip r:embed="rId3" cstate="print"/>
          <a:srcRect/>
          <a:stretch>
            <a:fillRect/>
          </a:stretch>
        </p:blipFill>
        <p:spPr bwMode="auto">
          <a:xfrm>
            <a:off x="0" y="0"/>
            <a:ext cx="91995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p>
        </p:txBody>
      </p:sp>
    </p:spTree>
    <p:custDataLst>
      <p:tags r:id="rId1"/>
    </p:custData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Oxygen.jpg"/>
          <p:cNvPicPr>
            <a:picLocks noChangeAspect="1"/>
          </p:cNvPicPr>
          <p:nvPr/>
        </p:nvPicPr>
        <p:blipFill>
          <a:blip r:embed="rId3" cstate="print"/>
          <a:srcRect b="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descr="laptop01.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3" name="Picture 3" descr="netbook.jpg"/>
          <p:cNvPicPr>
            <a:picLocks noChangeAspect="1"/>
          </p:cNvPicPr>
          <p:nvPr/>
        </p:nvPicPr>
        <p:blipFill>
          <a:blip r:embed="rId3" cstate="print"/>
          <a:srcRect/>
          <a:stretch>
            <a:fillRect/>
          </a:stretch>
        </p:blipFill>
        <p:spPr bwMode="auto">
          <a:xfrm>
            <a:off x="0" y="-1828800"/>
            <a:ext cx="9144000" cy="1059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endParaRPr lang="en-US" sz="4000" dirty="0" smtClean="0">
              <a:solidFill>
                <a:schemeClr val="bg1">
                  <a:lumMod val="60000"/>
                  <a:lumOff val="40000"/>
                </a:schemeClr>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3"/>
          <p:cNvSpPr>
            <a:spLocks noGrp="1"/>
          </p:cNvSpPr>
          <p:nvPr>
            <p:ph type="ctrTitle" sz="quarter"/>
          </p:nvPr>
        </p:nvSpPr>
        <p:spPr>
          <a:xfrm>
            <a:off x="0" y="0"/>
            <a:ext cx="9144000" cy="6858000"/>
          </a:xfrm>
        </p:spPr>
        <p:txBody>
          <a:bodyPr anchor="ctr" anchorCtr="1"/>
          <a:lstStyle/>
          <a:p>
            <a:r>
              <a:rPr lang="en-US" dirty="0" smtClean="0">
                <a:solidFill>
                  <a:srgbClr val="FFC000"/>
                </a:solidFill>
                <a:effectLst/>
              </a:rPr>
              <a:t>What impact have</a:t>
            </a:r>
            <a:br>
              <a:rPr lang="en-US" dirty="0" smtClean="0">
                <a:solidFill>
                  <a:srgbClr val="FFC000"/>
                </a:solidFill>
                <a:effectLst/>
              </a:rPr>
            </a:br>
            <a:r>
              <a:rPr lang="en-US" dirty="0" smtClean="0">
                <a:solidFill>
                  <a:srgbClr val="FFC000"/>
                </a:solidFill>
                <a:effectLst/>
              </a:rPr>
              <a:t>the Internet and</a:t>
            </a:r>
            <a:br>
              <a:rPr lang="en-US" dirty="0" smtClean="0">
                <a:solidFill>
                  <a:srgbClr val="FFC000"/>
                </a:solidFill>
                <a:effectLst/>
              </a:rPr>
            </a:br>
            <a:r>
              <a:rPr lang="en-US" dirty="0" smtClean="0">
                <a:solidFill>
                  <a:srgbClr val="FFC000"/>
                </a:solidFill>
                <a:effectLst/>
              </a:rPr>
              <a:t>other technologies</a:t>
            </a:r>
            <a:br>
              <a:rPr lang="en-US" dirty="0" smtClean="0">
                <a:solidFill>
                  <a:srgbClr val="FFC000"/>
                </a:solidFill>
                <a:effectLst/>
              </a:rPr>
            </a:br>
            <a:r>
              <a:rPr lang="en-US" dirty="0" smtClean="0">
                <a:solidFill>
                  <a:srgbClr val="FFC000"/>
                </a:solidFill>
                <a:effectLst/>
              </a:rPr>
              <a:t>had on </a:t>
            </a:r>
            <a:r>
              <a:rPr lang="en-US" dirty="0" smtClean="0">
                <a:solidFill>
                  <a:srgbClr val="FFC000"/>
                </a:solidFill>
                <a:effectLst/>
              </a:rPr>
              <a:t>…</a:t>
            </a:r>
            <a:r>
              <a:rPr lang="en-US" dirty="0" smtClean="0">
                <a:effectLst/>
              </a:rPr>
              <a:t/>
            </a:r>
            <a:br>
              <a:rPr lang="en-US" dirty="0" smtClean="0">
                <a:effectLst/>
              </a:rPr>
            </a:br>
            <a:r>
              <a:rPr lang="en-US" b="1" dirty="0" smtClean="0">
                <a:solidFill>
                  <a:schemeClr val="tx1"/>
                </a:solidFill>
                <a:effectLst/>
              </a:rPr>
              <a:t>how we connect,</a:t>
            </a:r>
            <a:br>
              <a:rPr lang="en-US" b="1" dirty="0" smtClean="0">
                <a:solidFill>
                  <a:schemeClr val="tx1"/>
                </a:solidFill>
                <a:effectLst/>
              </a:rPr>
            </a:br>
            <a:r>
              <a:rPr lang="en-US" b="1" dirty="0" smtClean="0">
                <a:solidFill>
                  <a:schemeClr val="tx1"/>
                </a:solidFill>
                <a:effectLst/>
              </a:rPr>
              <a:t>network, communicate</a:t>
            </a:r>
            <a:br>
              <a:rPr lang="en-US" b="1" dirty="0" smtClean="0">
                <a:solidFill>
                  <a:schemeClr val="tx1"/>
                </a:solidFill>
                <a:effectLst/>
              </a:rPr>
            </a:br>
            <a:r>
              <a:rPr lang="en-US" b="1" dirty="0" smtClean="0">
                <a:solidFill>
                  <a:schemeClr val="tx1"/>
                </a:solidFill>
                <a:effectLst/>
              </a:rPr>
              <a:t>with each other</a:t>
            </a:r>
            <a:r>
              <a:rPr lang="en-US" dirty="0" smtClean="0">
                <a:solidFill>
                  <a:srgbClr val="FFC000"/>
                </a:solidFill>
                <a:effectLst/>
              </a:rPr>
              <a:t>?</a:t>
            </a:r>
            <a:endParaRPr lang="en-US" dirty="0" smtClean="0">
              <a:solidFill>
                <a:srgbClr val="FFC000"/>
              </a:solidFill>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4"/>
              <a:defRPr/>
            </a:pPr>
            <a:r>
              <a:rPr lang="en-US" sz="4000" dirty="0" smtClean="0">
                <a:solidFill>
                  <a:srgbClr val="00B050"/>
                </a:solidFill>
                <a:effectLst/>
                <a:latin typeface="Impact" pitchFamily="34" charset="0"/>
              </a:rPr>
              <a:t>A computer in every hand</a:t>
            </a:r>
            <a:br>
              <a:rPr lang="en-US" sz="4000" dirty="0" smtClean="0">
                <a:solidFill>
                  <a:srgbClr val="00B050"/>
                </a:solidFill>
                <a:effectLst/>
                <a:latin typeface="Impact" pitchFamily="34" charset="0"/>
              </a:rPr>
            </a:b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4"/>
              <a:defRPr/>
            </a:pPr>
            <a:r>
              <a:rPr lang="en-US" sz="4000" dirty="0" smtClean="0">
                <a:solidFill>
                  <a:srgbClr val="CC00FF"/>
                </a:solidFill>
                <a:effectLst/>
                <a:latin typeface="Impact" pitchFamily="34" charset="0"/>
              </a:rPr>
              <a:t>Focus on leaders, not just students and teachers</a:t>
            </a:r>
            <a:br>
              <a:rPr lang="en-US" sz="4000" dirty="0" smtClean="0">
                <a:solidFill>
                  <a:srgbClr val="CC00FF"/>
                </a:solidFill>
                <a:effectLst/>
                <a:latin typeface="Impact" pitchFamily="34" charset="0"/>
              </a:rPr>
            </a:br>
            <a:endParaRPr lang="en-US" sz="4000" dirty="0" smtClean="0">
              <a:solidFill>
                <a:srgbClr val="CC00FF"/>
              </a:solidFill>
              <a:effectLst/>
              <a:latin typeface="Impact" pitchFamily="34" charset="0"/>
            </a:endParaRPr>
          </a:p>
          <a:p>
            <a:pPr marL="990600" lvl="1" indent="-533400" eaLnBrk="1" hangingPunct="1">
              <a:buClr>
                <a:srgbClr val="00B0F0"/>
              </a:buClr>
              <a:buFontTx/>
              <a:buAutoNum type="arabicPeriod" startAt="4"/>
              <a:defRPr/>
            </a:pPr>
            <a:r>
              <a:rPr lang="en-US" sz="4000" dirty="0" smtClean="0">
                <a:solidFill>
                  <a:schemeClr val="bg1">
                    <a:lumMod val="60000"/>
                    <a:lumOff val="40000"/>
                  </a:schemeClr>
                </a:solidFill>
                <a:effectLst/>
                <a:latin typeface="Impact" pitchFamily="34" charset="0"/>
              </a:rPr>
              <a:t>Revolution, not evolution</a:t>
            </a:r>
          </a:p>
        </p:txBody>
      </p:sp>
    </p:spTree>
    <p:custDataLst>
      <p:tags r:id="rId1"/>
    </p:custData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8400" y="0"/>
            <a:ext cx="2895600" cy="72390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182274" name="TextBox 3"/>
          <p:cNvSpPr txBox="1">
            <a:spLocks noChangeArrowheads="1"/>
          </p:cNvSpPr>
          <p:nvPr/>
        </p:nvSpPr>
        <p:spPr bwMode="auto">
          <a:xfrm>
            <a:off x="6629400" y="533400"/>
            <a:ext cx="2286000" cy="5386388"/>
          </a:xfrm>
          <a:prstGeom prst="rect">
            <a:avLst/>
          </a:prstGeom>
          <a:noFill/>
          <a:ln w="9525">
            <a:noFill/>
            <a:miter lim="800000"/>
            <a:headEnd/>
            <a:tailEnd/>
          </a:ln>
        </p:spPr>
        <p:txBody>
          <a:bodyPr>
            <a:spAutoFit/>
          </a:bodyPr>
          <a:lstStyle/>
          <a:p>
            <a:pPr algn="ctr"/>
            <a:r>
              <a:rPr lang="en-US" sz="4400">
                <a:solidFill>
                  <a:schemeClr val="bg2"/>
                </a:solidFill>
                <a:latin typeface="Agency FB" pitchFamily="34" charset="0"/>
                <a:cs typeface="IrisUPC" pitchFamily="34" charset="-34"/>
              </a:rPr>
              <a:t>No one jumps a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20 foot chasm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in two </a:t>
            </a:r>
            <a:br>
              <a:rPr lang="en-US" sz="4400">
                <a:solidFill>
                  <a:schemeClr val="bg2"/>
                </a:solidFill>
                <a:latin typeface="Agency FB" pitchFamily="34" charset="0"/>
                <a:cs typeface="IrisUPC" pitchFamily="34" charset="-34"/>
              </a:rPr>
            </a:br>
            <a:r>
              <a:rPr lang="en-US" sz="4400">
                <a:solidFill>
                  <a:schemeClr val="bg2"/>
                </a:solidFill>
                <a:latin typeface="Agency FB" pitchFamily="34" charset="0"/>
                <a:cs typeface="IrisUPC" pitchFamily="34" charset="-34"/>
              </a:rPr>
              <a:t>10 foot jumps.</a:t>
            </a:r>
          </a:p>
          <a:p>
            <a:pPr algn="r"/>
            <a:endParaRPr lang="en-US" sz="1600">
              <a:solidFill>
                <a:schemeClr val="bg2"/>
              </a:solidFill>
              <a:latin typeface="Agency FB" pitchFamily="34" charset="0"/>
              <a:cs typeface="IrisUPC" pitchFamily="34" charset="-34"/>
            </a:endParaRPr>
          </a:p>
          <a:p>
            <a:pPr algn="r"/>
            <a:r>
              <a:rPr lang="en-US" sz="2000">
                <a:solidFill>
                  <a:schemeClr val="bg2"/>
                </a:solidFill>
                <a:latin typeface="IrisUPC" pitchFamily="34" charset="-34"/>
                <a:cs typeface="IrisUPC" pitchFamily="34" charset="-34"/>
              </a:rPr>
              <a:t>Miguel Guhlin</a:t>
            </a:r>
          </a:p>
        </p:txBody>
      </p:sp>
      <p:pic>
        <p:nvPicPr>
          <p:cNvPr id="182275" name="Picture 4" descr="leap2.jpg"/>
          <p:cNvPicPr>
            <a:picLocks noChangeAspect="1"/>
          </p:cNvPicPr>
          <p:nvPr/>
        </p:nvPicPr>
        <p:blipFill>
          <a:blip r:embed="rId3" cstate="print"/>
          <a:srcRect/>
          <a:stretch>
            <a:fillRect/>
          </a:stretch>
        </p:blipFill>
        <p:spPr bwMode="auto">
          <a:xfrm>
            <a:off x="-304800" y="0"/>
            <a:ext cx="6858000" cy="6858000"/>
          </a:xfrm>
          <a:prstGeom prst="rect">
            <a:avLst/>
          </a:prstGeom>
          <a:noFill/>
          <a:ln w="9525">
            <a:noFill/>
            <a:miter lim="800000"/>
            <a:headEnd/>
            <a:tailEnd/>
          </a:ln>
        </p:spPr>
      </p:pic>
      <p:sp>
        <p:nvSpPr>
          <p:cNvPr id="182276" name="TextBox 5"/>
          <p:cNvSpPr txBox="1">
            <a:spLocks noChangeArrowheads="1"/>
          </p:cNvSpPr>
          <p:nvPr/>
        </p:nvSpPr>
        <p:spPr bwMode="auto">
          <a:xfrm rot="-5400000">
            <a:off x="-730251" y="585788"/>
            <a:ext cx="1687513" cy="230188"/>
          </a:xfrm>
          <a:prstGeom prst="rect">
            <a:avLst/>
          </a:prstGeom>
          <a:noFill/>
          <a:ln w="9525">
            <a:noFill/>
            <a:miter lim="800000"/>
            <a:headEnd/>
            <a:tailEnd/>
          </a:ln>
        </p:spPr>
        <p:txBody>
          <a:bodyPr wrap="none">
            <a:spAutoFit/>
          </a:bodyPr>
          <a:lstStyle/>
          <a:p>
            <a:pPr algn="r"/>
            <a:r>
              <a:rPr lang="en-US" sz="900"/>
              <a:t>dangerouslyirrelevant.org</a:t>
            </a:r>
          </a:p>
        </p:txBody>
      </p:sp>
      <p:sp>
        <p:nvSpPr>
          <p:cNvPr id="182277" name="TextBox 6"/>
          <p:cNvSpPr txBox="1">
            <a:spLocks noChangeArrowheads="1"/>
          </p:cNvSpPr>
          <p:nvPr/>
        </p:nvSpPr>
        <p:spPr bwMode="auto">
          <a:xfrm rot="-5400000">
            <a:off x="-2220913" y="4826000"/>
            <a:ext cx="4668838" cy="230188"/>
          </a:xfrm>
          <a:prstGeom prst="rect">
            <a:avLst/>
          </a:prstGeom>
          <a:noFill/>
          <a:ln w="9525">
            <a:noFill/>
            <a:miter lim="800000"/>
            <a:headEnd/>
            <a:tailEnd/>
          </a:ln>
        </p:spPr>
        <p:txBody>
          <a:bodyPr wrap="none">
            <a:spAutoFit/>
          </a:bodyPr>
          <a:lstStyle/>
          <a:p>
            <a:r>
              <a:rPr lang="en-US" sz="900"/>
              <a:t>http://www.flickr.com/photos/midnight-digital/3086238863/in/pool-jumping</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p:txBody>
      </p:sp>
    </p:spTree>
    <p:custDataLst>
      <p:tags r:id="rId1"/>
    </p:custData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alAchievementGap.jpg"/>
          <p:cNvPicPr>
            <a:picLocks noChangeAspect="1"/>
          </p:cNvPicPr>
          <p:nvPr/>
        </p:nvPicPr>
        <p:blipFill>
          <a:blip r:embed="rId3" cstate="print"/>
          <a:stretch>
            <a:fillRect/>
          </a:stretch>
        </p:blipFill>
        <p:spPr>
          <a:xfrm>
            <a:off x="3005137" y="1047750"/>
            <a:ext cx="3133725" cy="4762500"/>
          </a:xfrm>
          <a:prstGeom prst="rect">
            <a:avLst/>
          </a:prstGeo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762000"/>
            <a:ext cx="8229600" cy="4572000"/>
          </a:xfrm>
        </p:spPr>
        <p:txBody>
          <a:bodyPr/>
          <a:lstStyle/>
          <a:p>
            <a:pPr marL="1200150" lvl="1" indent="-742950" eaLnBrk="1" hangingPunct="1">
              <a:buClr>
                <a:srgbClr val="00B050"/>
              </a:buClr>
              <a:buFont typeface="+mj-lt"/>
              <a:buAutoNum type="arabicPeriod" startAt="7"/>
              <a:defRPr/>
            </a:pPr>
            <a:r>
              <a:rPr lang="en-US" sz="4000" dirty="0" smtClean="0">
                <a:solidFill>
                  <a:srgbClr val="00B050"/>
                </a:solidFill>
                <a:effectLst/>
                <a:latin typeface="Impact" pitchFamily="34" charset="0"/>
              </a:rPr>
              <a:t>Inform yourself</a:t>
            </a:r>
          </a:p>
          <a:p>
            <a:pPr marL="1200150" lvl="1" indent="-742950" eaLnBrk="1" hangingPunct="1">
              <a:buClr>
                <a:srgbClr val="00B050"/>
              </a:buClr>
              <a:buFont typeface="+mj-lt"/>
              <a:buAutoNum type="arabicPeriod" startAt="7"/>
              <a:defRPr/>
            </a:pPr>
            <a:endParaRPr lang="en-US" sz="4000" dirty="0" smtClean="0">
              <a:solidFill>
                <a:srgbClr val="00B050"/>
              </a:solidFill>
              <a:effectLst/>
              <a:latin typeface="Impact" pitchFamily="34" charset="0"/>
            </a:endParaRPr>
          </a:p>
          <a:p>
            <a:pPr marL="990600" lvl="1" indent="-533400" eaLnBrk="1" hangingPunct="1">
              <a:buClr>
                <a:srgbClr val="CC00FF"/>
              </a:buClr>
              <a:buFontTx/>
              <a:buAutoNum type="arabicPeriod" startAt="7"/>
              <a:defRPr/>
            </a:pPr>
            <a:r>
              <a:rPr lang="en-US" sz="4000" dirty="0" smtClean="0">
                <a:solidFill>
                  <a:srgbClr val="CC00FF"/>
                </a:solidFill>
                <a:effectLst/>
                <a:latin typeface="Impact" pitchFamily="34" charset="0"/>
              </a:rPr>
              <a:t>Ask (and be ready for) questions</a:t>
            </a:r>
          </a:p>
        </p:txBody>
      </p:sp>
    </p:spTree>
    <p:custDataLst>
      <p:tags r:id="rId1"/>
    </p:custData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6593</TotalTime>
  <Words>6840</Words>
  <Application>Microsoft Office PowerPoint</Application>
  <PresentationFormat>On-screen Show (4:3)</PresentationFormat>
  <Paragraphs>660</Paragraphs>
  <Slides>115</Slides>
  <Notes>115</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115</vt:i4>
      </vt:variant>
    </vt:vector>
  </HeadingPairs>
  <TitlesOfParts>
    <vt:vector size="117" baseType="lpstr">
      <vt:lpstr>Globe</vt:lpstr>
      <vt:lpstr>Microsoft Office Excel 97-2003 Worksheet</vt:lpstr>
      <vt:lpstr>uceacastle.wikispaces.com/mntraining</vt:lpstr>
      <vt:lpstr>What impact have the Internet and other technologies had on … news, newspapers, magazines?</vt:lpstr>
      <vt:lpstr>What impact have the Internet and other technologies had on … banking,  money management,  personal finance?</vt:lpstr>
      <vt:lpstr>What impact have the Internet and other technologies had on … television,  movies, video?</vt:lpstr>
      <vt:lpstr>What impact have the Internet and other technologies had on … maps, car/airline travel,  travel agencies?</vt:lpstr>
      <vt:lpstr>What impact have the Internet and other technologies had on … music, records,  CDs, radio?</vt:lpstr>
      <vt:lpstr>What impact have the Internet and other technologies had on … reading, books?</vt:lpstr>
      <vt:lpstr>What impact have the Internet and other technologies had on … medicine,  personal health?</vt:lpstr>
      <vt:lpstr>What impact have the Internet and other technologies had on … how we connect, network, communicate with each other?</vt:lpstr>
      <vt:lpstr>What impact have the Internet and other technologies had on … universities?</vt:lpstr>
      <vt:lpstr>What impact have the Internet and other technologies had on … K-12 schools?</vt:lpstr>
      <vt:lpstr>Slide 12</vt:lpstr>
      <vt:lpstr>Slide 13</vt:lpstr>
      <vt:lpstr>ACT 1</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ACT 2</vt:lpstr>
      <vt:lpstr>Slide 30</vt:lpstr>
      <vt:lpstr>Slide 31</vt:lpstr>
      <vt:lpstr>Slide 32</vt:lpstr>
      <vt:lpstr>Slide 33</vt:lpstr>
      <vt:lpstr>Slide 34</vt:lpstr>
      <vt:lpstr>Slide 35</vt:lpstr>
      <vt:lpstr>Slide 36</vt:lpstr>
      <vt:lpstr>Slide 37</vt:lpstr>
      <vt:lpstr>Slide 38</vt:lpstr>
      <vt:lpstr>Slide 39</vt:lpstr>
      <vt:lpstr>ACT 3</vt:lpstr>
      <vt:lpstr>Slide 41</vt:lpstr>
      <vt:lpstr>Slide 42</vt:lpstr>
      <vt:lpstr>Slide 43</vt:lpstr>
      <vt:lpstr>Slide 44</vt:lpstr>
      <vt:lpstr>Slide 45</vt:lpstr>
      <vt:lpstr>Slide 46</vt:lpstr>
      <vt:lpstr>Slide 47</vt:lpstr>
      <vt:lpstr>Slide 48</vt:lpstr>
      <vt:lpstr>Slide 49</vt:lpstr>
      <vt:lpstr>Slide 50</vt:lpstr>
      <vt:lpstr>2.5 billion</vt:lpstr>
      <vt:lpstr>Slide 52</vt:lpstr>
      <vt:lpstr>Slide 53</vt:lpstr>
      <vt:lpstr>ACT 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ACT 5</vt:lpstr>
      <vt:lpstr>Slide 76</vt:lpstr>
      <vt:lpstr>Slide 77</vt:lpstr>
      <vt:lpstr>ITBS &amp; ITED</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Thank you!</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ScottMcLeod</cp:lastModifiedBy>
  <cp:revision>495</cp:revision>
  <cp:lastPrinted>2006-11-29T12:57:57Z</cp:lastPrinted>
  <dcterms:created xsi:type="dcterms:W3CDTF">2006-11-10T16:41:19Z</dcterms:created>
  <dcterms:modified xsi:type="dcterms:W3CDTF">2009-10-01T13:06:32Z</dcterms:modified>
</cp:coreProperties>
</file>