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28"/>
  </p:notesMasterIdLst>
  <p:handoutMasterIdLst>
    <p:handoutMasterId r:id="rId29"/>
  </p:handoutMasterIdLst>
  <p:sldIdLst>
    <p:sldId id="767" r:id="rId2"/>
    <p:sldId id="771" r:id="rId3"/>
    <p:sldId id="758" r:id="rId4"/>
    <p:sldId id="739" r:id="rId5"/>
    <p:sldId id="768" r:id="rId6"/>
    <p:sldId id="770" r:id="rId7"/>
    <p:sldId id="769" r:id="rId8"/>
    <p:sldId id="707" r:id="rId9"/>
    <p:sldId id="708" r:id="rId10"/>
    <p:sldId id="709" r:id="rId11"/>
    <p:sldId id="710" r:id="rId12"/>
    <p:sldId id="711" r:id="rId13"/>
    <p:sldId id="712" r:id="rId14"/>
    <p:sldId id="760" r:id="rId15"/>
    <p:sldId id="772" r:id="rId16"/>
    <p:sldId id="761" r:id="rId17"/>
    <p:sldId id="757" r:id="rId18"/>
    <p:sldId id="756" r:id="rId19"/>
    <p:sldId id="477" r:id="rId20"/>
    <p:sldId id="715" r:id="rId21"/>
    <p:sldId id="695" r:id="rId22"/>
    <p:sldId id="694" r:id="rId23"/>
    <p:sldId id="762" r:id="rId24"/>
    <p:sldId id="766" r:id="rId25"/>
    <p:sldId id="750" r:id="rId26"/>
    <p:sldId id="741" r:id="rId27"/>
  </p:sldIdLst>
  <p:sldSz cx="9144000" cy="6858000" type="screen4x3"/>
  <p:notesSz cx="7315200" cy="9601200"/>
  <p:custDataLst>
    <p:tags r:id="rId30"/>
  </p:custDataLst>
  <p:defaultTextStyle>
    <a:defPPr>
      <a:defRPr lang="en-US"/>
    </a:defPPr>
    <a:lvl1pPr algn="l" rtl="0" fontAlgn="base">
      <a:spcBef>
        <a:spcPct val="0"/>
      </a:spcBef>
      <a:spcAft>
        <a:spcPct val="0"/>
      </a:spcAft>
      <a:defRPr sz="3200" kern="1200">
        <a:solidFill>
          <a:schemeClr val="tx1"/>
        </a:solidFill>
        <a:latin typeface="Verdana" pitchFamily="34" charset="0"/>
        <a:ea typeface="+mn-ea"/>
        <a:cs typeface="Arial" charset="0"/>
      </a:defRPr>
    </a:lvl1pPr>
    <a:lvl2pPr marL="457200" algn="l" rtl="0" fontAlgn="base">
      <a:spcBef>
        <a:spcPct val="0"/>
      </a:spcBef>
      <a:spcAft>
        <a:spcPct val="0"/>
      </a:spcAft>
      <a:defRPr sz="3200" kern="1200">
        <a:solidFill>
          <a:schemeClr val="tx1"/>
        </a:solidFill>
        <a:latin typeface="Verdana" pitchFamily="34" charset="0"/>
        <a:ea typeface="+mn-ea"/>
        <a:cs typeface="Arial" charset="0"/>
      </a:defRPr>
    </a:lvl2pPr>
    <a:lvl3pPr marL="914400" algn="l" rtl="0" fontAlgn="base">
      <a:spcBef>
        <a:spcPct val="0"/>
      </a:spcBef>
      <a:spcAft>
        <a:spcPct val="0"/>
      </a:spcAft>
      <a:defRPr sz="3200" kern="1200">
        <a:solidFill>
          <a:schemeClr val="tx1"/>
        </a:solidFill>
        <a:latin typeface="Verdana" pitchFamily="34" charset="0"/>
        <a:ea typeface="+mn-ea"/>
        <a:cs typeface="Arial" charset="0"/>
      </a:defRPr>
    </a:lvl3pPr>
    <a:lvl4pPr marL="1371600" algn="l" rtl="0" fontAlgn="base">
      <a:spcBef>
        <a:spcPct val="0"/>
      </a:spcBef>
      <a:spcAft>
        <a:spcPct val="0"/>
      </a:spcAft>
      <a:defRPr sz="3200" kern="1200">
        <a:solidFill>
          <a:schemeClr val="tx1"/>
        </a:solidFill>
        <a:latin typeface="Verdana" pitchFamily="34" charset="0"/>
        <a:ea typeface="+mn-ea"/>
        <a:cs typeface="Arial" charset="0"/>
      </a:defRPr>
    </a:lvl4pPr>
    <a:lvl5pPr marL="1828800" algn="l" rtl="0" fontAlgn="base">
      <a:spcBef>
        <a:spcPct val="0"/>
      </a:spcBef>
      <a:spcAft>
        <a:spcPct val="0"/>
      </a:spcAft>
      <a:defRPr sz="3200" kern="1200">
        <a:solidFill>
          <a:schemeClr val="tx1"/>
        </a:solidFill>
        <a:latin typeface="Verdana" pitchFamily="34" charset="0"/>
        <a:ea typeface="+mn-ea"/>
        <a:cs typeface="Arial" charset="0"/>
      </a:defRPr>
    </a:lvl5pPr>
    <a:lvl6pPr marL="2286000" algn="l" defTabSz="914400" rtl="0" eaLnBrk="1" latinLnBrk="0" hangingPunct="1">
      <a:defRPr sz="3200" kern="1200">
        <a:solidFill>
          <a:schemeClr val="tx1"/>
        </a:solidFill>
        <a:latin typeface="Verdana" pitchFamily="34" charset="0"/>
        <a:ea typeface="+mn-ea"/>
        <a:cs typeface="Arial" charset="0"/>
      </a:defRPr>
    </a:lvl6pPr>
    <a:lvl7pPr marL="2743200" algn="l" defTabSz="914400" rtl="0" eaLnBrk="1" latinLnBrk="0" hangingPunct="1">
      <a:defRPr sz="3200" kern="1200">
        <a:solidFill>
          <a:schemeClr val="tx1"/>
        </a:solidFill>
        <a:latin typeface="Verdana" pitchFamily="34" charset="0"/>
        <a:ea typeface="+mn-ea"/>
        <a:cs typeface="Arial" charset="0"/>
      </a:defRPr>
    </a:lvl7pPr>
    <a:lvl8pPr marL="3200400" algn="l" defTabSz="914400" rtl="0" eaLnBrk="1" latinLnBrk="0" hangingPunct="1">
      <a:defRPr sz="3200" kern="1200">
        <a:solidFill>
          <a:schemeClr val="tx1"/>
        </a:solidFill>
        <a:latin typeface="Verdana" pitchFamily="34" charset="0"/>
        <a:ea typeface="+mn-ea"/>
        <a:cs typeface="Arial" charset="0"/>
      </a:defRPr>
    </a:lvl8pPr>
    <a:lvl9pPr marL="3657600" algn="l" defTabSz="914400" rtl="0" eaLnBrk="1" latinLnBrk="0" hangingPunct="1">
      <a:defRPr sz="32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0C0C0C"/>
    <a:srgbClr val="000000"/>
    <a:srgbClr val="FF00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334" autoAdjust="0"/>
    <p:restoredTop sz="58725" autoAdjust="0"/>
  </p:normalViewPr>
  <p:slideViewPr>
    <p:cSldViewPr>
      <p:cViewPr varScale="1">
        <p:scale>
          <a:sx n="42" d="100"/>
          <a:sy n="42" d="100"/>
        </p:scale>
        <p:origin x="-118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9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5"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56" tIns="48328" rIns="96656" bIns="48328"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315396"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315397"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56" tIns="48328" rIns="96656" bIns="48328"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46D43138-CAA5-4F4C-8C7D-E597E2E6951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51" tIns="48326" rIns="96651" bIns="4832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defTabSz="966788">
              <a:spcBef>
                <a:spcPct val="0"/>
              </a:spcBef>
              <a:buClrTx/>
              <a:buSzTx/>
              <a:buFontTx/>
              <a:buNone/>
              <a:defRPr sz="1300">
                <a:effectLst/>
                <a:latin typeface="Arial" charset="0"/>
                <a:cs typeface="+mn-cs"/>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51" tIns="48326" rIns="96651" bIns="48326" numCol="1" anchor="b" anchorCtr="0" compatLnSpc="1">
            <a:prstTxWarp prst="textNoShape">
              <a:avLst/>
            </a:prstTxWarp>
          </a:bodyPr>
          <a:lstStyle>
            <a:lvl1pPr algn="r" defTabSz="966788">
              <a:spcBef>
                <a:spcPct val="0"/>
              </a:spcBef>
              <a:buClrTx/>
              <a:buSzTx/>
              <a:buFontTx/>
              <a:buNone/>
              <a:defRPr sz="1300">
                <a:effectLst/>
                <a:latin typeface="Arial" charset="0"/>
                <a:cs typeface="+mn-cs"/>
              </a:defRPr>
            </a:lvl1pPr>
          </a:lstStyle>
          <a:p>
            <a:pPr>
              <a:defRPr/>
            </a:pPr>
            <a:fld id="{8F970E94-32E4-49BA-B928-97F79C76874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5FC4A0C-EF10-4853-921E-F46D8867EC5C}"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mtClean="0"/>
              <a:t>Maps went digital.</a:t>
            </a:r>
          </a:p>
          <a:p>
            <a:endParaRPr lang="en-US" smtClean="0"/>
          </a:p>
          <a:p>
            <a:r>
              <a:rPr lang="en-US" smtClean="0"/>
              <a:t>For a few hundred dollars, we can buy a portable GPS unit and never have to get lost again.</a:t>
            </a:r>
          </a:p>
          <a:p>
            <a:endParaRPr lang="en-US" smtClean="0"/>
          </a:p>
          <a:p>
            <a:r>
              <a:rPr lang="en-US" smtClean="0"/>
              <a:t>Hands up – how many of you own a GPS unit?</a:t>
            </a:r>
          </a:p>
          <a:p>
            <a:endParaRPr lang="en-US" smtClean="0"/>
          </a:p>
          <a:p>
            <a:endParaRPr lang="en-US" smtClean="0"/>
          </a:p>
          <a:p>
            <a:endParaRPr lang="en-US" smtClean="0"/>
          </a:p>
          <a:p>
            <a:r>
              <a:rPr lang="en-US" smtClean="0"/>
              <a:t>http://www.flickr.com/photos/soumit/450204342/in/photostream/</a:t>
            </a:r>
          </a:p>
          <a:p>
            <a:r>
              <a:rPr lang="en-US" smtClean="0"/>
              <a:t>http://www.flickr.com/photos/mdumlao98/976279763/</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ln/>
        </p:spPr>
      </p:sp>
      <p:sp>
        <p:nvSpPr>
          <p:cNvPr id="32770" name="Notes Placeholder 2"/>
          <p:cNvSpPr>
            <a:spLocks noGrp="1"/>
          </p:cNvSpPr>
          <p:nvPr>
            <p:ph type="body" idx="1"/>
          </p:nvPr>
        </p:nvSpPr>
        <p:spPr>
          <a:noFill/>
          <a:ln/>
        </p:spPr>
        <p:txBody>
          <a:bodyPr/>
          <a:lstStyle/>
          <a:p>
            <a:r>
              <a:rPr lang="en-US" smtClean="0"/>
              <a:t>Photos went digital.</a:t>
            </a:r>
          </a:p>
          <a:p>
            <a:endParaRPr lang="en-US" smtClean="0"/>
          </a:p>
          <a:p>
            <a:r>
              <a:rPr lang="en-US" smtClean="0"/>
              <a:t>The world of photography has been completely upended in the past couple of decades, as digital cameras infiltrate both the personal and professional realms. </a:t>
            </a:r>
          </a:p>
          <a:p>
            <a:endParaRPr lang="en-US" smtClean="0"/>
          </a:p>
          <a:p>
            <a:r>
              <a:rPr lang="en-US" smtClean="0"/>
              <a:t>Hands up – how many of you own a digital camera? Those of you who do know the affordances they lend us over regular film photography.</a:t>
            </a:r>
          </a:p>
          <a:p>
            <a:endParaRPr lang="en-US" smtClean="0"/>
          </a:p>
          <a:p>
            <a:endParaRPr lang="en-US" smtClean="0"/>
          </a:p>
          <a:p>
            <a:r>
              <a:rPr lang="en-US" smtClean="0"/>
              <a:t>http://www.flickr.com/photos/parl/89822733/</a:t>
            </a:r>
          </a:p>
          <a:p>
            <a:r>
              <a:rPr lang="en-US" smtClean="0"/>
              <a:t>http://www.flickr.com/photos/dhammza/140868495/</a:t>
            </a:r>
          </a:p>
          <a:p>
            <a:r>
              <a:rPr lang="en-US" smtClean="0"/>
              <a:t>http://www.flickr.com/photos/purprin/2070805989/</a:t>
            </a:r>
          </a:p>
        </p:txBody>
      </p:sp>
      <p:sp>
        <p:nvSpPr>
          <p:cNvPr id="4" name="Slide Number Placeholder 3"/>
          <p:cNvSpPr>
            <a:spLocks noGrp="1"/>
          </p:cNvSpPr>
          <p:nvPr>
            <p:ph type="sldNum" sz="quarter" idx="5"/>
          </p:nvPr>
        </p:nvSpPr>
        <p:spPr/>
        <p:txBody>
          <a:bodyPr/>
          <a:lstStyle/>
          <a:p>
            <a:pPr>
              <a:defRPr/>
            </a:pPr>
            <a:fld id="{95D13371-3B46-4350-BAC7-753D5C7454D0}"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n-US" smtClean="0"/>
              <a:t>Movies went digital.</a:t>
            </a:r>
          </a:p>
          <a:p>
            <a:endParaRPr lang="en-US" smtClean="0"/>
          </a:p>
          <a:p>
            <a:r>
              <a:rPr lang="en-US" smtClean="0"/>
              <a:t>Like the digital camera, the digital camcorder also is replacing earlier, often bulky versions, allowing individuals to capture video wherever they might be.</a:t>
            </a:r>
          </a:p>
          <a:p>
            <a:endParaRPr lang="en-US" smtClean="0"/>
          </a:p>
          <a:p>
            <a:endParaRPr lang="en-US" smtClean="0"/>
          </a:p>
          <a:p>
            <a:endParaRPr lang="en-US" smtClean="0"/>
          </a:p>
          <a:p>
            <a:endParaRPr lang="en-US" smtClean="0"/>
          </a:p>
          <a:p>
            <a:r>
              <a:rPr lang="en-US" smtClean="0"/>
              <a:t>http://www.flickr.com/photos/oldonliner/1571194587/</a:t>
            </a:r>
          </a:p>
          <a:p>
            <a:r>
              <a:rPr lang="en-US" smtClean="0"/>
              <a:t>http://www.flickr.com/photos/checiap/164147687/</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ln/>
        </p:spPr>
      </p:sp>
      <p:sp>
        <p:nvSpPr>
          <p:cNvPr id="36866" name="Notes Placeholder 2"/>
          <p:cNvSpPr>
            <a:spLocks noGrp="1"/>
          </p:cNvSpPr>
          <p:nvPr>
            <p:ph type="body" idx="1"/>
          </p:nvPr>
        </p:nvSpPr>
        <p:spPr>
          <a:noFill/>
          <a:ln/>
        </p:spPr>
        <p:txBody>
          <a:bodyPr/>
          <a:lstStyle/>
          <a:p>
            <a:r>
              <a:rPr lang="en-US" smtClean="0"/>
              <a:t>Even the news has gone digital.</a:t>
            </a:r>
          </a:p>
          <a:p>
            <a:endParaRPr lang="en-US" smtClean="0"/>
          </a:p>
          <a:p>
            <a:r>
              <a:rPr lang="en-US" smtClean="0"/>
              <a:t>One interesting aspect of having ordinary citizens carry along cell phone cameras, digital cameras, and digital camcorders is that not only do they empower us personally but they also are giving rise to what are called ‘citizen journalists.’ The basic idea is that now, if anything interesting is happening anywhere in the world, most likely someone is taking a picture or video of it. </a:t>
            </a:r>
          </a:p>
          <a:p>
            <a:endParaRPr lang="en-US" smtClean="0"/>
          </a:p>
          <a:p>
            <a:r>
              <a:rPr lang="en-US" smtClean="0"/>
              <a:t>CNN has its new iReport service, where it aggregates news-oriented video from individuals across the globe. The South Korean online newspaper, OhMyNews, has as its motto ‘Every Citizen Is a Reporter.’ It gets several million hits a day and over 80% of its content is from ordinary citizens like you and me.</a:t>
            </a:r>
          </a:p>
          <a:p>
            <a:endParaRPr lang="en-US" smtClean="0"/>
          </a:p>
        </p:txBody>
      </p:sp>
      <p:sp>
        <p:nvSpPr>
          <p:cNvPr id="4" name="Slide Number Placeholder 3"/>
          <p:cNvSpPr>
            <a:spLocks noGrp="1"/>
          </p:cNvSpPr>
          <p:nvPr>
            <p:ph type="sldNum" sz="quarter" idx="5"/>
          </p:nvPr>
        </p:nvSpPr>
        <p:spPr/>
        <p:txBody>
          <a:bodyPr/>
          <a:lstStyle/>
          <a:p>
            <a:pPr>
              <a:defRPr/>
            </a:pPr>
            <a:fld id="{503BEA30-6377-4773-A451-0C1C604C7C20}"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p:spPr>
        <p:txBody>
          <a:bodyPr/>
          <a:lstStyle/>
          <a:p>
            <a:r>
              <a:rPr lang="en-US" smtClean="0"/>
              <a:t>54% annual growth in Africa; </a:t>
            </a:r>
          </a:p>
          <a:p>
            <a:endParaRPr lang="en-US" smtClean="0"/>
          </a:p>
          <a:p>
            <a:endParaRPr lang="en-US" smtClean="0"/>
          </a:p>
          <a:p>
            <a:r>
              <a:rPr lang="en-US" smtClean="0"/>
              <a:t>http://microfinancegateway.org/uploaded_files/woman%20in%20crowd%20with%20phone%202.jpg</a:t>
            </a:r>
          </a:p>
          <a:p>
            <a:endParaRPr lang="en-US" smtClean="0"/>
          </a:p>
          <a:p>
            <a:r>
              <a:rPr lang="en-US" smtClean="0"/>
              <a:t>http://www.wikinvest.com/concept/Mobile_Phone_Adoption_in_Developing_Countries</a:t>
            </a:r>
          </a:p>
        </p:txBody>
      </p:sp>
      <p:sp>
        <p:nvSpPr>
          <p:cNvPr id="4" name="Slide Number Placeholder 3"/>
          <p:cNvSpPr>
            <a:spLocks noGrp="1"/>
          </p:cNvSpPr>
          <p:nvPr>
            <p:ph type="sldNum" sz="quarter" idx="5"/>
          </p:nvPr>
        </p:nvSpPr>
        <p:spPr/>
        <p:txBody>
          <a:bodyPr/>
          <a:lstStyle/>
          <a:p>
            <a:pPr>
              <a:defRPr/>
            </a:pPr>
            <a:fld id="{A6A6DA13-4EA1-421C-822B-541B13E9EDE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p:spPr>
        <p:txBody>
          <a:bodyPr/>
          <a:lstStyle/>
          <a:p>
            <a:r>
              <a:rPr lang="en-US" smtClean="0"/>
              <a:t>In fact, we are starting to hear that human rights abuses in several developing countries have been curbed somewhat - simply by putting cellphones with cameras into the hands of local citizens and creating places like Global Voices Online for them to upload their content. </a:t>
            </a:r>
          </a:p>
        </p:txBody>
      </p:sp>
      <p:sp>
        <p:nvSpPr>
          <p:cNvPr id="4" name="Slide Number Placeholder 3"/>
          <p:cNvSpPr>
            <a:spLocks noGrp="1"/>
          </p:cNvSpPr>
          <p:nvPr>
            <p:ph type="sldNum" sz="quarter" idx="5"/>
          </p:nvPr>
        </p:nvSpPr>
        <p:spPr/>
        <p:txBody>
          <a:bodyPr/>
          <a:lstStyle/>
          <a:p>
            <a:pPr>
              <a:defRPr/>
            </a:pPr>
            <a:fld id="{0D56DEDC-C826-44A7-9F3F-AE79E3B92DD9}"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p:spPr>
        <p:txBody>
          <a:bodyPr/>
          <a:lstStyle/>
          <a:p>
            <a:pPr eaLnBrk="1" hangingPunct="1"/>
            <a:r>
              <a:rPr lang="en-US" smtClean="0"/>
              <a:t>And the interesting effect of everything going digital is that everyone now has a voice…</a:t>
            </a:r>
          </a:p>
          <a:p>
            <a:pPr eaLnBrk="1" hangingPunct="1"/>
            <a:endParaRPr lang="en-US" smtClean="0"/>
          </a:p>
          <a:p>
            <a:pPr eaLnBrk="1" hangingPunct="1"/>
            <a:r>
              <a:rPr lang="en-US" smtClean="0"/>
              <a:t>Blogs, wikis, podcasts, social networking sites, online photo, online video, social bookmarking, microblogging. The tools are all there for anyone who wants to use them.</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31E58D5F-C714-46E5-A550-14ED2721B2F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B2BF6309-FB13-4DD4-9C92-623CC488AA98}"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D4CCD1E1-2BB7-45EA-A37B-48CCC00E346D}" type="slidenum">
              <a:rPr lang="en-US" smtClean="0"/>
              <a:pPr>
                <a:defRPr/>
              </a:pPr>
              <a:t>19</a:t>
            </a:fld>
            <a:endParaRPr lang="en-US" smtClean="0"/>
          </a:p>
        </p:txBody>
      </p:sp>
      <p:sp>
        <p:nvSpPr>
          <p:cNvPr id="47106" name="Rectangle 2"/>
          <p:cNvSpPr>
            <a:spLocks noGrp="1" noRot="1" noChangeAspect="1" noChangeArrowheads="1" noTextEdit="1"/>
          </p:cNvSpPr>
          <p:nvPr>
            <p:ph type="sldImg"/>
          </p:nvPr>
        </p:nvSpPr>
        <p:spPr>
          <a:xfrm>
            <a:off x="1258888" y="720725"/>
            <a:ext cx="4800600" cy="3600450"/>
          </a:xfrm>
          <a:ln/>
        </p:spPr>
      </p:sp>
      <p:sp>
        <p:nvSpPr>
          <p:cNvPr id="47107" name="Rectangle 3"/>
          <p:cNvSpPr>
            <a:spLocks noGrp="1" noChangeArrowheads="1"/>
          </p:cNvSpPr>
          <p:nvPr>
            <p:ph type="body" idx="1"/>
          </p:nvPr>
        </p:nvSpPr>
        <p:spPr>
          <a:noFill/>
          <a:ln/>
        </p:spPr>
        <p:txBody>
          <a:bodyPr/>
          <a:lstStyle/>
          <a:p>
            <a:pPr eaLnBrk="1" hangingPunct="1">
              <a:lnSpc>
                <a:spcPct val="90000"/>
              </a:lnSpc>
            </a:pPr>
            <a:r>
              <a:rPr lang="en-US" sz="1000" smtClean="0"/>
              <a:t>And there’s YouTube, now the #3 place on the Web. About 1 in 6 Internet users has visited YouTube in the past 24 hours.</a:t>
            </a:r>
          </a:p>
          <a:p>
            <a:pPr eaLnBrk="1" hangingPunct="1">
              <a:lnSpc>
                <a:spcPct val="90000"/>
              </a:lnSpc>
            </a:pPr>
            <a:endParaRPr lang="en-US" sz="1000" smtClean="0"/>
          </a:p>
          <a:p>
            <a:pPr eaLnBrk="1" hangingPunct="1">
              <a:lnSpc>
                <a:spcPct val="90000"/>
              </a:lnSpc>
            </a:pPr>
            <a:r>
              <a:rPr lang="en-US" sz="1000" smtClean="0"/>
              <a:t>Just ask Judson Laipply, a previously obscure comedian from Cleveland, what it’s done to his career to have his Evolution of Dance routine viewed by over 80 million people. Most major television and film production channels, faced with declining viewership, are trying to establish a YouTube presence.</a:t>
            </a:r>
          </a:p>
          <a:p>
            <a:pPr>
              <a:lnSpc>
                <a:spcPct val="90000"/>
              </a:lnSpc>
            </a:pPr>
            <a:endParaRPr lang="en-US" sz="1000" smtClean="0"/>
          </a:p>
          <a:p>
            <a:pPr>
              <a:lnSpc>
                <a:spcPct val="90000"/>
              </a:lnSpc>
            </a:pPr>
            <a:r>
              <a:rPr lang="en-US" sz="1000" smtClean="0"/>
              <a:t>Hands up – how many of you have watched a video on YouTube? uploaded a video to YouTube?</a:t>
            </a:r>
          </a:p>
          <a:p>
            <a:pPr eaLnBrk="1" hangingPunct="1">
              <a:lnSpc>
                <a:spcPct val="90000"/>
              </a:lnSpc>
            </a:pPr>
            <a:endParaRPr lang="en-US" sz="1000" smtClean="0"/>
          </a:p>
          <a:p>
            <a:pPr eaLnBrk="1" hangingPunct="1">
              <a:lnSpc>
                <a:spcPct val="90000"/>
              </a:lnSpc>
            </a:pPr>
            <a:r>
              <a:rPr lang="en-US" sz="1000" smtClean="0"/>
              <a:t>We now live in a world where a comedian from Cleveland can be viewed by over 50 million people…</a:t>
            </a:r>
          </a:p>
          <a:p>
            <a:pPr eaLnBrk="1" hangingPunct="1">
              <a:lnSpc>
                <a:spcPct val="90000"/>
              </a:lnSpc>
            </a:pPr>
            <a:endParaRPr lang="en-US" sz="1000" smtClean="0"/>
          </a:p>
          <a:p>
            <a:pPr eaLnBrk="1" hangingPunct="1">
              <a:lnSpc>
                <a:spcPct val="90000"/>
              </a:lnSpc>
            </a:pPr>
            <a:r>
              <a:rPr lang="en-US" sz="1000" smtClean="0"/>
              <a:t>hahaha 17 million people</a:t>
            </a:r>
          </a:p>
          <a:p>
            <a:pPr eaLnBrk="1" hangingPunct="1">
              <a:lnSpc>
                <a:spcPct val="90000"/>
              </a:lnSpc>
            </a:pPr>
            <a:r>
              <a:rPr lang="en-US" sz="1000" smtClean="0"/>
              <a:t>hey 15 million people</a:t>
            </a:r>
          </a:p>
          <a:p>
            <a:pPr eaLnBrk="1" hangingPunct="1">
              <a:lnSpc>
                <a:spcPct val="90000"/>
              </a:lnSpc>
            </a:pPr>
            <a:endParaRPr lang="en-US" sz="1000" smtClean="0"/>
          </a:p>
          <a:p>
            <a:pPr eaLnBrk="1" hangingPunct="1">
              <a:lnSpc>
                <a:spcPct val="90000"/>
              </a:lnSpc>
            </a:pPr>
            <a:r>
              <a:rPr lang="en-US" sz="1000" smtClean="0"/>
              <a:t>ever watched?</a:t>
            </a:r>
          </a:p>
          <a:p>
            <a:pPr eaLnBrk="1" hangingPunct="1">
              <a:lnSpc>
                <a:spcPct val="90000"/>
              </a:lnSpc>
            </a:pPr>
            <a:r>
              <a:rPr lang="en-US" sz="1000" smtClean="0"/>
              <a:t>ever uploaded?</a:t>
            </a:r>
          </a:p>
          <a:p>
            <a:pPr eaLnBrk="1" hangingPunct="1">
              <a:lnSpc>
                <a:spcPct val="90000"/>
              </a:lnSpc>
            </a:pPr>
            <a:endParaRPr lang="en-US" sz="1000" smtClean="0"/>
          </a:p>
          <a:p>
            <a:pPr eaLnBrk="1" hangingPunct="1">
              <a:lnSpc>
                <a:spcPct val="90000"/>
              </a:lnSpc>
            </a:pPr>
            <a:r>
              <a:rPr lang="en-US" sz="1000" smtClean="0"/>
              <a:t>YouTube is now the #2 most-visited site on the Internet – ahead of Google</a:t>
            </a:r>
          </a:p>
          <a:p>
            <a:pPr eaLnBrk="1" hangingPunct="1">
              <a:lnSpc>
                <a:spcPct val="90000"/>
              </a:lnSpc>
            </a:pPr>
            <a:r>
              <a:rPr lang="en-US" sz="1000" smtClean="0"/>
              <a:t>Not bad for a company that barely existed 2 years ago</a:t>
            </a:r>
          </a:p>
          <a:p>
            <a:pPr eaLnBrk="1" hangingPunct="1">
              <a:lnSpc>
                <a:spcPct val="90000"/>
              </a:lnSpc>
            </a:pPr>
            <a:r>
              <a:rPr lang="en-US" sz="1000" smtClean="0"/>
              <a:t>As the Alexa trend graph shows, the percentage of global Internet users who visited YouTube yesterday is nearly 15%. This means that about 1 in 7 Internet users across the globe visited YouTube in the past 24 hours.</a:t>
            </a:r>
          </a:p>
          <a:p>
            <a:pPr eaLnBrk="1" hangingPunct="1">
              <a:lnSpc>
                <a:spcPct val="90000"/>
              </a:lnSpc>
            </a:pPr>
            <a:r>
              <a:rPr lang="en-US" sz="1000" smtClean="0"/>
              <a:t>The only sites more popular than YouTube are Yahoo, MSN.com, and Google.</a:t>
            </a:r>
          </a:p>
          <a:p>
            <a:pPr eaLnBrk="1" hangingPunct="1">
              <a:lnSpc>
                <a:spcPct val="90000"/>
              </a:lnSpc>
            </a:pPr>
            <a:endParaRPr lang="en-US" sz="10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p:spPr>
        <p:txBody>
          <a:bodyPr/>
          <a:lstStyle/>
          <a:p>
            <a:r>
              <a:rPr lang="en-US" smtClean="0"/>
              <a:t>And then there’s Facebook and MySpace, which are the #5 and #7 places on the Web, respectively. Why? Because they do one thing extremely well – they allow us to connect with each other in ways that we find meaningful and engaging.</a:t>
            </a:r>
          </a:p>
          <a:p>
            <a:endParaRPr lang="en-US" smtClean="0"/>
          </a:p>
          <a:p>
            <a:r>
              <a:rPr lang="en-US" smtClean="0"/>
              <a:t>Hands up – how many of you belong to MySpace, Facebook, or some other social networking site?</a:t>
            </a:r>
          </a:p>
          <a:p>
            <a:endParaRPr lang="en-US" smtClean="0"/>
          </a:p>
          <a:p>
            <a:endParaRPr lang="en-US" smtClean="0"/>
          </a:p>
          <a:p>
            <a:r>
              <a:rPr lang="en-US" smtClean="0"/>
              <a:t>http://www.alexa.com/site/ds/top_sites?ts_mode=global&amp;lang=none</a:t>
            </a:r>
          </a:p>
          <a:p>
            <a:endParaRPr lang="en-US" smtClean="0"/>
          </a:p>
        </p:txBody>
      </p:sp>
      <p:sp>
        <p:nvSpPr>
          <p:cNvPr id="4" name="Slide Number Placeholder 3"/>
          <p:cNvSpPr>
            <a:spLocks noGrp="1"/>
          </p:cNvSpPr>
          <p:nvPr>
            <p:ph type="sldNum" sz="quarter" idx="5"/>
          </p:nvPr>
        </p:nvSpPr>
        <p:spPr/>
        <p:txBody>
          <a:bodyPr/>
          <a:lstStyle/>
          <a:p>
            <a:pPr>
              <a:defRPr/>
            </a:pPr>
            <a:fld id="{6AB7E948-721F-40A1-A78A-87A47723B381}"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5FC4A0C-EF10-4853-921E-F46D8867EC5C}"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51202"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3586E466-0B6D-4899-990E-B1CABD4D88AE}" type="slidenum">
              <a:rPr lang="en-US" smtClean="0"/>
              <a:pPr>
                <a:defRPr/>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282121F9-F8FB-415E-8DFD-F5C0E92DADBE}"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4069E386-159C-4ED9-81C1-F7184185B94D}" type="slidenum">
              <a:rPr lang="en-US" smtClean="0"/>
              <a:pPr>
                <a:defRPr/>
              </a:pPr>
              <a:t>23</a:t>
            </a:fld>
            <a:endParaRPr lang="en-US" smtClean="0"/>
          </a:p>
        </p:txBody>
      </p:sp>
      <p:sp>
        <p:nvSpPr>
          <p:cNvPr id="55298" name="Rectangle 2"/>
          <p:cNvSpPr>
            <a:spLocks noGrp="1" noRot="1" noChangeAspect="1" noChangeArrowheads="1" noTextEdit="1"/>
          </p:cNvSpPr>
          <p:nvPr>
            <p:ph type="sldImg"/>
          </p:nvPr>
        </p:nvSpPr>
        <p:spPr>
          <a:xfrm>
            <a:off x="1258888" y="720725"/>
            <a:ext cx="4800600" cy="3600450"/>
          </a:xfrm>
          <a:ln/>
        </p:spPr>
      </p:sp>
      <p:sp>
        <p:nvSpPr>
          <p:cNvPr id="55299" name="Rectangle 3"/>
          <p:cNvSpPr>
            <a:spLocks noGrp="1" noChangeArrowheads="1"/>
          </p:cNvSpPr>
          <p:nvPr>
            <p:ph type="body" idx="1"/>
          </p:nvPr>
        </p:nvSpPr>
        <p:spPr>
          <a:noFill/>
          <a:ln/>
        </p:spPr>
        <p:txBody>
          <a:bodyPr/>
          <a:lstStyle/>
          <a:p>
            <a:pPr eaLnBrk="1" hangingPunct="1"/>
            <a:r>
              <a:rPr lang="en-US" smtClean="0"/>
              <a:t>But ultimately it is about empowerment. The reason these technologies are going like wildfire is because they allow people to be more efficient, to be more effective, to do things they want to do, and to do things they never could before.</a:t>
            </a:r>
          </a:p>
          <a:p>
            <a:pPr eaLnBrk="1" hangingPunct="1"/>
            <a:endParaRPr lang="en-US" smtClean="0"/>
          </a:p>
          <a:p>
            <a:pPr eaLnBrk="1" hangingPunct="1"/>
            <a:r>
              <a:rPr lang="en-US" smtClean="0"/>
              <a:t>Collaboration</a:t>
            </a:r>
          </a:p>
          <a:p>
            <a:pPr eaLnBrk="1" hangingPunct="1"/>
            <a:r>
              <a:rPr lang="en-US" smtClean="0"/>
              <a:t>Creativity</a:t>
            </a:r>
          </a:p>
          <a:p>
            <a:pPr eaLnBrk="1" hangingPunct="1"/>
            <a:r>
              <a:rPr lang="en-US" smtClean="0"/>
              <a:t>Disintermediation</a:t>
            </a:r>
          </a:p>
          <a:p>
            <a:pPr eaLnBrk="1" hangingPunct="1"/>
            <a:r>
              <a:rPr lang="en-US" smtClean="0"/>
              <a:t>Reach</a:t>
            </a:r>
          </a:p>
          <a:p>
            <a:pPr eaLnBrk="1" hangingPunct="1"/>
            <a:endParaRPr lang="en-US" smtClean="0"/>
          </a:p>
          <a:p>
            <a:pPr eaLnBrk="1" hangingPunct="1"/>
            <a:r>
              <a:rPr lang="en-US" smtClean="0"/>
              <a:t>Putting the power in the</a:t>
            </a:r>
            <a:br>
              <a:rPr lang="en-US" smtClean="0"/>
            </a:br>
            <a:r>
              <a:rPr lang="en-US" smtClean="0"/>
              <a:t>hands of the users</a:t>
            </a:r>
          </a:p>
          <a:p>
            <a:pPr eaLnBrk="1" hangingPunct="1"/>
            <a:endParaRPr lang="en-US" smtClean="0"/>
          </a:p>
          <a:p>
            <a:pPr eaLnBrk="1" hangingPunct="1"/>
            <a:r>
              <a:rPr lang="en-US" smtClean="0"/>
              <a:t>Technology allows us to communicate and collaborate with folks halfway across the globe just about as easily as we can the folks across town</a:t>
            </a:r>
          </a:p>
          <a:p>
            <a:pPr eaLnBrk="1" hangingPunct="1"/>
            <a:endParaRPr lang="en-US" smtClean="0"/>
          </a:p>
          <a:p>
            <a:pPr eaLnBrk="1" hangingPunct="1"/>
            <a:r>
              <a:rPr lang="en-US" smtClean="0"/>
              <a:t>Just like the printing press ushered in a new era where the general population could afford to be literate, to read, we are seeing similar transformations today</a:t>
            </a:r>
          </a:p>
          <a:p>
            <a:pPr eaLnBrk="1" hangingPunct="1"/>
            <a:endParaRPr lang="en-US" smtClean="0"/>
          </a:p>
          <a:p>
            <a:pPr eaLnBrk="1" hangingPunct="1"/>
            <a:r>
              <a:rPr lang="en-US" smtClean="0"/>
              <a:t>No longer need to be a publishing company to publish a book</a:t>
            </a:r>
          </a:p>
          <a:p>
            <a:pPr eaLnBrk="1" hangingPunct="1"/>
            <a:r>
              <a:rPr lang="en-US" smtClean="0"/>
              <a:t>Record studio to create a hit song or album</a:t>
            </a:r>
          </a:p>
          <a:p>
            <a:pPr eaLnBrk="1" hangingPunct="1"/>
            <a:r>
              <a:rPr lang="en-US" smtClean="0"/>
              <a:t>Movie studio to create a hit movie or music video</a:t>
            </a:r>
          </a:p>
          <a:p>
            <a:pPr eaLnBrk="1" hangingPunct="1"/>
            <a:r>
              <a:rPr lang="en-US" smtClean="0"/>
              <a:t> - Digital cameras, camcorders, software – a few hundred dollars, an Internet connection, and an idea and you’re all set</a:t>
            </a:r>
          </a:p>
          <a:p>
            <a:pPr eaLnBrk="1" hangingPunct="1"/>
            <a:endParaRPr lang="en-US" smtClean="0"/>
          </a:p>
          <a:p>
            <a:pPr eaLnBrk="1" hangingPunct="1"/>
            <a:r>
              <a:rPr lang="en-US" smtClean="0"/>
              <a:t>Disintermediation – tools are there that allow us to bypass the “middle man” – used to have to rely on publishers, record companies, movie studios, etc. to reach our audience – now we can reach them directly and they can find us through search engines, video hosting sites, tags, etc.</a:t>
            </a:r>
          </a:p>
          <a:p>
            <a:pPr eaLnBrk="1" hangingPunct="1"/>
            <a:endParaRPr lang="en-US" smtClean="0"/>
          </a:p>
          <a:p>
            <a:pPr eaLnBrk="1" hangingPunct="1"/>
            <a:r>
              <a:rPr lang="en-US" smtClean="0"/>
              <a:t>Not only can we reach them by bypassing traditional entities – we can reach them in the thousands, hundreds of thousands, millions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p:spPr>
        <p:txBody>
          <a:bodyPr/>
          <a:lstStyle/>
          <a:p>
            <a:pPr eaLnBrk="1" hangingPunct="1"/>
            <a:r>
              <a:rPr lang="en-US" smtClean="0"/>
              <a:t>The challenge, of course, is that much of this world is invisible to older adults and educators (in the bubble)</a:t>
            </a:r>
          </a:p>
          <a:p>
            <a:pPr eaLnBrk="1" hangingPunct="1"/>
            <a:r>
              <a:rPr lang="en-US" smtClean="0"/>
              <a:t>Why? b/c didn’t grow up with it</a:t>
            </a:r>
          </a:p>
          <a:p>
            <a:pPr eaLnBrk="1" hangingPunct="1"/>
            <a:endParaRPr lang="en-US" smtClean="0"/>
          </a:p>
          <a:p>
            <a:pPr eaLnBrk="1" hangingPunct="1"/>
            <a:r>
              <a:rPr lang="en-US" smtClean="0"/>
              <a:t>For the first time in history, kids know more than adults about something that’s important</a:t>
            </a:r>
          </a:p>
          <a:p>
            <a:pPr eaLnBrk="1" hangingPunct="1"/>
            <a:r>
              <a:rPr lang="en-US" smtClean="0"/>
              <a:t>  - this is scary to adults!</a:t>
            </a:r>
          </a:p>
          <a:p>
            <a:pPr eaLnBrk="1" hangingPunct="1"/>
            <a:endParaRPr lang="en-US" smtClean="0"/>
          </a:p>
          <a:p>
            <a:pPr eaLnBrk="1" hangingPunct="1"/>
            <a:endParaRPr lang="en-US" smtClean="0"/>
          </a:p>
          <a:p>
            <a:pPr eaLnBrk="1" hangingPunct="1"/>
            <a:r>
              <a:rPr lang="en-US" smtClean="0"/>
              <a:t>Wesley Fryer</a:t>
            </a:r>
          </a:p>
          <a:p>
            <a:pPr eaLnBrk="1" hangingPunct="1"/>
            <a:r>
              <a:rPr lang="en-US" smtClean="0"/>
              <a:t> http://www.speedofcreativity.org/2006/10/21/beyond-the-digital-native-immigrant-dichotomy/</a:t>
            </a:r>
          </a:p>
          <a:p>
            <a:pPr eaLnBrk="1" hangingPunct="1"/>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2D9281C6-3C76-47BC-811B-210340916D2C}"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ln/>
        </p:spPr>
      </p:sp>
      <p:sp>
        <p:nvSpPr>
          <p:cNvPr id="59394" name="Notes Placeholder 2"/>
          <p:cNvSpPr>
            <a:spLocks noGrp="1"/>
          </p:cNvSpPr>
          <p:nvPr>
            <p:ph type="body" idx="1"/>
          </p:nvPr>
        </p:nvSpPr>
        <p:spPr>
          <a:noFill/>
          <a:ln/>
        </p:spPr>
        <p:txBody>
          <a:bodyPr/>
          <a:lstStyle/>
          <a:p>
            <a:pPr eaLnBrk="1" hangingPunct="1"/>
            <a:r>
              <a:rPr lang="en-US" smtClean="0"/>
              <a:t>And the interesting effect of everything going digital is that everyone now has a voice…</a:t>
            </a:r>
          </a:p>
          <a:p>
            <a:pPr eaLnBrk="1" hangingPunct="1"/>
            <a:endParaRPr lang="en-US" smtClean="0"/>
          </a:p>
          <a:p>
            <a:pPr eaLnBrk="1" hangingPunct="1"/>
            <a:r>
              <a:rPr lang="en-US" smtClean="0"/>
              <a:t>Blogs, wikis, podcasts, social networking sites, online photo, online video, social bookmarking, microblogging, </a:t>
            </a:r>
          </a:p>
          <a:p>
            <a:pPr eaLnBrk="1" hangingPunct="1"/>
            <a:endParaRPr lang="en-US" smtClean="0"/>
          </a:p>
          <a:p>
            <a:pPr eaLnBrk="1" hangingPunct="1"/>
            <a:endParaRPr lang="en-US" smtClean="0"/>
          </a:p>
          <a:p>
            <a:pPr eaLnBrk="1" hangingPunct="1"/>
            <a:r>
              <a:rPr lang="en-US" smtClean="0"/>
              <a:t>Then of course there’s YouTube, now the #2 place on the Web. About 1 in 6 Internet users has visited YouTube in the past 24 hours.</a:t>
            </a:r>
          </a:p>
          <a:p>
            <a:pPr eaLnBrk="1" hangingPunct="1"/>
            <a:endParaRPr lang="en-US" smtClean="0"/>
          </a:p>
          <a:p>
            <a:pPr eaLnBrk="1" hangingPunct="1"/>
            <a:r>
              <a:rPr lang="en-US" smtClean="0"/>
              <a:t>Just ask Judson Laipply, a previously obscure comedian from Cleveland, what it’s done to his career to have his Evolution of Dance routine viewed by over 80 million people. Most major television and film production channels, faced with declining viewership, are trying to establish a YouTube presence.</a:t>
            </a:r>
          </a:p>
          <a:p>
            <a:endParaRPr lang="en-US" smtClean="0"/>
          </a:p>
          <a:p>
            <a:r>
              <a:rPr lang="en-US" smtClean="0"/>
              <a:t>Hands up – how many of you have watched a video on YouTube? uploaded a video to YouTube?</a:t>
            </a:r>
          </a:p>
        </p:txBody>
      </p:sp>
      <p:sp>
        <p:nvSpPr>
          <p:cNvPr id="4" name="Slide Number Placeholder 3"/>
          <p:cNvSpPr>
            <a:spLocks noGrp="1"/>
          </p:cNvSpPr>
          <p:nvPr>
            <p:ph type="sldNum" sz="quarter" idx="5"/>
          </p:nvPr>
        </p:nvSpPr>
        <p:spPr/>
        <p:txBody>
          <a:bodyPr/>
          <a:lstStyle/>
          <a:p>
            <a:pPr>
              <a:defRPr/>
            </a:pPr>
            <a:fld id="{0267D86D-174D-433C-8226-11B78E0F8BDD}"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a:ln/>
        </p:spPr>
        <p:txBody>
          <a:bodyPr/>
          <a:lstStyle/>
          <a:p>
            <a:pPr eaLnBrk="1" hangingPunct="1"/>
            <a:r>
              <a:rPr lang="en-US" smtClean="0"/>
              <a:t>Blogs, wikis, podcasts, social networking sites, online photo, online video, social bookmarking, microblogging. The tools are all there for anyone who wants to use them.</a:t>
            </a:r>
          </a:p>
          <a:p>
            <a:endParaRPr lang="en-US" smtClean="0"/>
          </a:p>
          <a:p>
            <a:r>
              <a:rPr lang="en-US" smtClean="0"/>
              <a:t>As Shirky notes, the web has become a participatory space, and there’s no going back.</a:t>
            </a:r>
          </a:p>
          <a:p>
            <a:endParaRPr lang="en-US" smtClean="0"/>
          </a:p>
          <a:p>
            <a:r>
              <a:rPr lang="en-US" smtClean="0"/>
              <a:t>What does it mean for your ability to be effective 21st century leaders when so few of you are using or are even familiar with the new social tools that are revolutionizing our personal lives?</a:t>
            </a:r>
          </a:p>
        </p:txBody>
      </p:sp>
      <p:sp>
        <p:nvSpPr>
          <p:cNvPr id="4" name="Slide Number Placeholder 3"/>
          <p:cNvSpPr>
            <a:spLocks noGrp="1"/>
          </p:cNvSpPr>
          <p:nvPr>
            <p:ph type="sldNum" sz="quarter" idx="5"/>
          </p:nvPr>
        </p:nvSpPr>
        <p:spPr/>
        <p:txBody>
          <a:bodyPr/>
          <a:lstStyle/>
          <a:p>
            <a:pPr>
              <a:defRPr/>
            </a:pPr>
            <a:fld id="{C8BA838A-59DA-44D5-9CD0-AF8C8849C692}"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3CF83B38-D57D-42F7-96BC-EEA041167A7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95D5AE25-B27D-480A-8FEF-5155C7AB2834}"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F970E94-32E4-49BA-B928-97F79C76874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F567DC93-96DD-4E2C-9446-4163188EC3B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r>
              <a:rPr lang="en-US" smtClean="0"/>
              <a:t>Talking went digital. </a:t>
            </a:r>
          </a:p>
          <a:p>
            <a:endParaRPr lang="en-US" smtClean="0"/>
          </a:p>
          <a:p>
            <a:r>
              <a:rPr lang="en-US" smtClean="0"/>
              <a:t>On the personal level, we now carry around portable little computers (also known as cell phones) that not only let us talk to anyone in the world but also can send text messages, photographs, and videos. They also can hold our calendar, contacts, and music that we like to listen to. All in our pocket.</a:t>
            </a:r>
          </a:p>
          <a:p>
            <a:endParaRPr lang="en-US" smtClean="0"/>
          </a:p>
          <a:p>
            <a:r>
              <a:rPr lang="en-US" smtClean="0"/>
              <a:t>Hands up – how many of you own a cell phone?</a:t>
            </a:r>
          </a:p>
          <a:p>
            <a:endParaRPr lang="en-US" smtClean="0"/>
          </a:p>
          <a:p>
            <a:r>
              <a:rPr lang="en-US" smtClean="0"/>
              <a:t>http://www.flickr.com/photos/davyrocket/82339986/</a:t>
            </a:r>
          </a:p>
          <a:p>
            <a:endParaRPr lang="en-US" smtClean="0"/>
          </a:p>
          <a:p>
            <a:r>
              <a:rPr lang="en-US" smtClean="0"/>
              <a:t>How many of you have heard of a service called Jott that lets you can send yourself an e-mail reminder simply by calling and talking into the phone?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a:ln/>
        </p:spPr>
      </p:sp>
      <p:sp>
        <p:nvSpPr>
          <p:cNvPr id="28674" name="Notes Placeholder 2"/>
          <p:cNvSpPr>
            <a:spLocks noGrp="1"/>
          </p:cNvSpPr>
          <p:nvPr>
            <p:ph type="body" idx="1"/>
          </p:nvPr>
        </p:nvSpPr>
        <p:spPr>
          <a:noFill/>
          <a:ln/>
        </p:spPr>
        <p:txBody>
          <a:bodyPr/>
          <a:lstStyle/>
          <a:p>
            <a:r>
              <a:rPr lang="en-US" smtClean="0"/>
              <a:t>Music went digital.</a:t>
            </a:r>
          </a:p>
          <a:p>
            <a:endParaRPr lang="en-US" smtClean="0"/>
          </a:p>
          <a:p>
            <a:r>
              <a:rPr lang="en-US" smtClean="0"/>
              <a:t>Many of us have iPods or other portable music devices that let us carry around a lifetime’s worth of music. And, again, they fit in our pocket or purse.</a:t>
            </a:r>
          </a:p>
          <a:p>
            <a:endParaRPr lang="en-US" smtClean="0"/>
          </a:p>
          <a:p>
            <a:r>
              <a:rPr lang="en-US" smtClean="0"/>
              <a:t>And, in addition to being both wonderfully useful and kinda cool, these little devices also are making us completely rethink a number of issues related to intellectual property and copyright.</a:t>
            </a:r>
          </a:p>
          <a:p>
            <a:endParaRPr lang="en-US" smtClean="0"/>
          </a:p>
          <a:p>
            <a:r>
              <a:rPr lang="en-US" smtClean="0"/>
              <a:t>Hands up – how many of you own an iPod or other kind of portable music player?</a:t>
            </a:r>
          </a:p>
          <a:p>
            <a:endParaRPr lang="en-US" smtClean="0"/>
          </a:p>
          <a:p>
            <a:endParaRPr lang="en-US" smtClean="0"/>
          </a:p>
          <a:p>
            <a:endParaRPr lang="en-US" smtClean="0"/>
          </a:p>
          <a:p>
            <a:r>
              <a:rPr lang="en-US" smtClean="0"/>
              <a:t>http://www.flickr.com/photos/zengame/42914294/sizes/l/</a:t>
            </a:r>
          </a:p>
        </p:txBody>
      </p:sp>
      <p:sp>
        <p:nvSpPr>
          <p:cNvPr id="4" name="Slide Number Placeholder 3"/>
          <p:cNvSpPr>
            <a:spLocks noGrp="1"/>
          </p:cNvSpPr>
          <p:nvPr>
            <p:ph type="sldNum" sz="quarter" idx="5"/>
          </p:nvPr>
        </p:nvSpPr>
        <p:spPr/>
        <p:txBody>
          <a:bodyPr/>
          <a:lstStyle/>
          <a:p>
            <a:pPr>
              <a:defRPr/>
            </a:pPr>
            <a:fld id="{BB9843C1-AEA8-4020-B2C2-FBDBA3A9F8A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2503"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62504"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1"/>
          <p:cNvSpPr>
            <a:spLocks noGrp="1" noChangeArrowheads="1"/>
          </p:cNvSpPr>
          <p:nvPr>
            <p:ph type="dt" sz="quarter" idx="10"/>
          </p:nvPr>
        </p:nvSpPr>
        <p:spPr/>
        <p:txBody>
          <a:bodyPr/>
          <a:lstStyle>
            <a:lvl1pPr>
              <a:defRPr/>
            </a:lvl1pPr>
          </a:lstStyle>
          <a:p>
            <a:pPr>
              <a:defRPr/>
            </a:pPr>
            <a:endParaRPr lang="en-US"/>
          </a:p>
        </p:txBody>
      </p:sp>
      <p:sp>
        <p:nvSpPr>
          <p:cNvPr id="5" name="Rectangle 42"/>
          <p:cNvSpPr>
            <a:spLocks noGrp="1" noChangeArrowheads="1"/>
          </p:cNvSpPr>
          <p:nvPr>
            <p:ph type="ftr" sz="quarter" idx="11"/>
          </p:nvPr>
        </p:nvSpPr>
        <p:spPr/>
        <p:txBody>
          <a:bodyPr/>
          <a:lstStyle>
            <a:lvl1pPr>
              <a:defRPr/>
            </a:lvl1pPr>
          </a:lstStyle>
          <a:p>
            <a:pPr>
              <a:defRPr/>
            </a:pPr>
            <a:endParaRPr lang="en-US"/>
          </a:p>
        </p:txBody>
      </p:sp>
      <p:sp>
        <p:nvSpPr>
          <p:cNvPr id="6" name="Rectangle 43"/>
          <p:cNvSpPr>
            <a:spLocks noGrp="1" noChangeArrowheads="1"/>
          </p:cNvSpPr>
          <p:nvPr>
            <p:ph type="sldNum" sz="quarter" idx="12"/>
          </p:nvPr>
        </p:nvSpPr>
        <p:spPr/>
        <p:txBody>
          <a:bodyPr/>
          <a:lstStyle>
            <a:lvl1pPr>
              <a:defRPr/>
            </a:lvl1pPr>
          </a:lstStyle>
          <a:p>
            <a:pPr>
              <a:defRPr/>
            </a:pPr>
            <a:fld id="{4071F845-F605-4D5D-99B8-FC365F171AE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B1FDD883-5DD5-410D-A3F3-D83DC3EE75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2308C43E-5631-45D2-B617-A8FD43C52EA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3AD62A48-9762-434B-80DB-C54B62B952A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14FCB1FF-2275-4477-A60E-111572A207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E7EC731C-E2DA-42C4-A840-861EE9F9AE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p:txBody>
          <a:bodyPr/>
          <a:lstStyle>
            <a:lvl1pPr>
              <a:defRPr/>
            </a:lvl1pPr>
          </a:lstStyle>
          <a:p>
            <a:pPr>
              <a:defRPr/>
            </a:pPr>
            <a:endParaRPr lang="en-US"/>
          </a:p>
        </p:txBody>
      </p:sp>
      <p:sp>
        <p:nvSpPr>
          <p:cNvPr id="5" name="Rectangle 41"/>
          <p:cNvSpPr>
            <a:spLocks noGrp="1" noChangeArrowheads="1"/>
          </p:cNvSpPr>
          <p:nvPr>
            <p:ph type="ftr" sz="quarter" idx="11"/>
          </p:nvPr>
        </p:nvSpPr>
        <p:spPr/>
        <p:txBody>
          <a:bodyPr/>
          <a:lstStyle>
            <a:lvl1pPr>
              <a:defRPr/>
            </a:lvl1pPr>
          </a:lstStyle>
          <a:p>
            <a:pPr>
              <a:defRPr/>
            </a:pPr>
            <a:endParaRPr lang="en-US"/>
          </a:p>
        </p:txBody>
      </p:sp>
      <p:sp>
        <p:nvSpPr>
          <p:cNvPr id="6" name="Rectangle 42"/>
          <p:cNvSpPr>
            <a:spLocks noGrp="1" noChangeArrowheads="1"/>
          </p:cNvSpPr>
          <p:nvPr>
            <p:ph type="sldNum" sz="quarter" idx="12"/>
          </p:nvPr>
        </p:nvSpPr>
        <p:spPr/>
        <p:txBody>
          <a:bodyPr/>
          <a:lstStyle>
            <a:lvl1pPr>
              <a:defRPr/>
            </a:lvl1pPr>
          </a:lstStyle>
          <a:p>
            <a:pPr>
              <a:defRPr/>
            </a:pPr>
            <a:fld id="{7CFB0137-86C2-4A0B-A94A-C45885247E8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B1D5F88A-7037-417C-90A6-3D979ADD947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p:txBody>
          <a:bodyPr/>
          <a:lstStyle>
            <a:lvl1pPr>
              <a:defRPr/>
            </a:lvl1pPr>
          </a:lstStyle>
          <a:p>
            <a:pPr>
              <a:defRPr/>
            </a:pPr>
            <a:endParaRPr lang="en-US"/>
          </a:p>
        </p:txBody>
      </p:sp>
      <p:sp>
        <p:nvSpPr>
          <p:cNvPr id="8" name="Rectangle 41"/>
          <p:cNvSpPr>
            <a:spLocks noGrp="1" noChangeArrowheads="1"/>
          </p:cNvSpPr>
          <p:nvPr>
            <p:ph type="ftr" sz="quarter" idx="11"/>
          </p:nvPr>
        </p:nvSpPr>
        <p:spPr/>
        <p:txBody>
          <a:bodyPr/>
          <a:lstStyle>
            <a:lvl1pPr>
              <a:defRPr/>
            </a:lvl1pPr>
          </a:lstStyle>
          <a:p>
            <a:pPr>
              <a:defRPr/>
            </a:pPr>
            <a:endParaRPr lang="en-US"/>
          </a:p>
        </p:txBody>
      </p:sp>
      <p:sp>
        <p:nvSpPr>
          <p:cNvPr id="9" name="Rectangle 42"/>
          <p:cNvSpPr>
            <a:spLocks noGrp="1" noChangeArrowheads="1"/>
          </p:cNvSpPr>
          <p:nvPr>
            <p:ph type="sldNum" sz="quarter" idx="12"/>
          </p:nvPr>
        </p:nvSpPr>
        <p:spPr/>
        <p:txBody>
          <a:bodyPr/>
          <a:lstStyle>
            <a:lvl1pPr>
              <a:defRPr/>
            </a:lvl1pPr>
          </a:lstStyle>
          <a:p>
            <a:pPr>
              <a:defRPr/>
            </a:pPr>
            <a:fld id="{DB505B28-F55F-41A2-B3E2-397FF0A110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p:txBody>
          <a:bodyPr/>
          <a:lstStyle>
            <a:lvl1pPr>
              <a:defRPr/>
            </a:lvl1pPr>
          </a:lstStyle>
          <a:p>
            <a:pPr>
              <a:defRPr/>
            </a:pPr>
            <a:endParaRPr lang="en-US"/>
          </a:p>
        </p:txBody>
      </p:sp>
      <p:sp>
        <p:nvSpPr>
          <p:cNvPr id="4" name="Rectangle 41"/>
          <p:cNvSpPr>
            <a:spLocks noGrp="1" noChangeArrowheads="1"/>
          </p:cNvSpPr>
          <p:nvPr>
            <p:ph type="ftr" sz="quarter" idx="11"/>
          </p:nvPr>
        </p:nvSpPr>
        <p:spPr/>
        <p:txBody>
          <a:bodyPr/>
          <a:lstStyle>
            <a:lvl1pPr>
              <a:defRPr/>
            </a:lvl1pPr>
          </a:lstStyle>
          <a:p>
            <a:pPr>
              <a:defRPr/>
            </a:pPr>
            <a:endParaRPr lang="en-US"/>
          </a:p>
        </p:txBody>
      </p:sp>
      <p:sp>
        <p:nvSpPr>
          <p:cNvPr id="5" name="Rectangle 42"/>
          <p:cNvSpPr>
            <a:spLocks noGrp="1" noChangeArrowheads="1"/>
          </p:cNvSpPr>
          <p:nvPr>
            <p:ph type="sldNum" sz="quarter" idx="12"/>
          </p:nvPr>
        </p:nvSpPr>
        <p:spPr/>
        <p:txBody>
          <a:bodyPr/>
          <a:lstStyle>
            <a:lvl1pPr>
              <a:defRPr/>
            </a:lvl1pPr>
          </a:lstStyle>
          <a:p>
            <a:pPr>
              <a:defRPr/>
            </a:pPr>
            <a:fld id="{25C05678-6B98-4E9E-9067-1F0E1A7299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p:txBody>
          <a:bodyPr/>
          <a:lstStyle>
            <a:lvl1pPr>
              <a:defRPr/>
            </a:lvl1pPr>
          </a:lstStyle>
          <a:p>
            <a:pPr>
              <a:defRPr/>
            </a:pPr>
            <a:endParaRPr lang="en-US"/>
          </a:p>
        </p:txBody>
      </p:sp>
      <p:sp>
        <p:nvSpPr>
          <p:cNvPr id="3" name="Rectangle 41"/>
          <p:cNvSpPr>
            <a:spLocks noGrp="1" noChangeArrowheads="1"/>
          </p:cNvSpPr>
          <p:nvPr>
            <p:ph type="ftr" sz="quarter" idx="11"/>
          </p:nvPr>
        </p:nvSpPr>
        <p:spPr/>
        <p:txBody>
          <a:bodyPr/>
          <a:lstStyle>
            <a:lvl1pPr>
              <a:defRPr/>
            </a:lvl1pPr>
          </a:lstStyle>
          <a:p>
            <a:pPr>
              <a:defRPr/>
            </a:pPr>
            <a:endParaRPr lang="en-US"/>
          </a:p>
        </p:txBody>
      </p:sp>
      <p:sp>
        <p:nvSpPr>
          <p:cNvPr id="4" name="Rectangle 42"/>
          <p:cNvSpPr>
            <a:spLocks noGrp="1" noChangeArrowheads="1"/>
          </p:cNvSpPr>
          <p:nvPr>
            <p:ph type="sldNum" sz="quarter" idx="12"/>
          </p:nvPr>
        </p:nvSpPr>
        <p:spPr/>
        <p:txBody>
          <a:bodyPr/>
          <a:lstStyle>
            <a:lvl1pPr>
              <a:defRPr/>
            </a:lvl1pPr>
          </a:lstStyle>
          <a:p>
            <a:pPr>
              <a:defRPr/>
            </a:pPr>
            <a:fld id="{33F2C6BF-A5CA-4094-8509-9692C0D9CE4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479ED557-A752-4C3B-BCE9-49973C0C710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p:txBody>
          <a:bodyPr/>
          <a:lstStyle>
            <a:lvl1pPr>
              <a:defRPr/>
            </a:lvl1pPr>
          </a:lstStyle>
          <a:p>
            <a:pPr>
              <a:defRPr/>
            </a:pPr>
            <a:endParaRPr lang="en-US"/>
          </a:p>
        </p:txBody>
      </p:sp>
      <p:sp>
        <p:nvSpPr>
          <p:cNvPr id="6" name="Rectangle 41"/>
          <p:cNvSpPr>
            <a:spLocks noGrp="1" noChangeArrowheads="1"/>
          </p:cNvSpPr>
          <p:nvPr>
            <p:ph type="ftr" sz="quarter" idx="11"/>
          </p:nvPr>
        </p:nvSpPr>
        <p:spPr/>
        <p:txBody>
          <a:bodyPr/>
          <a:lstStyle>
            <a:lvl1pPr>
              <a:defRPr/>
            </a:lvl1pPr>
          </a:lstStyle>
          <a:p>
            <a:pPr>
              <a:defRPr/>
            </a:pPr>
            <a:endParaRPr lang="en-US"/>
          </a:p>
        </p:txBody>
      </p:sp>
      <p:sp>
        <p:nvSpPr>
          <p:cNvPr id="7" name="Rectangle 42"/>
          <p:cNvSpPr>
            <a:spLocks noGrp="1" noChangeArrowheads="1"/>
          </p:cNvSpPr>
          <p:nvPr>
            <p:ph type="sldNum" sz="quarter" idx="12"/>
          </p:nvPr>
        </p:nvSpPr>
        <p:spPr/>
        <p:txBody>
          <a:bodyPr/>
          <a:lstStyle>
            <a:lvl1pPr>
              <a:defRPr/>
            </a:lvl1pPr>
          </a:lstStyle>
          <a:p>
            <a:pPr>
              <a:defRPr/>
            </a:pPr>
            <a:fld id="{576A9F80-373C-4903-A2DA-6590F933CB0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79" name="Rectangle 39"/>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1480"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1"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effectLst>
                  <a:outerShdw blurRad="38100" dist="38100" dir="2700000" algn="tl">
                    <a:srgbClr val="000000"/>
                  </a:outerShdw>
                </a:effectLst>
                <a:cs typeface="+mn-cs"/>
              </a:defRPr>
            </a:lvl1pPr>
          </a:lstStyle>
          <a:p>
            <a:pPr>
              <a:defRPr/>
            </a:pPr>
            <a:endParaRPr lang="en-US"/>
          </a:p>
        </p:txBody>
      </p:sp>
      <p:sp>
        <p:nvSpPr>
          <p:cNvPr id="61482"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effectLst>
                  <a:outerShdw blurRad="38100" dist="38100" dir="2700000" algn="tl">
                    <a:srgbClr val="000000"/>
                  </a:outerShdw>
                </a:effectLst>
                <a:cs typeface="+mn-cs"/>
              </a:defRPr>
            </a:lvl1pPr>
          </a:lstStyle>
          <a:p>
            <a:pPr>
              <a:defRPr/>
            </a:pPr>
            <a:fld id="{9ED5EF03-F7B1-48CD-9959-6A649D2F11B7}" type="slidenum">
              <a:rPr lang="en-US"/>
              <a:pPr>
                <a:defRPr/>
              </a:pPr>
              <a:t>‹#›</a:t>
            </a:fld>
            <a:endParaRPr lang="en-US"/>
          </a:p>
        </p:txBody>
      </p:sp>
      <p:sp>
        <p:nvSpPr>
          <p:cNvPr id="61483"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00"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folHlink"/>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folHlink"/>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movingforward.wikispaces.com/video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http://www.typepad.com/t/app/weblog/post?blog_id=1361226"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video" Target="file:///S:\A%20Documents\Videos\YouTube%20-%20Hey.wmv" TargetMode="External"/><Relationship Id="rId7" Type="http://schemas.openxmlformats.org/officeDocument/2006/relationships/image" Target="../media/image15.png"/><Relationship Id="rId2" Type="http://schemas.openxmlformats.org/officeDocument/2006/relationships/video" Target="file:///S:\A%20Documents\Videos\YouTube%20-%20Evolution%20of%20Dance.wmv" TargetMode="External"/><Relationship Id="rId1" Type="http://schemas.openxmlformats.org/officeDocument/2006/relationships/tags" Target="../tags/tag9.xml"/><Relationship Id="rId6" Type="http://schemas.openxmlformats.org/officeDocument/2006/relationships/notesSlide" Target="../notesSlides/notesSlide18.xml"/><Relationship Id="rId5" Type="http://schemas.openxmlformats.org/officeDocument/2006/relationships/slideLayout" Target="../slideLayouts/slideLayout4.xml"/><Relationship Id="rId4" Type="http://schemas.openxmlformats.org/officeDocument/2006/relationships/video" Target="file:///S:\A%20Documents\Videos\YouTube%20-%20Hahaha.wmv" TargetMode="Externa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9.jpe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3.jpeg"/><Relationship Id="rId4" Type="http://schemas.openxmlformats.org/officeDocument/2006/relationships/hyperlink" Target="http://www.flickr.com/photos/wfryer/275042551/"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file:///S:\A%20Documents\Videos\2008%20-%20Nokia%20-%20The%204th%20Screen.wmv" TargetMode="Externa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3825875"/>
            <a:ext cx="7772400" cy="1736725"/>
          </a:xfrm>
        </p:spPr>
        <p:txBody>
          <a:bodyPr/>
          <a:lstStyle/>
          <a:p>
            <a:pPr>
              <a:defRPr/>
            </a:pPr>
            <a:r>
              <a:rPr lang="en-US" sz="10000" dirty="0" smtClean="0">
                <a:solidFill>
                  <a:schemeClr val="accent6"/>
                </a:solidFill>
                <a:latin typeface="Arial Black" pitchFamily="34" charset="0"/>
              </a:rPr>
              <a:t>Say </a:t>
            </a:r>
            <a:r>
              <a:rPr lang="en-US" sz="10000" dirty="0" smtClean="0">
                <a:solidFill>
                  <a:srgbClr val="FFC000"/>
                </a:solidFill>
                <a:latin typeface="Arial Black" pitchFamily="34" charset="0"/>
              </a:rPr>
              <a:t>hi</a:t>
            </a:r>
            <a:r>
              <a:rPr lang="en-US" sz="10000" dirty="0" smtClean="0">
                <a:solidFill>
                  <a:schemeClr val="accent6"/>
                </a:solidFill>
                <a:latin typeface="Arial Black" pitchFamily="34" charset="0"/>
              </a:rPr>
              <a:t/>
            </a:r>
            <a:br>
              <a:rPr lang="en-US" sz="10000" dirty="0" smtClean="0">
                <a:solidFill>
                  <a:schemeClr val="accent6"/>
                </a:solidFill>
                <a:latin typeface="Arial Black" pitchFamily="34" charset="0"/>
              </a:rPr>
            </a:br>
            <a:r>
              <a:rPr lang="en-US" sz="10000" dirty="0" smtClean="0">
                <a:solidFill>
                  <a:schemeClr val="accent6"/>
                </a:solidFill>
                <a:latin typeface="Arial Black" pitchFamily="34" charset="0"/>
              </a:rPr>
              <a:t>to your</a:t>
            </a:r>
            <a:br>
              <a:rPr lang="en-US" sz="10000" dirty="0" smtClean="0">
                <a:solidFill>
                  <a:schemeClr val="accent6"/>
                </a:solidFill>
                <a:latin typeface="Arial Black" pitchFamily="34" charset="0"/>
              </a:rPr>
            </a:br>
            <a:r>
              <a:rPr lang="en-US" sz="10000" dirty="0" smtClean="0">
                <a:solidFill>
                  <a:schemeClr val="accent6"/>
                </a:solidFill>
                <a:latin typeface="Arial Black" pitchFamily="34" charset="0"/>
              </a:rPr>
              <a:t>neighbor!</a:t>
            </a:r>
            <a:endParaRPr lang="en-US" sz="10000" dirty="0">
              <a:solidFill>
                <a:schemeClr val="accent6"/>
              </a:solidFill>
              <a:latin typeface="Arial Black"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3" descr="450204342_636c98538c_b.jpg"/>
          <p:cNvPicPr>
            <a:picLocks noChangeAspect="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descr="2070805989_10c4d22b4b_o.jpg"/>
          <p:cNvPicPr>
            <a:picLocks noChangeAspect="1"/>
          </p:cNvPicPr>
          <p:nvPr/>
        </p:nvPicPr>
        <p:blipFill>
          <a:blip r:embed="rId4"/>
          <a:srcRect/>
          <a:stretch>
            <a:fillRect/>
          </a:stretch>
        </p:blipFill>
        <p:spPr bwMode="auto">
          <a:xfrm>
            <a:off x="0" y="0"/>
            <a:ext cx="10439400" cy="6954838"/>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descr="camcorder"/>
          <p:cNvPicPr>
            <a:picLocks noChangeAspect="1" noChangeArrowheads="1"/>
          </p:cNvPicPr>
          <p:nvPr/>
        </p:nvPicPr>
        <p:blipFill>
          <a:blip r:embed="rId4"/>
          <a:srcRect/>
          <a:stretch>
            <a:fillRect/>
          </a:stretch>
        </p:blipFill>
        <p:spPr bwMode="auto">
          <a:xfrm>
            <a:off x="0" y="0"/>
            <a:ext cx="9753600" cy="69056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5842" name="Content Placeholder 3" descr="CNN iReport.png"/>
          <p:cNvPicPr>
            <a:picLocks noGrp="1" noChangeAspect="1"/>
          </p:cNvPicPr>
          <p:nvPr>
            <p:ph idx="1"/>
          </p:nvPr>
        </p:nvPicPr>
        <p:blipFill>
          <a:blip r:embed="rId4"/>
          <a:srcRect/>
          <a:stretch>
            <a:fillRect/>
          </a:stretch>
        </p:blipFill>
        <p:spPr>
          <a:xfrm>
            <a:off x="0" y="0"/>
            <a:ext cx="14071600" cy="6858000"/>
          </a:xfrm>
        </p:spPr>
      </p:pic>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5" descr="cell_phone_africa.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2961226120_e865ac65bf_o.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39938" name="Content Placeholder 3" descr="Global Voices.png"/>
          <p:cNvPicPr>
            <a:picLocks noGrp="1" noChangeAspect="1"/>
          </p:cNvPicPr>
          <p:nvPr>
            <p:ph idx="1"/>
          </p:nvPr>
        </p:nvPicPr>
        <p:blipFill>
          <a:blip r:embed="rId4"/>
          <a:srcRect/>
          <a:stretch>
            <a:fillRect/>
          </a:stretch>
        </p:blipFill>
        <p:spPr>
          <a:xfrm>
            <a:off x="0" y="0"/>
            <a:ext cx="10820400" cy="6967538"/>
          </a:xfr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1985" name="Picture 1" descr="Wiki.png">
            <a:hlinkClick r:id="rId3"/>
          </p:cNvPr>
          <p:cNvPicPr>
            <a:picLocks noChangeAspect="1"/>
          </p:cNvPicPr>
          <p:nvPr/>
        </p:nvPicPr>
        <p:blipFill>
          <a:blip r:embed="rId4"/>
          <a:srcRect/>
          <a:stretch>
            <a:fillRect/>
          </a:stretch>
        </p:blipFill>
        <p:spPr bwMode="auto">
          <a:xfrm>
            <a:off x="0" y="0"/>
            <a:ext cx="10541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4033" name="Picture 1" descr="NAESP.png">
            <a:hlinkClick r:id="rId3"/>
          </p:cNvPr>
          <p:cNvPicPr>
            <a:picLocks noChangeAspect="1"/>
          </p:cNvPicPr>
          <p:nvPr/>
        </p:nvPicPr>
        <p:blipFill>
          <a:blip r:embed="rId4"/>
          <a:srcRect l="2354" r="3465"/>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YouTube - Evolution of Dance.wmv">
            <a:hlinkClick r:id="" action="ppaction://media"/>
          </p:cNvPr>
          <p:cNvPicPr>
            <a:picLocks noRot="1" noChangeAspect="1"/>
          </p:cNvPicPr>
          <p:nvPr>
            <a:videoFile r:link="rId2"/>
          </p:nvPr>
        </p:nvPicPr>
        <p:blipFill>
          <a:blip r:embed="rId7"/>
          <a:stretch>
            <a:fillRect/>
          </a:stretch>
        </p:blipFill>
        <p:spPr>
          <a:xfrm>
            <a:off x="762000" y="838200"/>
            <a:ext cx="3048000" cy="2190750"/>
          </a:xfrm>
          <a:prstGeom prst="rect">
            <a:avLst/>
          </a:prstGeom>
        </p:spPr>
      </p:pic>
      <p:pic>
        <p:nvPicPr>
          <p:cNvPr id="8" name="YouTube - Hey.wmv">
            <a:hlinkClick r:id="" action="ppaction://media"/>
          </p:cNvPr>
          <p:cNvPicPr>
            <a:picLocks noRot="1" noChangeAspect="1"/>
          </p:cNvPicPr>
          <p:nvPr>
            <a:videoFile r:link="rId3"/>
          </p:nvPr>
        </p:nvPicPr>
        <p:blipFill>
          <a:blip r:embed="rId8"/>
          <a:stretch>
            <a:fillRect/>
          </a:stretch>
        </p:blipFill>
        <p:spPr>
          <a:xfrm>
            <a:off x="5334000" y="838200"/>
            <a:ext cx="3048000" cy="2286000"/>
          </a:xfrm>
          <a:prstGeom prst="rect">
            <a:avLst/>
          </a:prstGeom>
        </p:spPr>
      </p:pic>
      <p:pic>
        <p:nvPicPr>
          <p:cNvPr id="10" name="YouTube - Hahaha.wmv">
            <a:hlinkClick r:id="" action="ppaction://media"/>
          </p:cNvPr>
          <p:cNvPicPr>
            <a:picLocks noRot="1" noChangeAspect="1"/>
          </p:cNvPicPr>
          <p:nvPr>
            <a:videoFile r:link="rId4"/>
          </p:nvPr>
        </p:nvPicPr>
        <p:blipFill>
          <a:blip r:embed="rId9"/>
          <a:stretch>
            <a:fillRect/>
          </a:stretch>
        </p:blipFill>
        <p:spPr>
          <a:xfrm>
            <a:off x="2971800" y="4038600"/>
            <a:ext cx="3048000" cy="2438400"/>
          </a:xfrm>
          <a:prstGeom prst="rect">
            <a:avLst/>
          </a:prstGeom>
        </p:spPr>
      </p:pic>
    </p:spTree>
    <p:custDataLst>
      <p:tags r:id="rId1"/>
    </p:custData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video>
              <p:cMediaNode>
                <p:cTn id="13" fill="hold" display="0">
                  <p:stCondLst>
                    <p:cond delay="indefinite"/>
                  </p:stCondLst>
                  <p:endCondLst>
                    <p:cond evt="onNext" delay="0">
                      <p:tgtEl>
                        <p:sldTgt/>
                      </p:tgtEl>
                    </p:cond>
                    <p:cond evt="onPrev" delay="0">
                      <p:tgtEl>
                        <p:sldTgt/>
                      </p:tgtEl>
                    </p:cond>
                  </p:endCondLst>
                </p:cTn>
                <p:tgtEl>
                  <p:spTgt spid="8"/>
                </p:tgtEl>
              </p:cMediaNode>
            </p:video>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0"/>
                                        </p:tgtEl>
                                      </p:cBhvr>
                                    </p:cmd>
                                  </p:childTnLst>
                                </p:cTn>
                              </p:par>
                            </p:childTnLst>
                          </p:cTn>
                        </p:par>
                      </p:childTnLst>
                    </p:cTn>
                  </p:par>
                </p:childTnLst>
              </p:cTn>
              <p:nextCondLst>
                <p:cond evt="onClick" delay="0">
                  <p:tgtEl>
                    <p:spTgt spid="10"/>
                  </p:tgtEl>
                </p:cond>
              </p:nextCondLst>
            </p:seq>
            <p:video>
              <p:cMediaNode>
                <p:cTn id="19"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685800" y="3825875"/>
            <a:ext cx="7772400" cy="1736725"/>
          </a:xfrm>
        </p:spPr>
        <p:txBody>
          <a:bodyPr/>
          <a:lstStyle/>
          <a:p>
            <a:pPr>
              <a:defRPr/>
            </a:pPr>
            <a:r>
              <a:rPr lang="en-US" sz="15000" dirty="0" smtClean="0">
                <a:solidFill>
                  <a:schemeClr val="accent6"/>
                </a:solidFill>
                <a:latin typeface="Arial Black" pitchFamily="34" charset="0"/>
              </a:rPr>
              <a:t>5 act</a:t>
            </a:r>
            <a:br>
              <a:rPr lang="en-US" sz="15000" dirty="0" smtClean="0">
                <a:solidFill>
                  <a:schemeClr val="accent6"/>
                </a:solidFill>
                <a:latin typeface="Arial Black" pitchFamily="34" charset="0"/>
              </a:rPr>
            </a:br>
            <a:r>
              <a:rPr lang="en-US" sz="15000" dirty="0" smtClean="0">
                <a:solidFill>
                  <a:schemeClr val="accent6"/>
                </a:solidFill>
                <a:latin typeface="Arial Black" pitchFamily="34" charset="0"/>
              </a:rPr>
              <a:t>play</a:t>
            </a:r>
            <a:endParaRPr lang="en-US" sz="15000" dirty="0">
              <a:solidFill>
                <a:schemeClr val="accent6"/>
              </a:solidFill>
              <a:latin typeface="Arial Black"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myspace_logo2.jpg"/>
          <p:cNvPicPr>
            <a:picLocks noChangeAspect="1"/>
          </p:cNvPicPr>
          <p:nvPr/>
        </p:nvPicPr>
        <p:blipFill>
          <a:blip r:embed="rId4"/>
          <a:srcRect/>
          <a:stretch>
            <a:fillRect/>
          </a:stretch>
        </p:blipFill>
        <p:spPr bwMode="auto">
          <a:xfrm>
            <a:off x="533400" y="2286000"/>
            <a:ext cx="8128000" cy="6096000"/>
          </a:xfrm>
          <a:prstGeom prst="rect">
            <a:avLst/>
          </a:prstGeom>
          <a:noFill/>
          <a:ln w="9525">
            <a:noFill/>
            <a:miter lim="800000"/>
            <a:headEnd/>
            <a:tailEnd/>
          </a:ln>
        </p:spPr>
      </p:pic>
      <p:pic>
        <p:nvPicPr>
          <p:cNvPr id="48130" name="Picture 1" descr="logo_facebook.jpg"/>
          <p:cNvPicPr>
            <a:picLocks noChangeAspect="1"/>
          </p:cNvPicPr>
          <p:nvPr/>
        </p:nvPicPr>
        <p:blipFill>
          <a:blip r:embed="rId5"/>
          <a:srcRect/>
          <a:stretch>
            <a:fillRect/>
          </a:stretch>
        </p:blipFill>
        <p:spPr bwMode="auto">
          <a:xfrm>
            <a:off x="0" y="0"/>
            <a:ext cx="9144000" cy="34385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descr="club_penguin_penguins.jpg"/>
          <p:cNvPicPr>
            <a:picLocks noChangeAspect="1"/>
          </p:cNvPicPr>
          <p:nvPr/>
        </p:nvPicPr>
        <p:blipFill>
          <a:blip r:embed="rId4"/>
          <a:srcRect/>
          <a:stretch>
            <a:fillRect/>
          </a:stretch>
        </p:blipFill>
        <p:spPr bwMode="auto">
          <a:xfrm>
            <a:off x="0" y="0"/>
            <a:ext cx="9144000" cy="73152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1" descr="webkinz.jpg"/>
          <p:cNvPicPr>
            <a:picLocks noChangeAspect="1"/>
          </p:cNvPicPr>
          <p:nvPr/>
        </p:nvPicPr>
        <p:blipFill>
          <a:blip r:embed="rId4"/>
          <a:srcRect/>
          <a:stretch>
            <a:fillRect/>
          </a:stretch>
        </p:blipFill>
        <p:spPr bwMode="auto">
          <a:xfrm>
            <a:off x="0" y="990600"/>
            <a:ext cx="9144000" cy="53371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IBM"/>
          <p:cNvPicPr>
            <a:picLocks noGrp="1" noChangeAspect="1" noChangeArrowheads="1"/>
          </p:cNvPicPr>
          <p:nvPr>
            <p:ph idx="1"/>
          </p:nvPr>
        </p:nvPicPr>
        <p:blipFill>
          <a:blip r:embed="rId4"/>
          <a:srcRect/>
          <a:stretch>
            <a:fillRect/>
          </a:stretch>
        </p:blipFill>
        <p:spPr>
          <a:xfrm>
            <a:off x="2365375" y="465138"/>
            <a:ext cx="4414838" cy="5940425"/>
          </a:xfrm>
        </p:spPr>
      </p:pic>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endParaRPr lang="en-US"/>
          </a:p>
        </p:txBody>
      </p:sp>
      <p:sp>
        <p:nvSpPr>
          <p:cNvPr id="6" name="Content Placeholder 5"/>
          <p:cNvSpPr>
            <a:spLocks noGrp="1"/>
          </p:cNvSpPr>
          <p:nvPr>
            <p:ph idx="1"/>
          </p:nvPr>
        </p:nvSpPr>
        <p:spPr/>
        <p:txBody>
          <a:bodyPr/>
          <a:lstStyle/>
          <a:p>
            <a:pPr>
              <a:defRPr/>
            </a:pPr>
            <a:endParaRPr lang="en-US"/>
          </a:p>
        </p:txBody>
      </p:sp>
      <p:pic>
        <p:nvPicPr>
          <p:cNvPr id="56324" name="Picture 3" descr="Our Digital Landscape">
            <a:hlinkClick r:id="rId4" tooltip="Photo Sharing"/>
          </p:cNvPr>
          <p:cNvPicPr>
            <a:picLocks noChangeAspect="1" noChangeArrowheads="1"/>
          </p:cNvPicPr>
          <p:nvPr/>
        </p:nvPicPr>
        <p:blipFill>
          <a:blip r:embed="rId5"/>
          <a:srcRect l="1332" t="1242" r="5867" b="1036"/>
          <a:stretch>
            <a:fillRect/>
          </a:stretch>
        </p:blipFill>
        <p:spPr bwMode="auto">
          <a:xfrm>
            <a:off x="2058988" y="919163"/>
            <a:ext cx="5026025" cy="50196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8369" name="Picture 4" descr="YouTube.png"/>
          <p:cNvPicPr>
            <a:picLocks noChangeAspect="1"/>
          </p:cNvPicPr>
          <p:nvPr/>
        </p:nvPicPr>
        <p:blipFill>
          <a:blip r:embed="rId4"/>
          <a:srcRect/>
          <a:stretch>
            <a:fillRect/>
          </a:stretch>
        </p:blipFill>
        <p:spPr bwMode="auto">
          <a:xfrm>
            <a:off x="0" y="0"/>
            <a:ext cx="10104438" cy="6858000"/>
          </a:xfrm>
          <a:prstGeom prst="rect">
            <a:avLst/>
          </a:prstGeom>
          <a:noFill/>
          <a:ln w="9525">
            <a:noFill/>
            <a:miter lim="800000"/>
            <a:headEnd/>
            <a:tailEnd/>
          </a:ln>
        </p:spPr>
      </p:pic>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lstStyle/>
          <a:p>
            <a:pPr>
              <a:defRPr/>
            </a:pPr>
            <a:r>
              <a:rPr lang="en-US" dirty="0" smtClean="0"/>
              <a:t>snipurl.com/</a:t>
            </a:r>
            <a:r>
              <a:rPr lang="en-US" dirty="0" err="1" smtClean="0"/>
              <a:t>saitraining</a:t>
            </a:r>
            <a:endParaRPr lang="en-US" dirty="0"/>
          </a:p>
        </p:txBody>
      </p:sp>
      <p:sp>
        <p:nvSpPr>
          <p:cNvPr id="5" name="Subtitle 4"/>
          <p:cNvSpPr>
            <a:spLocks noGrp="1"/>
          </p:cNvSpPr>
          <p:nvPr>
            <p:ph type="subTitle" sz="quarter" idx="1"/>
          </p:nvPr>
        </p:nvSpPr>
        <p:spPr/>
        <p:txBody>
          <a:bodyPr/>
          <a:lstStyle/>
          <a:p>
            <a:pPr>
              <a:defRPr/>
            </a:pP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838200"/>
            <a:ext cx="7772400" cy="1736725"/>
          </a:xfrm>
        </p:spPr>
        <p:txBody>
          <a:bodyPr/>
          <a:lstStyle/>
          <a:p>
            <a:pPr algn="l">
              <a:defRPr/>
            </a:pPr>
            <a:r>
              <a:rPr lang="en-US" sz="15000" dirty="0" smtClean="0">
                <a:latin typeface="Arial Black" pitchFamily="34" charset="0"/>
              </a:rPr>
              <a:t>ACT 1</a:t>
            </a:r>
            <a:endParaRPr lang="en-US" sz="15000" dirty="0">
              <a:latin typeface="Arial Black" pitchFamily="34" charset="0"/>
            </a:endParaRPr>
          </a:p>
        </p:txBody>
      </p:sp>
      <p:sp>
        <p:nvSpPr>
          <p:cNvPr id="5" name="Subtitle 4"/>
          <p:cNvSpPr>
            <a:spLocks noGrp="1"/>
          </p:cNvSpPr>
          <p:nvPr>
            <p:ph type="subTitle" sz="quarter" idx="1"/>
          </p:nvPr>
        </p:nvSpPr>
        <p:spPr>
          <a:xfrm>
            <a:off x="0" y="3429000"/>
            <a:ext cx="8458200" cy="1752600"/>
          </a:xfrm>
        </p:spPr>
        <p:txBody>
          <a:bodyPr/>
          <a:lstStyle/>
          <a:p>
            <a:pPr algn="r">
              <a:defRPr/>
            </a:pPr>
            <a:r>
              <a:rPr lang="en-US" sz="6000" dirty="0" smtClean="0">
                <a:solidFill>
                  <a:schemeClr val="accent6">
                    <a:lumMod val="75000"/>
                  </a:schemeClr>
                </a:solidFill>
                <a:latin typeface="Arial Black" pitchFamily="34" charset="0"/>
              </a:rPr>
              <a:t>Our tools</a:t>
            </a:r>
            <a:br>
              <a:rPr lang="en-US" sz="6000" dirty="0" smtClean="0">
                <a:solidFill>
                  <a:schemeClr val="accent6">
                    <a:lumMod val="75000"/>
                  </a:schemeClr>
                </a:solidFill>
                <a:latin typeface="Arial Black" pitchFamily="34" charset="0"/>
              </a:rPr>
            </a:br>
            <a:r>
              <a:rPr lang="en-US" sz="6000" dirty="0" smtClean="0">
                <a:solidFill>
                  <a:schemeClr val="accent6">
                    <a:lumMod val="75000"/>
                  </a:schemeClr>
                </a:solidFill>
                <a:latin typeface="Arial Black" pitchFamily="34" charset="0"/>
              </a:rPr>
              <a:t>have </a:t>
            </a:r>
            <a:br>
              <a:rPr lang="en-US" sz="6000" dirty="0" smtClean="0">
                <a:solidFill>
                  <a:schemeClr val="accent6">
                    <a:lumMod val="75000"/>
                  </a:schemeClr>
                </a:solidFill>
                <a:latin typeface="Arial Black" pitchFamily="34" charset="0"/>
              </a:rPr>
            </a:br>
            <a:r>
              <a:rPr lang="en-US" sz="6000" dirty="0" smtClean="0">
                <a:solidFill>
                  <a:schemeClr val="accent6">
                    <a:lumMod val="75000"/>
                  </a:schemeClr>
                </a:solidFill>
                <a:latin typeface="Arial Black" pitchFamily="34" charset="0"/>
              </a:rPr>
              <a:t>changed</a:t>
            </a:r>
            <a:endParaRPr lang="en-US" sz="6000" dirty="0">
              <a:solidFill>
                <a:schemeClr val="accent6">
                  <a:lumMod val="75000"/>
                </a:schemeClr>
              </a:solidFill>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2008 - Nokia - The 4th Screen.wmv">
            <a:hlinkClick r:id="" action="ppaction://media"/>
          </p:cNvPr>
          <p:cNvPicPr>
            <a:picLocks noRot="1" noChangeAspect="1"/>
          </p:cNvPicPr>
          <p:nvPr>
            <a:videoFile r:link="rId1"/>
          </p:nvPr>
        </p:nvPicPr>
        <p:blipFill>
          <a:blip r:embed="rId4"/>
          <a:stretch>
            <a:fillRect/>
          </a:stretch>
        </p:blipFill>
        <p:spPr>
          <a:xfrm>
            <a:off x="3048000" y="2286000"/>
            <a:ext cx="3048000" cy="2286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72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noFill/>
        </p:spPr>
        <p:txBody>
          <a:bodyPr/>
          <a:lstStyle/>
          <a:p>
            <a:endParaRPr lang="en-US" smtClean="0">
              <a:effectLst/>
            </a:endParaRPr>
          </a:p>
        </p:txBody>
      </p:sp>
      <p:sp>
        <p:nvSpPr>
          <p:cNvPr id="19459" name="Rectangle 3"/>
          <p:cNvSpPr>
            <a:spLocks noGrp="1" noChangeArrowheads="1"/>
          </p:cNvSpPr>
          <p:nvPr>
            <p:ph type="body" idx="4294967295"/>
          </p:nvPr>
        </p:nvSpPr>
        <p:spPr>
          <a:noFill/>
        </p:spPr>
        <p:txBody>
          <a:bodyPr/>
          <a:lstStyle/>
          <a:p>
            <a:endParaRPr lang="en-US" smtClean="0">
              <a:effectLst/>
            </a:endParaRPr>
          </a:p>
        </p:txBody>
      </p:sp>
      <p:pic>
        <p:nvPicPr>
          <p:cNvPr id="19460" name="Picture 4" descr="desktop"/>
          <p:cNvPicPr>
            <a:picLocks noChangeAspect="1" noChangeArrowheads="1"/>
          </p:cNvPicPr>
          <p:nvPr/>
        </p:nvPicPr>
        <p:blipFill>
          <a:blip r:embed="rId3"/>
          <a:srcRect/>
          <a:stretch>
            <a:fillRect/>
          </a:stretch>
        </p:blipFill>
        <p:spPr bwMode="auto">
          <a:xfrm>
            <a:off x="-304800" y="-914400"/>
            <a:ext cx="9753600" cy="780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1507" name="Content Placeholder 3" descr="lenovo-thinkpad-x61-tablet-pc.jpg"/>
          <p:cNvPicPr>
            <a:picLocks noGrp="1" noChangeAspect="1"/>
          </p:cNvPicPr>
          <p:nvPr>
            <p:ph idx="1"/>
          </p:nvPr>
        </p:nvPicPr>
        <p:blipFill>
          <a:blip r:embed="rId3"/>
          <a:srcRect/>
          <a:stretch>
            <a:fillRect/>
          </a:stretch>
        </p:blipFill>
        <p:spPr>
          <a:xfrm>
            <a:off x="0" y="-533400"/>
            <a:ext cx="9144000" cy="94234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82339986_ad45c6b742_b.jpg"/>
          <p:cNvPicPr>
            <a:picLocks noChangeAspect="1"/>
          </p:cNvPicPr>
          <p:nvPr/>
        </p:nvPicPr>
        <p:blipFill>
          <a:blip r:embed="rId4"/>
          <a:srcRect/>
          <a:stretch>
            <a:fillRect/>
          </a:stretch>
        </p:blipFill>
        <p:spPr bwMode="auto">
          <a:xfrm>
            <a:off x="-1138238" y="0"/>
            <a:ext cx="10282238" cy="68580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pic>
        <p:nvPicPr>
          <p:cNvPr id="27650" name="Content Placeholder 3" descr="42914294_975aab3235_b.jpg"/>
          <p:cNvPicPr>
            <a:picLocks noGrp="1" noChangeAspect="1"/>
          </p:cNvPicPr>
          <p:nvPr>
            <p:ph idx="1"/>
          </p:nvPr>
        </p:nvPicPr>
        <p:blipFill>
          <a:blip r:embed="rId4"/>
          <a:srcRect/>
          <a:stretch>
            <a:fillRect/>
          </a:stretch>
        </p:blipFill>
        <p:spPr>
          <a:xfrm>
            <a:off x="0" y="0"/>
            <a:ext cx="9144000" cy="6858000"/>
          </a:xfr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XPANDSHOWBAR" val="True"/>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Fals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722948"/>
  <p:tag name="DISPLAYDEVICENUMBER" val="True"/>
  <p:tag name="RESETCHARTS" val="True"/>
  <p:tag name="ZEROBASED" val="False"/>
  <p:tag name="POWERPOINTVERSION" val="12.0"/>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Char char="n"/>
          <a:tabLst/>
          <a:defRPr kumimoji="0" lang="en-US" sz="3200" b="0"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5132</TotalTime>
  <Words>1274</Words>
  <Application>Microsoft Office PowerPoint</Application>
  <PresentationFormat>On-screen Show (4:3)</PresentationFormat>
  <Paragraphs>159</Paragraphs>
  <Slides>26</Slides>
  <Notes>25</Notes>
  <HiddenSlides>3</HiddenSlides>
  <MMClips>4</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Globe</vt:lpstr>
      <vt:lpstr>Say hi to your neighbor!</vt:lpstr>
      <vt:lpstr>5 act play</vt:lpstr>
      <vt:lpstr>snipurl.com/saitraining</vt:lpstr>
      <vt:lpstr>ACT 1</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STLI, U. Minnesota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CASTLE Symposium</dc:title>
  <dc:creator>Scott McLeod</dc:creator>
  <cp:lastModifiedBy>Scott McLeod</cp:lastModifiedBy>
  <cp:revision>376</cp:revision>
  <cp:lastPrinted>2006-11-29T12:57:57Z</cp:lastPrinted>
  <dcterms:created xsi:type="dcterms:W3CDTF">2006-11-10T16:41:19Z</dcterms:created>
  <dcterms:modified xsi:type="dcterms:W3CDTF">2008-10-27T12:59:35Z</dcterms:modified>
</cp:coreProperties>
</file>