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Default Extension="vml" ContentType="application/vnd.openxmlformats-officedocument.vmlDrawing"/>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5"/>
  </p:notesMasterIdLst>
  <p:handoutMasterIdLst>
    <p:handoutMasterId r:id="rId36"/>
  </p:handoutMasterIdLst>
  <p:sldIdLst>
    <p:sldId id="739" r:id="rId2"/>
    <p:sldId id="740" r:id="rId3"/>
    <p:sldId id="750" r:id="rId4"/>
    <p:sldId id="755" r:id="rId5"/>
    <p:sldId id="751" r:id="rId6"/>
    <p:sldId id="756" r:id="rId7"/>
    <p:sldId id="757" r:id="rId8"/>
    <p:sldId id="752" r:id="rId9"/>
    <p:sldId id="753" r:id="rId10"/>
    <p:sldId id="754" r:id="rId11"/>
    <p:sldId id="480" r:id="rId12"/>
    <p:sldId id="693" r:id="rId13"/>
    <p:sldId id="484" r:id="rId14"/>
    <p:sldId id="692" r:id="rId15"/>
    <p:sldId id="718" r:id="rId16"/>
    <p:sldId id="482" r:id="rId17"/>
    <p:sldId id="746" r:id="rId18"/>
    <p:sldId id="741" r:id="rId19"/>
    <p:sldId id="742" r:id="rId20"/>
    <p:sldId id="747" r:id="rId21"/>
    <p:sldId id="745" r:id="rId22"/>
    <p:sldId id="743" r:id="rId23"/>
    <p:sldId id="702" r:id="rId24"/>
    <p:sldId id="655" r:id="rId25"/>
    <p:sldId id="721" r:id="rId26"/>
    <p:sldId id="722" r:id="rId27"/>
    <p:sldId id="716" r:id="rId28"/>
    <p:sldId id="656" r:id="rId29"/>
    <p:sldId id="719" r:id="rId30"/>
    <p:sldId id="658" r:id="rId31"/>
    <p:sldId id="659" r:id="rId32"/>
    <p:sldId id="738" r:id="rId33"/>
    <p:sldId id="679" r:id="rId34"/>
  </p:sldIdLst>
  <p:sldSz cx="9144000" cy="6858000" type="screen4x3"/>
  <p:notesSz cx="7315200" cy="9601200"/>
  <p:custDataLst>
    <p:tags r:id="rId37"/>
  </p:custDataLst>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Arial" charset="0"/>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C0C0C"/>
    <a:srgbClr val="000000"/>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69" autoAdjust="0"/>
    <p:restoredTop sz="41901" autoAdjust="0"/>
  </p:normalViewPr>
  <p:slideViewPr>
    <p:cSldViewPr>
      <p:cViewPr varScale="1">
        <p:scale>
          <a:sx n="29" d="100"/>
          <a:sy n="29" d="100"/>
        </p:scale>
        <p:origin x="-16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9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3153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3F169D1A-217F-4329-8AF7-08DBCF6438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1290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671C3858-4C7F-44DD-8666-168F7E8F13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7D89BAD3-6718-4F03-98C3-1E13534D38F7}" type="slidenum">
              <a:rPr lang="en-US" smtClean="0"/>
              <a:pPr>
                <a:defRPr/>
              </a:pPr>
              <a:t>11</a:t>
            </a:fld>
            <a:endParaRPr lang="en-US" smtClean="0"/>
          </a:p>
        </p:txBody>
      </p:sp>
      <p:sp>
        <p:nvSpPr>
          <p:cNvPr id="149507" name="Rectangle 2"/>
          <p:cNvSpPr>
            <a:spLocks noGrp="1" noRot="1" noChangeAspect="1" noChangeArrowheads="1" noTextEdit="1"/>
          </p:cNvSpPr>
          <p:nvPr>
            <p:ph type="sldImg"/>
          </p:nvPr>
        </p:nvSpPr>
        <p:spPr>
          <a:xfrm>
            <a:off x="1258888" y="720725"/>
            <a:ext cx="4800600" cy="3600450"/>
          </a:xfrm>
          <a:ln/>
        </p:spPr>
      </p:sp>
      <p:sp>
        <p:nvSpPr>
          <p:cNvPr id="149508" name="Rectangle 3"/>
          <p:cNvSpPr>
            <a:spLocks noGrp="1" noChangeArrowheads="1"/>
          </p:cNvSpPr>
          <p:nvPr>
            <p:ph type="body" idx="1"/>
          </p:nvPr>
        </p:nvSpPr>
        <p:spPr>
          <a:noFill/>
          <a:ln/>
        </p:spPr>
        <p:txBody>
          <a:bodyPr/>
          <a:lstStyle/>
          <a:p>
            <a:pPr eaLnBrk="1" hangingPunct="1"/>
            <a:r>
              <a:rPr lang="en-US" dirty="0" smtClean="0"/>
              <a:t>We now live in a world where an upstart online encyclopedia created by thousands of volunteers can boast over 2 million entries in English alone, which is several orders of magnitude larger than the august and revered Encyclopedia Britannica. And, of course, Wikipedia corrects and updates itself almost, which means that it already recognizes that Pluto is no longer a planet, that Shimon Peres was elected President of Israel, and that the San Antonio Spurs won the 2007 NBA finals, while none of those facts is in the Britannica edition sitting in your local library.</a:t>
            </a:r>
          </a:p>
          <a:p>
            <a:pPr eaLnBrk="1" hangingPunct="1"/>
            <a:endParaRPr lang="en-US" dirty="0" smtClean="0"/>
          </a:p>
          <a:p>
            <a:pPr eaLnBrk="1" hangingPunct="1"/>
            <a:r>
              <a:rPr lang="en-US" dirty="0" smtClean="0"/>
              <a:t>have you read?</a:t>
            </a:r>
          </a:p>
          <a:p>
            <a:pPr eaLnBrk="1" hangingPunct="1"/>
            <a:r>
              <a:rPr lang="en-US" dirty="0" smtClean="0"/>
              <a:t>have you edited?</a:t>
            </a:r>
          </a:p>
          <a:p>
            <a:pPr eaLnBrk="1" hangingPunct="1"/>
            <a:r>
              <a:rPr lang="en-US" dirty="0" smtClean="0"/>
              <a:t>librarian in New Jersey?</a:t>
            </a:r>
          </a:p>
          <a:p>
            <a:pPr eaLnBrk="1" hangingPunct="1"/>
            <a:endParaRPr lang="en-US" dirty="0" smtClean="0"/>
          </a:p>
          <a:p>
            <a:pPr eaLnBrk="1" hangingPunct="1"/>
            <a:r>
              <a:rPr lang="en-US" dirty="0" smtClean="0"/>
              <a:t>Wikipedia is the #9 most-visited site on the Internet</a:t>
            </a:r>
          </a:p>
          <a:p>
            <a:pPr eaLnBrk="1" hangingPunct="1"/>
            <a:r>
              <a:rPr lang="en-US" dirty="0" smtClean="0"/>
              <a:t>As you can see from the </a:t>
            </a:r>
            <a:r>
              <a:rPr lang="en-US" dirty="0" err="1" smtClean="0"/>
              <a:t>Alexa</a:t>
            </a:r>
            <a:r>
              <a:rPr lang="en-US" dirty="0" smtClean="0"/>
              <a:t> trend graph, most of that traffic growth has occurred in the past 3 years</a:t>
            </a:r>
          </a:p>
          <a:p>
            <a:pPr eaLnBrk="1" hangingPunct="1"/>
            <a:r>
              <a:rPr lang="en-US" dirty="0" smtClean="0"/>
              <a:t>7% of all Internet users across the globe visited Wikipedia in the past 24 hours</a:t>
            </a:r>
          </a:p>
          <a:p>
            <a:pPr eaLnBrk="1" hangingPunct="1"/>
            <a:endParaRPr lang="en-US" dirty="0" smtClean="0"/>
          </a:p>
          <a:p>
            <a:pPr eaLnBrk="1" hangingPunct="1"/>
            <a:r>
              <a:rPr lang="en-US" dirty="0" smtClean="0"/>
              <a:t>Just to give you an idea of how popular Wikipedia is, consider some of the other sites you probably visit regularly. eBay is #21, Amazon.com is #34, AOL is #46, and CNN.com is #107. NewYorkTimes.com is only #236.</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9F58E99-E335-499D-899D-9EE7069B400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228A3C85-8E81-47C1-A2F7-DABD7B24A432}" type="slidenum">
              <a:rPr lang="en-US" smtClean="0"/>
              <a:pPr>
                <a:defRPr/>
              </a:pPr>
              <a:t>13</a:t>
            </a:fld>
            <a:endParaRPr lang="en-US" smtClean="0"/>
          </a:p>
        </p:txBody>
      </p:sp>
      <p:sp>
        <p:nvSpPr>
          <p:cNvPr id="152579" name="Rectangle 2"/>
          <p:cNvSpPr>
            <a:spLocks noGrp="1" noRot="1" noChangeAspect="1" noChangeArrowheads="1" noTextEdit="1"/>
          </p:cNvSpPr>
          <p:nvPr>
            <p:ph type="sldImg"/>
          </p:nvPr>
        </p:nvSpPr>
        <p:spPr>
          <a:xfrm>
            <a:off x="1258888" y="720725"/>
            <a:ext cx="4800600" cy="3600450"/>
          </a:xfrm>
          <a:ln/>
        </p:spPr>
      </p:sp>
      <p:sp>
        <p:nvSpPr>
          <p:cNvPr id="152580" name="Rectangle 3"/>
          <p:cNvSpPr>
            <a:spLocks noGrp="1" noChangeArrowheads="1"/>
          </p:cNvSpPr>
          <p:nvPr>
            <p:ph type="body" idx="1"/>
          </p:nvPr>
        </p:nvSpPr>
        <p:spPr>
          <a:noFill/>
          <a:ln/>
        </p:spPr>
        <p:txBody>
          <a:bodyPr/>
          <a:lstStyle/>
          <a:p>
            <a:pPr eaLnBrk="1" hangingPunct="1"/>
            <a:r>
              <a:rPr lang="en-US" smtClean="0"/>
              <a:t>arXiv</a:t>
            </a:r>
          </a:p>
          <a:p>
            <a:pPr eaLnBrk="1" hangingPunct="1"/>
            <a:r>
              <a:rPr lang="en-US" smtClean="0"/>
              <a:t>Human Genome Project</a:t>
            </a:r>
          </a:p>
          <a:p>
            <a:pPr eaLnBrk="1" hangingPunct="1"/>
            <a:r>
              <a:rPr lang="en-US" smtClean="0"/>
              <a:t>OpenWetWare</a:t>
            </a:r>
          </a:p>
          <a:p>
            <a:pPr eaLnBrk="1" hangingPunct="1"/>
            <a:r>
              <a:rPr lang="en-US" smtClean="0"/>
              <a:t>European Bioinformatics Institute</a:t>
            </a:r>
          </a:p>
          <a:p>
            <a:pPr eaLnBrk="1" hangingPunct="1"/>
            <a:r>
              <a:rPr lang="en-US" smtClean="0"/>
              <a:t>Intel Open University Network</a:t>
            </a:r>
          </a:p>
          <a:p>
            <a:pPr eaLnBrk="1" hangingPunct="1"/>
            <a:endParaRPr lang="en-US" smtClean="0"/>
          </a:p>
          <a:p>
            <a:pPr eaLnBrk="1" hangingPunct="1"/>
            <a:r>
              <a:rPr lang="en-US" smtClean="0"/>
              <a:t>We now live in a world where online collaboration tools are allowing scholars and researchers all around the world to not only share and access each other’s work but even access and build off each other’s data. Initiatives like the Human Genome Project allow individuals and organizations from all over the globe to break down institutional and geographic walls and collaborate for the benefit of humanity.</a:t>
            </a:r>
          </a:p>
          <a:p>
            <a:pPr eaLnBrk="1" hangingPunct="1"/>
            <a:endParaRPr lang="en-US" smtClean="0"/>
          </a:p>
          <a:p>
            <a:pPr eaLnBrk="1" hangingPunct="1"/>
            <a:r>
              <a:rPr lang="en-US" smtClean="0"/>
              <a:t>I could go on but the point is clear. The world has changed and it’s changed rapidly. If we imagine the world ten years out, or 20 or 30, it appears quite clear that we have no idea what it will look like on many fronts. </a:t>
            </a:r>
          </a:p>
          <a:p>
            <a:pPr eaLnBrk="1" hangingPunct="1"/>
            <a:endParaRPr lang="en-US" smtClean="0"/>
          </a:p>
          <a:p>
            <a:pPr eaLnBrk="1" hangingPunct="1"/>
            <a:r>
              <a:rPr lang="en-US" smtClean="0"/>
              <a:t>This is societal change at an unprecedented pace, and it’s quite unsettling for many people.</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D44182B-0D46-4789-9F0D-C54258E3E6F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257300" y="720725"/>
            <a:ext cx="4802188" cy="3600450"/>
          </a:xfrm>
          <a:ln/>
        </p:spPr>
      </p:sp>
      <p:sp>
        <p:nvSpPr>
          <p:cNvPr id="155651" name="Rectangle 3"/>
          <p:cNvSpPr>
            <a:spLocks noGrp="1" noChangeArrowheads="1"/>
          </p:cNvSpPr>
          <p:nvPr>
            <p:ph type="body" idx="1"/>
          </p:nvPr>
        </p:nvSpPr>
        <p:spPr>
          <a:noFill/>
          <a:ln/>
        </p:spPr>
        <p:txBody>
          <a:bodyPr lIns="96639" tIns="48320" rIns="96639" bIns="48320"/>
          <a:lstStyle/>
          <a:p>
            <a:r>
              <a:rPr lang="en-US" smtClean="0"/>
              <a:t>Flickr 46</a:t>
            </a:r>
          </a:p>
          <a:p>
            <a:r>
              <a:rPr lang="en-US" smtClean="0"/>
              <a:t>Craigslist 64</a:t>
            </a:r>
          </a:p>
          <a:p>
            <a:r>
              <a:rPr lang="en-US" smtClean="0"/>
              <a:t>Digg 156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60A0C9F7-7B58-4818-8ABF-89B03D3D364E}" type="slidenum">
              <a:rPr lang="en-US" smtClean="0"/>
              <a:pPr>
                <a:defRPr/>
              </a:pPr>
              <a:t>16</a:t>
            </a:fld>
            <a:endParaRPr lang="en-US" smtClean="0"/>
          </a:p>
        </p:txBody>
      </p:sp>
      <p:sp>
        <p:nvSpPr>
          <p:cNvPr id="154627" name="Rectangle 2"/>
          <p:cNvSpPr>
            <a:spLocks noGrp="1" noRot="1" noChangeAspect="1" noChangeArrowheads="1" noTextEdit="1"/>
          </p:cNvSpPr>
          <p:nvPr>
            <p:ph type="sldImg"/>
          </p:nvPr>
        </p:nvSpPr>
        <p:spPr>
          <a:xfrm>
            <a:off x="1258888" y="720725"/>
            <a:ext cx="4800600" cy="3600450"/>
          </a:xfrm>
          <a:ln/>
        </p:spPr>
      </p:sp>
      <p:sp>
        <p:nvSpPr>
          <p:cNvPr id="154628" name="Rectangle 3"/>
          <p:cNvSpPr>
            <a:spLocks noGrp="1" noChangeArrowheads="1"/>
          </p:cNvSpPr>
          <p:nvPr>
            <p:ph type="body" idx="1"/>
          </p:nvPr>
        </p:nvSpPr>
        <p:spPr>
          <a:noFill/>
          <a:ln/>
        </p:spPr>
        <p:txBody>
          <a:bodyPr/>
          <a:lstStyle/>
          <a:p>
            <a:pPr eaLnBrk="1" hangingPunct="1"/>
            <a:r>
              <a:rPr lang="en-US" smtClean="0"/>
              <a:t>global ideagoras </a:t>
            </a:r>
          </a:p>
          <a:p>
            <a:pPr eaLnBrk="1" hangingPunct="1"/>
            <a:endParaRPr lang="en-US" smtClean="0"/>
          </a:p>
          <a:p>
            <a:pPr eaLnBrk="1" hangingPunct="1"/>
            <a:r>
              <a:rPr lang="en-US" smtClean="0"/>
              <a:t>We now live in a world where web sites like Innocentive, Nine-Sigma, and YourEncore connect companies to hundreds of thousands of scientists all over the globe to solve problems and create new solutions. The companies anonymously post R&amp;D problems on these “ideagoras” which scientists can then browse through. If a scientist submits a solution to one of the problems, she receives a cash prize ranging from $5,000 to $100,000. These web sites essentially are like an eBay for innovation. To companies who are sitting on difficult problems or unused patents, the entire world is now available to them as an R&amp;D department.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0F0CE90D-FE3D-455D-A024-A775D51809A0}" type="slidenum">
              <a:rPr lang="en-US" smtClean="0"/>
              <a:pPr>
                <a:defRPr/>
              </a:pPr>
              <a:t>17</a:t>
            </a:fld>
            <a:endParaRPr lang="en-US" smtClean="0"/>
          </a:p>
        </p:txBody>
      </p:sp>
      <p:sp>
        <p:nvSpPr>
          <p:cNvPr id="151555" name="Rectangle 2"/>
          <p:cNvSpPr>
            <a:spLocks noGrp="1" noRot="1" noChangeAspect="1" noChangeArrowheads="1" noTextEdit="1"/>
          </p:cNvSpPr>
          <p:nvPr>
            <p:ph type="sldImg"/>
          </p:nvPr>
        </p:nvSpPr>
        <p:spPr>
          <a:xfrm>
            <a:off x="1258888" y="720725"/>
            <a:ext cx="4800600" cy="3600450"/>
          </a:xfrm>
          <a:ln/>
        </p:spPr>
      </p:sp>
      <p:sp>
        <p:nvSpPr>
          <p:cNvPr id="15155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We now live in a world where distributed computing initiatives like … allow scientists to harness the collective computing capacity of users at home, when they’re not otherwise using their computers, to work on important problems of humanity. Initiatives are aimed at </a:t>
            </a:r>
          </a:p>
          <a:p>
            <a:pPr eaLnBrk="1" hangingPunct="1">
              <a:buFontTx/>
              <a:buChar char="•"/>
            </a:pPr>
            <a:r>
              <a:rPr lang="en-US" smtClean="0"/>
              <a:t>fighting AIDS and cancer</a:t>
            </a:r>
          </a:p>
          <a:p>
            <a:pPr eaLnBrk="1" hangingPunct="1">
              <a:buFontTx/>
              <a:buChar char="•"/>
            </a:pPr>
            <a:r>
              <a:rPr lang="en-US" smtClean="0"/>
              <a:t>understanding why proteins misfold, </a:t>
            </a:r>
          </a:p>
          <a:p>
            <a:pPr eaLnBrk="1" hangingPunct="1">
              <a:buFontTx/>
              <a:buChar char="•"/>
            </a:pPr>
            <a:r>
              <a:rPr lang="en-US" smtClean="0"/>
              <a:t>eradicating smallpox, ebola, and other infectious diseases</a:t>
            </a:r>
          </a:p>
          <a:p>
            <a:pPr eaLnBrk="1" hangingPunct="1">
              <a:buFontTx/>
              <a:buChar char="•"/>
            </a:pPr>
            <a:r>
              <a:rPr lang="en-US" smtClean="0"/>
              <a:t>Measuring the mass of neutrinos</a:t>
            </a:r>
          </a:p>
          <a:p>
            <a:pPr eaLnBrk="1" hangingPunct="1">
              <a:buFontTx/>
              <a:buChar char="•"/>
            </a:pPr>
            <a:r>
              <a:rPr lang="en-US" smtClean="0"/>
              <a:t>Analyzing dust particles collected from space comets</a:t>
            </a:r>
          </a:p>
          <a:p>
            <a:pPr eaLnBrk="1" hangingPunct="1">
              <a:buFontTx/>
              <a:buChar char="•"/>
            </a:pPr>
            <a:endParaRPr lang="en-US" smtClean="0"/>
          </a:p>
          <a:p>
            <a:pPr eaLnBrk="1" hangingPunct="1">
              <a:lnSpc>
                <a:spcPct val="90000"/>
              </a:lnSpc>
            </a:pPr>
            <a:r>
              <a:rPr lang="en-US" smtClean="0"/>
              <a:t>Folding@home</a:t>
            </a:r>
          </a:p>
          <a:p>
            <a:pPr eaLnBrk="1" hangingPunct="1">
              <a:lnSpc>
                <a:spcPct val="90000"/>
              </a:lnSpc>
            </a:pPr>
            <a:r>
              <a:rPr lang="en-US" smtClean="0"/>
              <a:t>United Devices Smallpox Research Grid Project </a:t>
            </a:r>
          </a:p>
          <a:p>
            <a:pPr eaLnBrk="1" hangingPunct="1">
              <a:lnSpc>
                <a:spcPct val="90000"/>
              </a:lnSpc>
            </a:pPr>
            <a:r>
              <a:rPr lang="en-US" smtClean="0"/>
              <a:t>Find-a-drug</a:t>
            </a:r>
          </a:p>
          <a:p>
            <a:pPr eaLnBrk="1" hangingPunct="1">
              <a:lnSpc>
                <a:spcPct val="90000"/>
              </a:lnSpc>
            </a:pPr>
            <a:r>
              <a:rPr lang="en-US" smtClean="0"/>
              <a:t>FightAIDS@Home</a:t>
            </a:r>
          </a:p>
          <a:p>
            <a:pPr eaLnBrk="1" hangingPunct="1">
              <a:lnSpc>
                <a:spcPct val="90000"/>
              </a:lnSpc>
            </a:pPr>
            <a:r>
              <a:rPr lang="en-US" smtClean="0"/>
              <a:t>Muon1</a:t>
            </a:r>
          </a:p>
          <a:p>
            <a:pPr eaLnBrk="1" hangingPunct="1">
              <a:lnSpc>
                <a:spcPct val="90000"/>
              </a:lnSpc>
            </a:pPr>
            <a:r>
              <a:rPr lang="en-US" smtClean="0"/>
              <a:t>Stardust@home</a:t>
            </a:r>
          </a:p>
          <a:p>
            <a:pPr eaLnBrk="1" hangingPunct="1">
              <a:lnSpc>
                <a:spcPct val="90000"/>
              </a:lnSpc>
            </a:pPr>
            <a:r>
              <a:rPr lang="en-US" smtClean="0"/>
              <a:t>Screensaver Lifesaver</a:t>
            </a:r>
          </a:p>
          <a:p>
            <a:pPr eaLnBrk="1" hangingPunct="1">
              <a:lnSpc>
                <a:spcPct val="90000"/>
              </a:lnSpc>
            </a:pPr>
            <a:endParaRPr lang="en-US" smtClean="0"/>
          </a:p>
          <a:p>
            <a:pPr eaLnBrk="1" hangingPunct="1">
              <a:buFontTx/>
              <a:buChar cha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Just ask newspapers. The business model is collapsing, ad dollars are disappearing, newsprint prices are at a 12-year high and the Internet is just giving news away for free. Many newspapers are seeing 10x the number</a:t>
            </a:r>
            <a:r>
              <a:rPr lang="en-US" baseline="0" dirty="0" smtClean="0"/>
              <a:t> </a:t>
            </a:r>
            <a:r>
              <a:rPr lang="en-US" dirty="0" smtClean="0"/>
              <a:t>of readers but 1/10 the number of dollars generated.</a:t>
            </a:r>
          </a:p>
          <a:p>
            <a:endParaRPr lang="en-US" dirty="0"/>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F0FE22DD-0666-4705-A62E-240738D6BC5E}" type="slidenum">
              <a:rPr lang="en-US" sz="1300">
                <a:latin typeface="Arial" charset="0"/>
                <a:cs typeface="+mn-cs"/>
              </a:rPr>
              <a:pPr algn="r" defTabSz="966788">
                <a:defRPr/>
              </a:pPr>
              <a:t>2</a:t>
            </a:fld>
            <a:endParaRPr lang="en-US" sz="1300">
              <a:latin typeface="Arial"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1C3858-4C7F-44DD-8666-168F7E8F13E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en-US" smtClean="0"/>
              <a:t>Which category do you fall in?</a:t>
            </a:r>
          </a:p>
        </p:txBody>
      </p:sp>
      <p:sp>
        <p:nvSpPr>
          <p:cNvPr id="4" name="Slide Number Placeholder 3"/>
          <p:cNvSpPr>
            <a:spLocks noGrp="1"/>
          </p:cNvSpPr>
          <p:nvPr>
            <p:ph type="sldNum" sz="quarter" idx="5"/>
          </p:nvPr>
        </p:nvSpPr>
        <p:spPr/>
        <p:txBody>
          <a:bodyPr/>
          <a:lstStyle/>
          <a:p>
            <a:pPr>
              <a:defRPr/>
            </a:pPr>
            <a:fld id="{6D54870F-1B54-4682-98D6-150EDDB6E9E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smtClean="0"/>
              <a:t>Schmap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US" smtClean="0"/>
              <a:t>Of course the corporate world is taking advantages of these technologies too. Tools such as webcams, videoconferencing, instant messaging, online office software, document sharing, and online calendars are reshaping our ability to do our work. We now can communicate and collaborate with folks halfway across the globe just about as easily as we can the folks across town. For our young people who use MySpace, Facebook, instant messaging, and yes, even pokey e-mail, the use of digital tools to collaborate and share knowledge is almost second nature.</a:t>
            </a:r>
          </a:p>
          <a:p>
            <a:endParaRPr lang="en-US"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257300" y="720725"/>
            <a:ext cx="4802188" cy="3600450"/>
          </a:xfrm>
          <a:ln/>
        </p:spPr>
      </p:sp>
      <p:sp>
        <p:nvSpPr>
          <p:cNvPr id="161795" name="Rectangle 3"/>
          <p:cNvSpPr>
            <a:spLocks noGrp="1" noChangeArrowheads="1"/>
          </p:cNvSpPr>
          <p:nvPr>
            <p:ph type="body" idx="1"/>
          </p:nvPr>
        </p:nvSpPr>
        <p:spPr>
          <a:noFill/>
          <a:ln/>
        </p:spPr>
        <p:txBody>
          <a:bodyPr lIns="96639" tIns="48320" rIns="96639" bIns="4832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a:miter lim="800000"/>
            <a:headEnd/>
            <a:tailEnd/>
          </a:ln>
        </p:spPr>
        <p:txBody>
          <a:bodyPr lIns="96651" tIns="48326" rIns="96651" bIns="48326" anchor="b"/>
          <a:lstStyle/>
          <a:p>
            <a:pPr algn="r" defTabSz="966788">
              <a:defRPr/>
            </a:pPr>
            <a:fld id="{9D1870C6-F093-4CC8-9B97-1B01B11B5614}" type="slidenum">
              <a:rPr lang="en-US" sz="1300">
                <a:latin typeface="Arial" charset="0"/>
                <a:cs typeface="+mn-cs"/>
              </a:rPr>
              <a:pPr algn="r" defTabSz="966788">
                <a:defRPr/>
              </a:pPr>
              <a:t>3</a:t>
            </a:fld>
            <a:endParaRPr lang="en-US" sz="1300">
              <a:latin typeface="Arial"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A835581-6A30-4265-8944-B1602358B44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12B66E-1656-40A8-8246-3494CE01EFA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BFC1B36A-0B37-4528-A8F7-0C2AAF41B355}" type="slidenum">
              <a:rPr lang="en-US" smtClean="0"/>
              <a:pPr>
                <a:defRPr/>
              </a:pPr>
              <a:t>8</a:t>
            </a:fld>
            <a:endParaRPr lang="en-US" smtClean="0"/>
          </a:p>
        </p:txBody>
      </p:sp>
      <p:sp>
        <p:nvSpPr>
          <p:cNvPr id="165891" name="Rectangle 2"/>
          <p:cNvSpPr>
            <a:spLocks noGrp="1" noRot="1" noChangeAspect="1" noChangeArrowheads="1" noTextEdit="1"/>
          </p:cNvSpPr>
          <p:nvPr>
            <p:ph type="sldImg"/>
          </p:nvPr>
        </p:nvSpPr>
        <p:spPr>
          <a:xfrm>
            <a:off x="1258888" y="720725"/>
            <a:ext cx="4800600" cy="3600450"/>
          </a:xfrm>
          <a:ln/>
        </p:spPr>
      </p:sp>
      <p:sp>
        <p:nvSpPr>
          <p:cNvPr id="165892" name="Rectangle 3"/>
          <p:cNvSpPr>
            <a:spLocks noGrp="1" noChangeArrowheads="1"/>
          </p:cNvSpPr>
          <p:nvPr>
            <p:ph type="body" idx="1"/>
          </p:nvPr>
        </p:nvSpPr>
        <p:spPr>
          <a:noFill/>
          <a:ln/>
        </p:spPr>
        <p:txBody>
          <a:bodyPr/>
          <a:lstStyle/>
          <a:p>
            <a:pPr eaLnBrk="1" hangingPunct="1"/>
            <a:r>
              <a:rPr lang="en-US" smtClean="0"/>
              <a:t>The new Web is a very different thing. It’s a tool for bringing together the small contributions of millions of people and making them matter. [As these tools get put in the hands of ordinary people, we are seeing] an explosion of productivity and innovation. It’s just getting started, as millions of minds that would otherwise have drowned in obscurity get backhauled into the global intellectual economy.</a:t>
            </a:r>
          </a:p>
          <a:p>
            <a:pPr eaLnBrk="1" hangingPunct="1"/>
            <a:endParaRPr lang="en-US" smtClean="0"/>
          </a:p>
          <a:p>
            <a:pPr eaLnBrk="1" hangingPunct="1"/>
            <a:r>
              <a:rPr lang="en-US" smtClean="0"/>
              <a:t>A story about community and collaboration on a scale never seen before. It’s about the many wresting the power from the few and helping one another for nothing and how that will not only change the world, but also change the way the world changes.</a:t>
            </a:r>
          </a:p>
          <a:p>
            <a:pPr eaLnBrk="1" hangingPunct="1"/>
            <a:endParaRPr lang="en-US" smtClean="0"/>
          </a:p>
          <a:p>
            <a:pPr eaLnBrk="1" hangingPunct="1"/>
            <a:r>
              <a:rPr lang="en-US" smtClean="0"/>
              <a:t>But in schools, technology is still seen as an add-on, something that’s optional.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5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5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969EA500-6D13-466D-BA00-5296B9FF4D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7D89A61-F16A-4E78-AE34-4B41C34207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97577C31-A330-430A-AEBA-443665C334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E76F81B8-7AB8-496E-BC6E-97708867C8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44273D-B7E6-441C-9F47-2406F720A2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CBDB3C5F-88C8-4D40-93F6-622EC0D1D4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474FCBB4-944D-4CFC-A526-EABCFE71E5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843F4100-F123-4C9F-A833-FE7B9CFA36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defRPr/>
            </a:lvl1pPr>
          </a:lstStyle>
          <a:p>
            <a:pPr>
              <a:defRPr/>
            </a:pPr>
            <a:endParaRPr lang="en-US"/>
          </a:p>
        </p:txBody>
      </p:sp>
      <p:sp>
        <p:nvSpPr>
          <p:cNvPr id="8" name="Rectangle 41"/>
          <p:cNvSpPr>
            <a:spLocks noGrp="1" noChangeArrowheads="1"/>
          </p:cNvSpPr>
          <p:nvPr>
            <p:ph type="ftr" sz="quarter" idx="11"/>
          </p:nvPr>
        </p:nvSpPr>
        <p:spPr/>
        <p:txBody>
          <a:bodyPr/>
          <a:lstStyle>
            <a:lvl1pPr>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vl1pPr>
          </a:lstStyle>
          <a:p>
            <a:pPr>
              <a:defRPr/>
            </a:pPr>
            <a:fld id="{C8CD567E-F602-4573-90D2-94EF5EBB45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9A376F6E-4413-4BE4-8E6D-E2A1D5E803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en-US"/>
          </a:p>
        </p:txBody>
      </p:sp>
      <p:sp>
        <p:nvSpPr>
          <p:cNvPr id="3" name="Rectangle 41"/>
          <p:cNvSpPr>
            <a:spLocks noGrp="1" noChangeArrowheads="1"/>
          </p:cNvSpPr>
          <p:nvPr>
            <p:ph type="ftr" sz="quarter" idx="11"/>
          </p:nvPr>
        </p:nvSpPr>
        <p:spPr/>
        <p:txBody>
          <a:bodyPr/>
          <a:lstStyle>
            <a:lvl1pPr>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vl1pPr>
          </a:lstStyle>
          <a:p>
            <a:pPr>
              <a:defRPr/>
            </a:pPr>
            <a:fld id="{41611BC7-7DB9-4146-9FDB-56DA85A2BC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DBB4D971-AF37-4CF5-A68D-864DA500D2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413FF5AE-FBB0-4C6F-8800-3EA6AC65BE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4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cs typeface="+mn-cs"/>
              </a:defRPr>
            </a:lvl1pPr>
          </a:lstStyle>
          <a:p>
            <a:pPr>
              <a:defRPr/>
            </a:pPr>
            <a:fld id="{DBA9878F-DC41-4B78-9273-25CE4ADA74CB}" type="slidenum">
              <a:rPr lang="en-US"/>
              <a:pPr>
                <a:defRPr/>
              </a:pPr>
              <a:t>‹#›</a:t>
            </a:fld>
            <a:endParaRPr lang="en-US"/>
          </a:p>
        </p:txBody>
      </p:sp>
      <p:sp>
        <p:nvSpPr>
          <p:cNvPr id="614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50"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5.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S:\A%20Documents\Videos\2007%20-%20Michael%20Wesch%20-%20Information%20Revolution%20v3.wmv" TargetMode="Externa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31.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2.xml"/><Relationship Id="rId4"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838200"/>
            <a:ext cx="7772400" cy="1736725"/>
          </a:xfrm>
        </p:spPr>
        <p:txBody>
          <a:bodyPr/>
          <a:lstStyle/>
          <a:p>
            <a:pPr algn="l"/>
            <a:r>
              <a:rPr lang="en-US" sz="15000" dirty="0" smtClean="0">
                <a:latin typeface="Arial Black" pitchFamily="34" charset="0"/>
              </a:rPr>
              <a:t>ACT 2</a:t>
            </a:r>
            <a:endParaRPr lang="en-US" sz="15000" dirty="0">
              <a:latin typeface="Arial Black" pitchFamily="34" charset="0"/>
            </a:endParaRPr>
          </a:p>
        </p:txBody>
      </p:sp>
      <p:sp>
        <p:nvSpPr>
          <p:cNvPr id="5" name="Subtitle 4"/>
          <p:cNvSpPr>
            <a:spLocks noGrp="1"/>
          </p:cNvSpPr>
          <p:nvPr>
            <p:ph type="subTitle" sz="quarter" idx="1"/>
          </p:nvPr>
        </p:nvSpPr>
        <p:spPr>
          <a:xfrm>
            <a:off x="0" y="3429000"/>
            <a:ext cx="8458200" cy="1752600"/>
          </a:xfrm>
        </p:spPr>
        <p:txBody>
          <a:bodyPr/>
          <a:lstStyle/>
          <a:p>
            <a:pPr algn="r"/>
            <a:r>
              <a:rPr lang="en-US" sz="6000" dirty="0" smtClean="0">
                <a:solidFill>
                  <a:schemeClr val="accent6">
                    <a:lumMod val="75000"/>
                  </a:schemeClr>
                </a:solidFill>
                <a:latin typeface="Arial Black" pitchFamily="34" charset="0"/>
              </a:rPr>
              <a:t>Information</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has</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changed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effectLst/>
              </a:rPr>
              <a:t>TIME, December 2006</a:t>
            </a:r>
          </a:p>
        </p:txBody>
      </p:sp>
      <p:sp>
        <p:nvSpPr>
          <p:cNvPr id="55299" name="Rectangle 3"/>
          <p:cNvSpPr>
            <a:spLocks noGrp="1" noChangeArrowheads="1"/>
          </p:cNvSpPr>
          <p:nvPr>
            <p:ph idx="1"/>
          </p:nvPr>
        </p:nvSpPr>
        <p:spPr/>
        <p:txBody>
          <a:bodyPr/>
          <a:lstStyle/>
          <a:p>
            <a:pPr>
              <a:buFont typeface="Wingdings" pitchFamily="2" charset="2"/>
              <a:buNone/>
            </a:pPr>
            <a:r>
              <a:rPr lang="en-US" smtClean="0">
                <a:effectLst/>
              </a:rPr>
              <a:t>	[It’s] a story about community and collaboration on a scale never seen before. It’s about the many wresting the power from the few and helping one another for nothing and how that will not only change the world, but also change the way the world changes.</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3" descr="Wikipedia-logo"/>
          <p:cNvPicPr>
            <a:picLocks noGrp="1" noChangeAspect="1" noChangeArrowheads="1"/>
          </p:cNvPicPr>
          <p:nvPr>
            <p:ph idx="1"/>
          </p:nvPr>
        </p:nvPicPr>
        <p:blipFill>
          <a:blip r:embed="rId4"/>
          <a:srcRect/>
          <a:stretch>
            <a:fillRect/>
          </a:stretch>
        </p:blipFill>
        <p:spPr>
          <a:xfrm>
            <a:off x="-371475" y="0"/>
            <a:ext cx="9886950" cy="6858000"/>
          </a:xfr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openwetware.jpg"/>
          <p:cNvPicPr>
            <a:picLocks noChangeAspect="1"/>
          </p:cNvPicPr>
          <p:nvPr/>
        </p:nvPicPr>
        <p:blipFill>
          <a:blip r:embed="rId4"/>
          <a:srcRect/>
          <a:stretch>
            <a:fillRect/>
          </a:stretch>
        </p:blipFill>
        <p:spPr bwMode="auto">
          <a:xfrm>
            <a:off x="0" y="800100"/>
            <a:ext cx="9190038" cy="5257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9938" name="Picture 4" descr="arxiv.jpg"/>
          <p:cNvPicPr>
            <a:picLocks noChangeAspect="1"/>
          </p:cNvPicPr>
          <p:nvPr/>
        </p:nvPicPr>
        <p:blipFill>
          <a:blip r:embed="rId4"/>
          <a:srcRect/>
          <a:stretch>
            <a:fillRect/>
          </a:stretch>
        </p:blipFill>
        <p:spPr bwMode="auto">
          <a:xfrm>
            <a:off x="0" y="1524000"/>
            <a:ext cx="9144000" cy="46402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2" name="Picture 3" descr="SSRN.jpg"/>
          <p:cNvPicPr>
            <a:picLocks noChangeAspect="1"/>
          </p:cNvPicPr>
          <p:nvPr/>
        </p:nvPicPr>
        <p:blipFill>
          <a:blip r:embed="rId4"/>
          <a:srcRect/>
          <a:stretch>
            <a:fillRect/>
          </a:stretch>
        </p:blipFill>
        <p:spPr bwMode="auto">
          <a:xfrm>
            <a:off x="0" y="914400"/>
            <a:ext cx="9144000" cy="5445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0" name="Picture 9" descr="amazon"/>
          <p:cNvPicPr>
            <a:picLocks noGrp="1" noChangeAspect="1" noChangeArrowheads="1"/>
          </p:cNvPicPr>
          <p:nvPr>
            <p:ph sz="quarter" idx="4294967295"/>
          </p:nvPr>
        </p:nvPicPr>
        <p:blipFill>
          <a:blip r:embed="rId4"/>
          <a:srcRect/>
          <a:stretch>
            <a:fillRect/>
          </a:stretch>
        </p:blipFill>
        <p:spPr>
          <a:xfrm>
            <a:off x="5410200" y="2362200"/>
            <a:ext cx="3352800" cy="1490663"/>
          </a:xfrm>
        </p:spPr>
      </p:pic>
      <p:pic>
        <p:nvPicPr>
          <p:cNvPr id="43011" name="Picture 10" descr="ebay"/>
          <p:cNvPicPr>
            <a:picLocks noGrp="1" noChangeAspect="1" noChangeArrowheads="1"/>
          </p:cNvPicPr>
          <p:nvPr>
            <p:ph sz="quarter" idx="4294967295"/>
          </p:nvPr>
        </p:nvPicPr>
        <p:blipFill>
          <a:blip r:embed="rId5"/>
          <a:srcRect/>
          <a:stretch>
            <a:fillRect/>
          </a:stretch>
        </p:blipFill>
        <p:spPr>
          <a:xfrm>
            <a:off x="304800" y="914400"/>
            <a:ext cx="2133600" cy="1589088"/>
          </a:xfrm>
        </p:spPr>
      </p:pic>
      <p:pic>
        <p:nvPicPr>
          <p:cNvPr id="43012" name="Picture 12" descr="tripadvisor"/>
          <p:cNvPicPr>
            <a:picLocks noGrp="1" noChangeAspect="1" noChangeArrowheads="1"/>
          </p:cNvPicPr>
          <p:nvPr>
            <p:ph sz="quarter" idx="4294967295"/>
          </p:nvPr>
        </p:nvPicPr>
        <p:blipFill>
          <a:blip r:embed="rId6"/>
          <a:srcRect/>
          <a:stretch>
            <a:fillRect/>
          </a:stretch>
        </p:blipFill>
        <p:spPr>
          <a:xfrm>
            <a:off x="762000" y="3352800"/>
            <a:ext cx="4038600" cy="1096963"/>
          </a:xfrm>
          <a:solidFill>
            <a:schemeClr val="tx1"/>
          </a:solidFill>
        </p:spPr>
      </p:pic>
      <p:pic>
        <p:nvPicPr>
          <p:cNvPr id="43013" name="Picture 13" descr="flickr"/>
          <p:cNvPicPr>
            <a:picLocks noGrp="1" noChangeAspect="1" noChangeArrowheads="1"/>
          </p:cNvPicPr>
          <p:nvPr>
            <p:ph sz="quarter" idx="4294967295"/>
          </p:nvPr>
        </p:nvPicPr>
        <p:blipFill>
          <a:blip r:embed="rId7"/>
          <a:srcRect/>
          <a:stretch>
            <a:fillRect/>
          </a:stretch>
        </p:blipFill>
        <p:spPr>
          <a:xfrm>
            <a:off x="6172200" y="4419600"/>
            <a:ext cx="2387600" cy="1971675"/>
          </a:xfrm>
        </p:spPr>
      </p:pic>
      <p:pic>
        <p:nvPicPr>
          <p:cNvPr id="43014" name="Picture 5" descr="craigslist-logo.jpg"/>
          <p:cNvPicPr>
            <a:picLocks noChangeAspect="1"/>
          </p:cNvPicPr>
          <p:nvPr/>
        </p:nvPicPr>
        <p:blipFill>
          <a:blip r:embed="rId8"/>
          <a:srcRect t="25333" b="26666"/>
          <a:stretch>
            <a:fillRect/>
          </a:stretch>
        </p:blipFill>
        <p:spPr bwMode="auto">
          <a:xfrm>
            <a:off x="3657600" y="5486400"/>
            <a:ext cx="1905000" cy="914400"/>
          </a:xfrm>
          <a:prstGeom prst="rect">
            <a:avLst/>
          </a:prstGeom>
          <a:noFill/>
          <a:ln w="9525">
            <a:noFill/>
            <a:miter lim="800000"/>
            <a:headEnd/>
            <a:tailEnd/>
          </a:ln>
        </p:spPr>
      </p:pic>
      <p:pic>
        <p:nvPicPr>
          <p:cNvPr id="43015" name="Picture 6" descr="digg_logo.jpg"/>
          <p:cNvPicPr>
            <a:picLocks noChangeAspect="1"/>
          </p:cNvPicPr>
          <p:nvPr/>
        </p:nvPicPr>
        <p:blipFill>
          <a:blip r:embed="rId9"/>
          <a:srcRect/>
          <a:stretch>
            <a:fillRect/>
          </a:stretch>
        </p:blipFill>
        <p:spPr bwMode="auto">
          <a:xfrm>
            <a:off x="5791200" y="685800"/>
            <a:ext cx="1905000" cy="1171575"/>
          </a:xfrm>
          <a:prstGeom prst="rect">
            <a:avLst/>
          </a:prstGeom>
          <a:noFill/>
          <a:ln w="9525">
            <a:noFill/>
            <a:miter lim="800000"/>
            <a:headEnd/>
            <a:tailEnd/>
          </a:ln>
        </p:spPr>
      </p:pic>
      <p:pic>
        <p:nvPicPr>
          <p:cNvPr id="43016" name="Picture 7" descr="secondlifelogo.jpg"/>
          <p:cNvPicPr>
            <a:picLocks noChangeAspect="1"/>
          </p:cNvPicPr>
          <p:nvPr/>
        </p:nvPicPr>
        <p:blipFill>
          <a:blip r:embed="rId10"/>
          <a:srcRect/>
          <a:stretch>
            <a:fillRect/>
          </a:stretch>
        </p:blipFill>
        <p:spPr bwMode="auto">
          <a:xfrm>
            <a:off x="2895600" y="457200"/>
            <a:ext cx="2190750" cy="2190750"/>
          </a:xfrm>
          <a:prstGeom prst="rect">
            <a:avLst/>
          </a:prstGeom>
          <a:noFill/>
          <a:ln w="9525">
            <a:noFill/>
            <a:miter lim="800000"/>
            <a:headEnd/>
            <a:tailEnd/>
          </a:ln>
        </p:spPr>
      </p:pic>
      <p:pic>
        <p:nvPicPr>
          <p:cNvPr id="43017" name="Picture 9" descr="150px-RottenTomatoesLogo"/>
          <p:cNvPicPr>
            <a:picLocks noChangeAspect="1" noChangeArrowheads="1"/>
          </p:cNvPicPr>
          <p:nvPr/>
        </p:nvPicPr>
        <p:blipFill>
          <a:blip r:embed="rId11"/>
          <a:srcRect/>
          <a:stretch>
            <a:fillRect/>
          </a:stretch>
        </p:blipFill>
        <p:spPr bwMode="auto">
          <a:xfrm>
            <a:off x="533400" y="5105400"/>
            <a:ext cx="1905000" cy="609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986" name="Picture 5" descr="innocentive.jpg"/>
          <p:cNvPicPr>
            <a:picLocks noChangeAspect="1"/>
          </p:cNvPicPr>
          <p:nvPr/>
        </p:nvPicPr>
        <p:blipFill>
          <a:blip r:embed="rId4"/>
          <a:srcRect/>
          <a:stretch>
            <a:fillRect/>
          </a:stretch>
        </p:blipFill>
        <p:spPr bwMode="auto">
          <a:xfrm>
            <a:off x="0" y="1371600"/>
            <a:ext cx="9144000" cy="46624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4" descr="foldingsonyps3.jpg"/>
          <p:cNvPicPr>
            <a:picLocks noChangeAspect="1"/>
          </p:cNvPicPr>
          <p:nvPr/>
        </p:nvPicPr>
        <p:blipFill>
          <a:blip r:embed="rId4"/>
          <a:srcRect/>
          <a:stretch>
            <a:fillRect/>
          </a:stretch>
        </p:blipFill>
        <p:spPr bwMode="auto">
          <a:xfrm>
            <a:off x="-304800" y="685800"/>
            <a:ext cx="9618663" cy="5410200"/>
          </a:xfrm>
          <a:prstGeom prst="rect">
            <a:avLst/>
          </a:prstGeom>
          <a:noFill/>
          <a:ln w="12700">
            <a:solidFill>
              <a:schemeClr val="tx1"/>
            </a:solid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YTimes.png"/>
          <p:cNvPicPr>
            <a:picLocks noChangeAspect="1"/>
          </p:cNvPicPr>
          <p:nvPr/>
        </p:nvPicPr>
        <p:blipFill>
          <a:blip r:embed="rId3"/>
          <a:stretch>
            <a:fillRect/>
          </a:stretch>
        </p:blipFill>
        <p:spPr>
          <a:xfrm>
            <a:off x="-1" y="0"/>
            <a:ext cx="12613593"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AA.png"/>
          <p:cNvPicPr>
            <a:picLocks noChangeAspect="1"/>
          </p:cNvPicPr>
          <p:nvPr/>
        </p:nvPicPr>
        <p:blipFill>
          <a:blip r:embed="rId3"/>
          <a:stretch>
            <a:fillRect/>
          </a:stretch>
        </p:blipFill>
        <p:spPr>
          <a:xfrm>
            <a:off x="0" y="0"/>
            <a:ext cx="11215002"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07 - Michael Wesch - Information Revolution v3.wmv">
            <a:hlinkClick r:id="" action="ppaction://media"/>
          </p:cNvPr>
          <p:cNvPicPr>
            <a:picLocks noRot="1" noChangeAspect="1"/>
          </p:cNvPicPr>
          <p:nvPr>
            <a:videoFile r:link="rId2"/>
          </p:nvPr>
        </p:nvPicPr>
        <p:blipFill>
          <a:blip r:embed="rId5"/>
          <a:stretch>
            <a:fillRect/>
          </a:stretch>
        </p:blipFill>
        <p:spPr>
          <a:xfrm>
            <a:off x="1524000" y="1143000"/>
            <a:ext cx="6096000" cy="4572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0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560638"/>
            <a:ext cx="7772400" cy="1736725"/>
          </a:xfrm>
        </p:spPr>
        <p:txBody>
          <a:bodyPr/>
          <a:lstStyle/>
          <a:p>
            <a:r>
              <a:rPr lang="en-US" dirty="0" smtClean="0"/>
              <a:t>Information as</a:t>
            </a:r>
            <a:br>
              <a:rPr lang="en-US" dirty="0" smtClean="0"/>
            </a:br>
            <a:r>
              <a:rPr lang="en-US" dirty="0" smtClean="0"/>
              <a:t>a raw material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560638"/>
            <a:ext cx="7772400" cy="1736725"/>
          </a:xfrm>
        </p:spPr>
        <p:txBody>
          <a:bodyPr/>
          <a:lstStyle/>
          <a:p>
            <a:r>
              <a:rPr lang="en-US" dirty="0" smtClean="0"/>
              <a:t>The </a:t>
            </a:r>
            <a:br>
              <a:rPr lang="en-US" dirty="0" smtClean="0"/>
            </a:br>
            <a:r>
              <a:rPr lang="en-US" dirty="0" smtClean="0"/>
              <a:t>backchannel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842419"/>
            <a:ext cx="7772400" cy="1173162"/>
          </a:xfrm>
        </p:spPr>
        <p:txBody>
          <a:bodyPr/>
          <a:lstStyle/>
          <a:p>
            <a:r>
              <a:rPr lang="en-US" dirty="0" smtClean="0"/>
              <a:t>Containers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4034" name="Picture 3" descr="Montreal"/>
          <p:cNvPicPr>
            <a:picLocks noChangeAspect="1" noChangeArrowheads="1"/>
          </p:cNvPicPr>
          <p:nvPr/>
        </p:nvPicPr>
        <p:blipFill>
          <a:blip r:embed="rId4"/>
          <a:srcRect/>
          <a:stretch>
            <a:fillRect/>
          </a:stretch>
        </p:blipFill>
        <p:spPr bwMode="auto">
          <a:xfrm>
            <a:off x="-304800" y="-228600"/>
            <a:ext cx="9753600" cy="73152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noFill/>
        </p:spPr>
        <p:txBody>
          <a:bodyPr/>
          <a:lstStyle/>
          <a:p>
            <a:endParaRPr lang="en-US" smtClean="0">
              <a:effectLst/>
            </a:endParaRPr>
          </a:p>
        </p:txBody>
      </p:sp>
      <p:sp>
        <p:nvSpPr>
          <p:cNvPr id="45059" name="Rectangle 3"/>
          <p:cNvSpPr>
            <a:spLocks noGrp="1" noChangeArrowheads="1"/>
          </p:cNvSpPr>
          <p:nvPr>
            <p:ph type="body" idx="4294967295"/>
          </p:nvPr>
        </p:nvSpPr>
        <p:spPr>
          <a:noFill/>
        </p:spPr>
        <p:txBody>
          <a:bodyPr/>
          <a:lstStyle/>
          <a:p>
            <a:endParaRPr lang="en-US" smtClean="0">
              <a:effectLst/>
            </a:endParaRPr>
          </a:p>
        </p:txBody>
      </p:sp>
      <p:pic>
        <p:nvPicPr>
          <p:cNvPr id="45060" name="Picture 4" descr="Schmap Montreal"/>
          <p:cNvPicPr>
            <a:picLocks noChangeAspect="1" noChangeArrowheads="1"/>
          </p:cNvPicPr>
          <p:nvPr/>
        </p:nvPicPr>
        <p:blipFill>
          <a:blip r:embed="rId4"/>
          <a:srcRect/>
          <a:stretch>
            <a:fillRect/>
          </a:stretch>
        </p:blipFill>
        <p:spPr bwMode="auto">
          <a:xfrm>
            <a:off x="-142875" y="1019175"/>
            <a:ext cx="9429750" cy="48196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noFill/>
        </p:spPr>
        <p:txBody>
          <a:bodyPr/>
          <a:lstStyle/>
          <a:p>
            <a:endParaRPr lang="en-US" smtClean="0">
              <a:effectLst/>
            </a:endParaRPr>
          </a:p>
        </p:txBody>
      </p:sp>
      <p:sp>
        <p:nvSpPr>
          <p:cNvPr id="46083" name="Rectangle 3"/>
          <p:cNvSpPr>
            <a:spLocks noGrp="1" noChangeArrowheads="1"/>
          </p:cNvSpPr>
          <p:nvPr>
            <p:ph type="body" idx="4294967295"/>
          </p:nvPr>
        </p:nvSpPr>
        <p:spPr>
          <a:noFill/>
        </p:spPr>
        <p:txBody>
          <a:bodyPr/>
          <a:lstStyle/>
          <a:p>
            <a:endParaRPr lang="en-US" smtClean="0">
              <a:effectLst/>
            </a:endParaRPr>
          </a:p>
        </p:txBody>
      </p:sp>
      <p:pic>
        <p:nvPicPr>
          <p:cNvPr id="46084" name="Picture 4" descr="buck_rogers"/>
          <p:cNvPicPr>
            <a:picLocks noChangeAspect="1" noChangeArrowheads="1"/>
          </p:cNvPicPr>
          <p:nvPr/>
        </p:nvPicPr>
        <p:blipFill>
          <a:blip r:embed="rId4"/>
          <a:srcRect/>
          <a:stretch>
            <a:fillRect/>
          </a:stretch>
        </p:blipFill>
        <p:spPr bwMode="auto">
          <a:xfrm>
            <a:off x="1778000" y="0"/>
            <a:ext cx="5588000" cy="685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2" descr="HP Halo.jpg"/>
          <p:cNvPicPr>
            <a:picLocks noChangeAspect="1"/>
          </p:cNvPicPr>
          <p:nvPr/>
        </p:nvPicPr>
        <p:blipFill>
          <a:blip r:embed="rId4"/>
          <a:srcRect/>
          <a:stretch>
            <a:fillRect/>
          </a:stretch>
        </p:blipFill>
        <p:spPr bwMode="auto">
          <a:xfrm>
            <a:off x="-273050" y="1600200"/>
            <a:ext cx="9690100" cy="3657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8130" name="Picture 7" descr="epaper"/>
          <p:cNvPicPr>
            <a:picLocks noGrp="1" noChangeAspect="1" noChangeArrowheads="1"/>
          </p:cNvPicPr>
          <p:nvPr>
            <p:ph/>
          </p:nvPr>
        </p:nvPicPr>
        <p:blipFill>
          <a:blip r:embed="rId4"/>
          <a:srcRect/>
          <a:stretch>
            <a:fillRect/>
          </a:stretch>
        </p:blipFill>
        <p:spPr>
          <a:xfrm>
            <a:off x="0" y="457200"/>
            <a:ext cx="9172575" cy="6096000"/>
          </a:xfrm>
        </p:spPr>
      </p:pic>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7" descr="3dprinter3"/>
          <p:cNvPicPr>
            <a:picLocks noChangeAspect="1" noChangeArrowheads="1"/>
          </p:cNvPicPr>
          <p:nvPr/>
        </p:nvPicPr>
        <p:blipFill>
          <a:blip r:embed="rId4"/>
          <a:srcRect t="9930"/>
          <a:stretch>
            <a:fillRect/>
          </a:stretch>
        </p:blipFill>
        <p:spPr bwMode="auto">
          <a:xfrm>
            <a:off x="1409700" y="1265238"/>
            <a:ext cx="6324600" cy="43275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endParaRPr lang="en-US"/>
          </a:p>
        </p:txBody>
      </p:sp>
      <p:pic>
        <p:nvPicPr>
          <p:cNvPr id="98307" name="Content Placeholder 3" descr="51CImn6oEBL__SS500_.jpg"/>
          <p:cNvPicPr>
            <a:picLocks noGrp="1" noChangeAspect="1"/>
          </p:cNvPicPr>
          <p:nvPr>
            <p:ph idx="4294967295"/>
          </p:nvPr>
        </p:nvPicPr>
        <p:blipFill>
          <a:blip r:embed="rId4"/>
          <a:srcRect l="18045" r="18045" b="2454"/>
          <a:stretch>
            <a:fillRect/>
          </a:stretch>
        </p:blipFill>
        <p:spPr>
          <a:xfrm>
            <a:off x="3124200" y="1219200"/>
            <a:ext cx="2895600" cy="4419600"/>
          </a:xfrm>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50178" name="Picture 7" descr="3dprinter1"/>
          <p:cNvPicPr>
            <a:picLocks noGrp="1" noChangeAspect="1" noChangeArrowheads="1"/>
          </p:cNvPicPr>
          <p:nvPr>
            <p:ph sz="half" idx="1"/>
          </p:nvPr>
        </p:nvPicPr>
        <p:blipFill>
          <a:blip r:embed="rId4"/>
          <a:srcRect t="13519"/>
          <a:stretch>
            <a:fillRect/>
          </a:stretch>
        </p:blipFill>
        <p:spPr>
          <a:xfrm>
            <a:off x="2968625" y="0"/>
            <a:ext cx="3206750" cy="6858000"/>
          </a:xfrm>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1202" name="Picture 7" descr="3dprinter3"/>
          <p:cNvPicPr>
            <a:picLocks noGrp="1" noChangeAspect="1" noChangeArrowheads="1"/>
          </p:cNvPicPr>
          <p:nvPr>
            <p:ph sz="half" idx="1"/>
          </p:nvPr>
        </p:nvPicPr>
        <p:blipFill>
          <a:blip r:embed="rId4"/>
          <a:srcRect t="9930"/>
          <a:stretch>
            <a:fillRect/>
          </a:stretch>
        </p:blipFill>
        <p:spPr>
          <a:xfrm>
            <a:off x="304800" y="457200"/>
            <a:ext cx="4038600" cy="2763838"/>
          </a:xfrm>
        </p:spPr>
      </p:pic>
      <p:pic>
        <p:nvPicPr>
          <p:cNvPr id="51203" name="Picture 8" descr="3dprinter2"/>
          <p:cNvPicPr>
            <a:picLocks noGrp="1" noChangeAspect="1" noChangeArrowheads="1"/>
          </p:cNvPicPr>
          <p:nvPr>
            <p:ph sz="half" idx="2"/>
          </p:nvPr>
        </p:nvPicPr>
        <p:blipFill>
          <a:blip r:embed="rId5"/>
          <a:srcRect/>
          <a:stretch>
            <a:fillRect/>
          </a:stretch>
        </p:blipFill>
        <p:spPr>
          <a:xfrm>
            <a:off x="4876800" y="3962400"/>
            <a:ext cx="4038600" cy="2692400"/>
          </a:xfrm>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pPr>
              <a:defRPr/>
            </a:pPr>
            <a:r>
              <a:rPr lang="en-US" dirty="0" smtClean="0"/>
              <a:t>Are you a …</a:t>
            </a:r>
            <a:endParaRPr lang="en-US" dirty="0"/>
          </a:p>
        </p:txBody>
      </p:sp>
      <p:graphicFrame>
        <p:nvGraphicFramePr>
          <p:cNvPr id="4" name="TPChart"/>
          <p:cNvGraphicFramePr>
            <a:graphicFrameLocks noChangeAspect="1"/>
          </p:cNvGraphicFramePr>
          <p:nvPr/>
        </p:nvGraphicFramePr>
        <p:xfrm>
          <a:off x="4508500" y="1651000"/>
          <a:ext cx="4572000" cy="5143500"/>
        </p:xfrm>
        <a:graphic>
          <a:graphicData uri="http://schemas.openxmlformats.org/presentationml/2006/ole">
            <p:oleObj spid="_x0000_s1026" name="Chart" r:id="rId6" imgW="4572034" imgH="5143584" progId="MSGraph.Chart.8">
              <p:embed followColorScheme="full"/>
            </p:oleObj>
          </a:graphicData>
        </a:graphic>
      </p:graphicFrame>
      <p:sp>
        <p:nvSpPr>
          <p:cNvPr id="3" name="TPAnswers"/>
          <p:cNvSpPr>
            <a:spLocks noGrp="1"/>
          </p:cNvSpPr>
          <p:nvPr>
            <p:ph type="body" idx="1"/>
            <p:custDataLst>
              <p:tags r:id="rId3"/>
            </p:custDataLst>
          </p:nvPr>
        </p:nvSpPr>
        <p:spPr>
          <a:xfrm>
            <a:off x="457200" y="1600200"/>
            <a:ext cx="4114800" cy="4530725"/>
          </a:xfrm>
        </p:spPr>
        <p:txBody>
          <a:bodyPr>
            <a:normAutofit/>
          </a:bodyPr>
          <a:lstStyle/>
          <a:p>
            <a:pPr marL="514350" indent="-514350">
              <a:spcAft>
                <a:spcPts val="0"/>
              </a:spcAft>
              <a:buFont typeface="Wingdings" pitchFamily="2" charset="2"/>
              <a:buAutoNum type="arabicPeriod"/>
              <a:defRPr/>
            </a:pPr>
            <a:r>
              <a:rPr lang="en-US" dirty="0" smtClean="0"/>
              <a:t>Native</a:t>
            </a:r>
          </a:p>
          <a:p>
            <a:pPr marL="514350" indent="-514350">
              <a:spcAft>
                <a:spcPts val="0"/>
              </a:spcAft>
              <a:buFont typeface="Wingdings" pitchFamily="2" charset="2"/>
              <a:buAutoNum type="arabicPeriod"/>
              <a:defRPr/>
            </a:pPr>
            <a:r>
              <a:rPr lang="en-US" dirty="0" smtClean="0"/>
              <a:t>Immigrant</a:t>
            </a:r>
          </a:p>
          <a:p>
            <a:pPr marL="514350" indent="-514350">
              <a:spcAft>
                <a:spcPts val="0"/>
              </a:spcAft>
              <a:buFont typeface="Wingdings" pitchFamily="2" charset="2"/>
              <a:buAutoNum type="arabicPeriod"/>
              <a:defRPr/>
            </a:pPr>
            <a:r>
              <a:rPr lang="en-US" dirty="0" smtClean="0"/>
              <a:t>Refugee</a:t>
            </a:r>
          </a:p>
          <a:p>
            <a:pPr marL="514350" indent="-514350">
              <a:spcAft>
                <a:spcPts val="0"/>
              </a:spcAft>
              <a:buFont typeface="Wingdings" pitchFamily="2" charset="2"/>
              <a:buAutoNum type="arabicPeriod"/>
              <a:defRPr/>
            </a:pPr>
            <a:r>
              <a:rPr lang="en-US" dirty="0" smtClean="0"/>
              <a:t>Bridge</a:t>
            </a:r>
            <a:endParaRPr lang="en-US" dirty="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8370" name="Rectangle 2"/>
          <p:cNvSpPr>
            <a:spLocks noGrp="1" noChangeArrowheads="1"/>
          </p:cNvSpPr>
          <p:nvPr>
            <p:ph type="ctrTitle" sz="quarter"/>
          </p:nvPr>
        </p:nvSpPr>
        <p:spPr>
          <a:xfrm>
            <a:off x="685800" y="0"/>
            <a:ext cx="7748588" cy="5238750"/>
          </a:xfrm>
        </p:spPr>
        <p:txBody>
          <a:bodyPr/>
          <a:lstStyle/>
          <a:p>
            <a:r>
              <a:rPr lang="en-US" sz="5000" smtClean="0">
                <a:solidFill>
                  <a:schemeClr val="tx1"/>
                </a:solidFill>
                <a:effectLst/>
              </a:rPr>
              <a:t>New paradigms</a:t>
            </a:r>
            <a:br>
              <a:rPr lang="en-US" sz="5000" smtClean="0">
                <a:solidFill>
                  <a:schemeClr val="tx1"/>
                </a:solidFill>
                <a:effectLst/>
              </a:rPr>
            </a:br>
            <a:r>
              <a:rPr lang="en-US" sz="5000" smtClean="0">
                <a:solidFill>
                  <a:schemeClr val="tx1"/>
                </a:solidFill>
                <a:effectLst/>
              </a:rPr>
              <a:t>require that</a:t>
            </a:r>
            <a:br>
              <a:rPr lang="en-US" sz="5000" smtClean="0">
                <a:solidFill>
                  <a:schemeClr val="tx1"/>
                </a:solidFill>
                <a:effectLst/>
              </a:rPr>
            </a:br>
            <a:r>
              <a:rPr lang="en-US" sz="5000" smtClean="0">
                <a:solidFill>
                  <a:schemeClr val="tx1"/>
                </a:solidFill>
                <a:effectLst/>
              </a:rPr>
              <a:t>we do things</a:t>
            </a:r>
            <a:br>
              <a:rPr lang="en-US" sz="5000" smtClean="0">
                <a:solidFill>
                  <a:schemeClr val="tx1"/>
                </a:solidFill>
                <a:effectLst/>
              </a:rPr>
            </a:br>
            <a:r>
              <a:rPr lang="en-US" sz="5000" b="1" smtClean="0">
                <a:solidFill>
                  <a:srgbClr val="FFFF00"/>
                </a:solidFill>
                <a:effectLst/>
              </a:rPr>
              <a:t>differently</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noFill/>
        </p:spPr>
        <p:txBody>
          <a:bodyPr/>
          <a:lstStyle/>
          <a:p>
            <a:endParaRPr lang="en-US" smtClean="0">
              <a:effectLst/>
            </a:endParaRPr>
          </a:p>
        </p:txBody>
      </p:sp>
      <p:sp>
        <p:nvSpPr>
          <p:cNvPr id="16387" name="Rectangle 3"/>
          <p:cNvSpPr>
            <a:spLocks noGrp="1" noChangeArrowheads="1"/>
          </p:cNvSpPr>
          <p:nvPr>
            <p:ph type="body" idx="4294967295"/>
          </p:nvPr>
        </p:nvSpPr>
        <p:spPr>
          <a:noFill/>
        </p:spPr>
        <p:txBody>
          <a:bodyPr/>
          <a:lstStyle/>
          <a:p>
            <a:endParaRPr lang="en-US" smtClean="0">
              <a:effectLst/>
            </a:endParaRPr>
          </a:p>
        </p:txBody>
      </p:sp>
      <p:pic>
        <p:nvPicPr>
          <p:cNvPr id="16388" name="Picture 4" descr="gutenberg_bible"/>
          <p:cNvPicPr>
            <a:picLocks noChangeAspect="1" noChangeArrowheads="1"/>
          </p:cNvPicPr>
          <p:nvPr/>
        </p:nvPicPr>
        <p:blipFill>
          <a:blip r:embed="rId3"/>
          <a:srcRect/>
          <a:stretch>
            <a:fillRect/>
          </a:stretch>
        </p:blipFill>
        <p:spPr bwMode="auto">
          <a:xfrm>
            <a:off x="3028950" y="1876425"/>
            <a:ext cx="30861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noFill/>
        </p:spPr>
        <p:txBody>
          <a:bodyPr/>
          <a:lstStyle/>
          <a:p>
            <a:endParaRPr lang="en-US" smtClean="0">
              <a:effectLst/>
            </a:endParaRPr>
          </a:p>
        </p:txBody>
      </p:sp>
      <p:sp>
        <p:nvSpPr>
          <p:cNvPr id="99331" name="Rectangle 3"/>
          <p:cNvSpPr>
            <a:spLocks noGrp="1" noChangeArrowheads="1"/>
          </p:cNvSpPr>
          <p:nvPr>
            <p:ph type="body" idx="4294967295"/>
          </p:nvPr>
        </p:nvSpPr>
        <p:spPr>
          <a:noFill/>
        </p:spPr>
        <p:txBody>
          <a:bodyPr/>
          <a:lstStyle/>
          <a:p>
            <a:endParaRPr lang="en-US" smtClean="0">
              <a:effectLst/>
            </a:endParaRPr>
          </a:p>
        </p:txBody>
      </p:sp>
      <p:pic>
        <p:nvPicPr>
          <p:cNvPr id="99332" name="Picture 5" descr="Here Comes Everybody 2"/>
          <p:cNvPicPr>
            <a:picLocks noChangeAspect="1" noChangeArrowheads="1"/>
          </p:cNvPicPr>
          <p:nvPr/>
        </p:nvPicPr>
        <p:blipFill>
          <a:blip r:embed="rId4"/>
          <a:srcRect/>
          <a:stretch>
            <a:fillRect/>
          </a:stretch>
        </p:blipFill>
        <p:spPr bwMode="auto">
          <a:xfrm>
            <a:off x="2986088" y="1047750"/>
            <a:ext cx="3171825" cy="4762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724002777_f027058823_o.jpg"/>
          <p:cNvPicPr>
            <a:picLocks noChangeAspect="1"/>
          </p:cNvPicPr>
          <p:nvPr/>
        </p:nvPicPr>
        <p:blipFill>
          <a:blip r:embed="rId3"/>
          <a:stretch>
            <a:fillRect/>
          </a:stretch>
        </p:blipFill>
        <p:spPr>
          <a:xfrm>
            <a:off x="0" y="381"/>
            <a:ext cx="9144000" cy="68572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9268694_abdcbc43b4_o.jpg"/>
          <p:cNvPicPr>
            <a:picLocks noChangeAspect="1"/>
          </p:cNvPicPr>
          <p:nvPr/>
        </p:nvPicPr>
        <p:blipFill>
          <a:blip r:embed="rId3"/>
          <a:stretch>
            <a:fillRect/>
          </a:stretch>
        </p:blipFill>
        <p:spPr>
          <a:xfrm>
            <a:off x="0" y="-228600"/>
            <a:ext cx="9144000" cy="7315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2006 - Time - Cover Person of the Year"/>
          <p:cNvPicPr>
            <a:picLocks noChangeAspect="1" noChangeArrowheads="1"/>
          </p:cNvPicPr>
          <p:nvPr/>
        </p:nvPicPr>
        <p:blipFill>
          <a:blip r:embed="rId4"/>
          <a:srcRect/>
          <a:stretch>
            <a:fillRect/>
          </a:stretch>
        </p:blipFill>
        <p:spPr bwMode="auto">
          <a:xfrm>
            <a:off x="2341563" y="461963"/>
            <a:ext cx="4460875" cy="5943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effectLst/>
              </a:rPr>
              <a:t>TIME, December 2006</a:t>
            </a:r>
          </a:p>
        </p:txBody>
      </p:sp>
      <p:sp>
        <p:nvSpPr>
          <p:cNvPr id="54275" name="Rectangle 3"/>
          <p:cNvSpPr>
            <a:spLocks noGrp="1" noChangeArrowheads="1"/>
          </p:cNvSpPr>
          <p:nvPr>
            <p:ph idx="1"/>
          </p:nvPr>
        </p:nvSpPr>
        <p:spPr/>
        <p:txBody>
          <a:bodyPr/>
          <a:lstStyle/>
          <a:p>
            <a:pPr>
              <a:buFont typeface="Wingdings" pitchFamily="2" charset="2"/>
              <a:buNone/>
            </a:pPr>
            <a:r>
              <a:rPr lang="en-US" sz="2800" smtClean="0">
                <a:effectLst/>
              </a:rPr>
              <a:t>	The new Web is a very different thing. It’s a tool for bringing together the small contributions of millions of people and making them matter. [As these tools get put in the hands of ordinary people, we are seeing] an explosion of productivity and innovation. It’s just getting started, as millions of minds that would otherwise have drowned in obscurity get backhauled into the global intellectual economy.</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722948"/>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SLIDEGUID" val="58BE4A8594A74C96BFE87A8FA1E33006"/>
  <p:tag name="SLIDEID" val="58BE4A8594A74C96BFE87A8FA1E33006"/>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Are you a …"/>
  <p:tag name="ANSWERSALIAS" val="Native|smicln|Immigrant|smicln|Refugee|smicln|Bridge"/>
  <p:tag name="RESPONSESGATHERED" val="False"/>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31"/>
  <p:tag name="FONTSIZE" val="32"/>
  <p:tag name="BULLETTYPE" val="ppBulletArabicPeriod"/>
  <p:tag name="ANSWERTEXT" val="Native&#10;Immigrant&#10;Refugee&#10;Bridg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4958</TotalTime>
  <Words>916</Words>
  <Application>Microsoft Office PowerPoint</Application>
  <PresentationFormat>On-screen Show (4:3)</PresentationFormat>
  <Paragraphs>86</Paragraphs>
  <Slides>33</Slides>
  <Notes>33</Notes>
  <HiddenSlides>13</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Globe</vt:lpstr>
      <vt:lpstr>Microsoft Graph Chart</vt:lpstr>
      <vt:lpstr>ACT 2</vt:lpstr>
      <vt:lpstr>Slide 2</vt:lpstr>
      <vt:lpstr>Slide 3</vt:lpstr>
      <vt:lpstr>Slide 4</vt:lpstr>
      <vt:lpstr>Slide 5</vt:lpstr>
      <vt:lpstr>Slide 6</vt:lpstr>
      <vt:lpstr>Slide 7</vt:lpstr>
      <vt:lpstr>Slide 8</vt:lpstr>
      <vt:lpstr>TIME, December 2006</vt:lpstr>
      <vt:lpstr>TIME, December 2006</vt:lpstr>
      <vt:lpstr>Slide 11</vt:lpstr>
      <vt:lpstr>Slide 12</vt:lpstr>
      <vt:lpstr>Slide 13</vt:lpstr>
      <vt:lpstr>Slide 14</vt:lpstr>
      <vt:lpstr>Slide 15</vt:lpstr>
      <vt:lpstr>Slide 16</vt:lpstr>
      <vt:lpstr>Slide 17</vt:lpstr>
      <vt:lpstr>Slide 18</vt:lpstr>
      <vt:lpstr>Slide 19</vt:lpstr>
      <vt:lpstr>Information as a raw material</vt:lpstr>
      <vt:lpstr>The  backchannel</vt:lpstr>
      <vt:lpstr>Containers</vt:lpstr>
      <vt:lpstr>Slide 23</vt:lpstr>
      <vt:lpstr>Slide 24</vt:lpstr>
      <vt:lpstr>Slide 25</vt:lpstr>
      <vt:lpstr>Slide 26</vt:lpstr>
      <vt:lpstr>Slide 27</vt:lpstr>
      <vt:lpstr>Slide 28</vt:lpstr>
      <vt:lpstr>Slide 29</vt:lpstr>
      <vt:lpstr>Slide 30</vt:lpstr>
      <vt:lpstr>Slide 31</vt:lpstr>
      <vt:lpstr>Are you a …</vt:lpstr>
      <vt:lpstr>New paradigms require that we do things differently</vt:lpstr>
    </vt:vector>
  </TitlesOfParts>
  <Company>STLI, U.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CASTLE Symposium</dc:title>
  <dc:creator>Scott McLeod</dc:creator>
  <cp:lastModifiedBy>Scott McLeod</cp:lastModifiedBy>
  <cp:revision>359</cp:revision>
  <cp:lastPrinted>2006-11-29T12:57:57Z</cp:lastPrinted>
  <dcterms:created xsi:type="dcterms:W3CDTF">2006-11-10T16:41:19Z</dcterms:created>
  <dcterms:modified xsi:type="dcterms:W3CDTF">2008-09-22T17:52:10Z</dcterms:modified>
</cp:coreProperties>
</file>