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3"/>
  </p:notesMasterIdLst>
  <p:handoutMasterIdLst>
    <p:handoutMasterId r:id="rId24"/>
  </p:handoutMasterIdLst>
  <p:sldIdLst>
    <p:sldId id="771" r:id="rId2"/>
    <p:sldId id="769" r:id="rId3"/>
    <p:sldId id="739" r:id="rId4"/>
    <p:sldId id="740" r:id="rId5"/>
    <p:sldId id="741" r:id="rId6"/>
    <p:sldId id="749" r:id="rId7"/>
    <p:sldId id="750" r:id="rId8"/>
    <p:sldId id="751" r:id="rId9"/>
    <p:sldId id="752" r:id="rId10"/>
    <p:sldId id="753" r:id="rId11"/>
    <p:sldId id="754" r:id="rId12"/>
    <p:sldId id="766" r:id="rId13"/>
    <p:sldId id="756" r:id="rId14"/>
    <p:sldId id="767" r:id="rId15"/>
    <p:sldId id="759" r:id="rId16"/>
    <p:sldId id="763" r:id="rId17"/>
    <p:sldId id="764" r:id="rId18"/>
    <p:sldId id="765" r:id="rId19"/>
    <p:sldId id="760" r:id="rId20"/>
    <p:sldId id="761" r:id="rId21"/>
    <p:sldId id="700" r:id="rId22"/>
  </p:sldIdLst>
  <p:sldSz cx="9144000" cy="6858000" type="screen4x3"/>
  <p:notesSz cx="7315200" cy="9601200"/>
  <p:custDataLst>
    <p:tags r:id="rId25"/>
  </p:custDataLst>
  <p:defaultTextStyle>
    <a:defPPr>
      <a:defRPr lang="en-US"/>
    </a:defPPr>
    <a:lvl1pPr algn="l" rtl="0" fontAlgn="base">
      <a:spcBef>
        <a:spcPct val="0"/>
      </a:spcBef>
      <a:spcAft>
        <a:spcPct val="0"/>
      </a:spcAft>
      <a:defRPr sz="3200" kern="1200">
        <a:solidFill>
          <a:schemeClr val="tx1"/>
        </a:solidFill>
        <a:latin typeface="Verdana" pitchFamily="34" charset="0"/>
        <a:ea typeface="+mn-ea"/>
        <a:cs typeface="Arial" charset="0"/>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009900"/>
    <a:srgbClr val="FF0000"/>
    <a:srgbClr val="0C0C0C"/>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469" autoAdjust="0"/>
    <p:restoredTop sz="74296" autoAdjust="0"/>
  </p:normalViewPr>
  <p:slideViewPr>
    <p:cSldViewPr>
      <p:cViewPr varScale="1">
        <p:scale>
          <a:sx n="54" d="100"/>
          <a:sy n="54" d="100"/>
        </p:scale>
        <p:origin x="-94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Sheet1!$B$1</c:f>
              <c:strCache>
                <c:ptCount val="1"/>
                <c:pt idx="0">
                  <c:v>Routine manual</c:v>
                </c:pt>
              </c:strCache>
            </c:strRef>
          </c:tx>
          <c:spPr>
            <a:ln>
              <a:solidFill>
                <a:srgbClr val="FFFF00"/>
              </a:solidFill>
            </a:ln>
          </c:spPr>
          <c:marker>
            <c:symbol val="none"/>
          </c:marker>
          <c:dPt>
            <c:idx val="3"/>
            <c:spPr>
              <a:ln>
                <a:solidFill>
                  <a:srgbClr val="FFFF00"/>
                </a:solidFill>
                <a:tailEnd type="triangle" w="lg" len="lg"/>
              </a:ln>
            </c:spPr>
          </c:dPt>
          <c:cat>
            <c:strRef>
              <c:f>Sheet1!$A$2:$A$5</c:f>
              <c:strCache>
                <c:ptCount val="4"/>
                <c:pt idx="0">
                  <c:v>1969</c:v>
                </c:pt>
                <c:pt idx="1">
                  <c:v>1980</c:v>
                </c:pt>
                <c:pt idx="2">
                  <c:v>1990</c:v>
                </c:pt>
                <c:pt idx="3">
                  <c:v>1998</c:v>
                </c:pt>
              </c:strCache>
            </c:strRef>
          </c:cat>
          <c:val>
            <c:numRef>
              <c:f>Sheet1!$B$2:$B$5</c:f>
              <c:numCache>
                <c:formatCode>0.00%</c:formatCode>
                <c:ptCount val="4"/>
                <c:pt idx="0" formatCode="General">
                  <c:v>0</c:v>
                </c:pt>
                <c:pt idx="1">
                  <c:v>1.9000000000000017E-2</c:v>
                </c:pt>
                <c:pt idx="2">
                  <c:v>1.0000000000000011E-3</c:v>
                </c:pt>
                <c:pt idx="3">
                  <c:v>-2.8000000000000011E-2</c:v>
                </c:pt>
              </c:numCache>
            </c:numRef>
          </c:val>
        </c:ser>
        <c:ser>
          <c:idx val="1"/>
          <c:order val="1"/>
          <c:tx>
            <c:strRef>
              <c:f>Sheet1!$C$1</c:f>
              <c:strCache>
                <c:ptCount val="1"/>
                <c:pt idx="0">
                  <c:v>Routine cognitive</c:v>
                </c:pt>
              </c:strCache>
            </c:strRef>
          </c:tx>
          <c:spPr>
            <a:ln>
              <a:solidFill>
                <a:srgbClr val="FF6600"/>
              </a:solidFill>
            </a:ln>
          </c:spPr>
          <c:marker>
            <c:symbol val="none"/>
          </c:marker>
          <c:dPt>
            <c:idx val="3"/>
            <c:spPr>
              <a:ln>
                <a:solidFill>
                  <a:srgbClr val="FF6600"/>
                </a:solidFill>
                <a:tailEnd type="triangle" w="lg" len="lg"/>
              </a:ln>
            </c:spPr>
          </c:dPt>
          <c:cat>
            <c:strRef>
              <c:f>Sheet1!$A$2:$A$5</c:f>
              <c:strCache>
                <c:ptCount val="4"/>
                <c:pt idx="0">
                  <c:v>1969</c:v>
                </c:pt>
                <c:pt idx="1">
                  <c:v>1980</c:v>
                </c:pt>
                <c:pt idx="2">
                  <c:v>1990</c:v>
                </c:pt>
                <c:pt idx="3">
                  <c:v>1998</c:v>
                </c:pt>
              </c:strCache>
            </c:strRef>
          </c:cat>
          <c:val>
            <c:numRef>
              <c:f>Sheet1!$C$2:$C$5</c:f>
              <c:numCache>
                <c:formatCode>0.00%</c:formatCode>
                <c:ptCount val="4"/>
                <c:pt idx="0" formatCode="General">
                  <c:v>0</c:v>
                </c:pt>
                <c:pt idx="1">
                  <c:v>-1.0000000000000011E-3</c:v>
                </c:pt>
                <c:pt idx="2">
                  <c:v>-3.9000000000000021E-2</c:v>
                </c:pt>
                <c:pt idx="3">
                  <c:v>-7.7000000000000082E-2</c:v>
                </c:pt>
              </c:numCache>
            </c:numRef>
          </c:val>
        </c:ser>
        <c:ser>
          <c:idx val="2"/>
          <c:order val="2"/>
          <c:tx>
            <c:strRef>
              <c:f>Sheet1!$D$1</c:f>
              <c:strCache>
                <c:ptCount val="1"/>
                <c:pt idx="0">
                  <c:v>Non-routine manual2</c:v>
                </c:pt>
              </c:strCache>
            </c:strRef>
          </c:tx>
          <c:spPr>
            <a:ln>
              <a:solidFill>
                <a:srgbClr val="CC00FF"/>
              </a:solidFill>
            </a:ln>
          </c:spPr>
          <c:marker>
            <c:symbol val="none"/>
          </c:marker>
          <c:dPt>
            <c:idx val="3"/>
            <c:spPr>
              <a:ln>
                <a:solidFill>
                  <a:srgbClr val="CC00FF"/>
                </a:solidFill>
                <a:tailEnd type="triangle" w="lg" len="lg"/>
              </a:ln>
            </c:spPr>
          </c:dPt>
          <c:cat>
            <c:strRef>
              <c:f>Sheet1!$A$2:$A$5</c:f>
              <c:strCache>
                <c:ptCount val="4"/>
                <c:pt idx="0">
                  <c:v>1969</c:v>
                </c:pt>
                <c:pt idx="1">
                  <c:v>1980</c:v>
                </c:pt>
                <c:pt idx="2">
                  <c:v>1990</c:v>
                </c:pt>
                <c:pt idx="3">
                  <c:v>1998</c:v>
                </c:pt>
              </c:strCache>
            </c:strRef>
          </c:cat>
          <c:val>
            <c:numRef>
              <c:f>Sheet1!$D$2:$D$5</c:f>
              <c:numCache>
                <c:formatCode>0.00%</c:formatCode>
                <c:ptCount val="4"/>
                <c:pt idx="0" formatCode="General">
                  <c:v>0</c:v>
                </c:pt>
                <c:pt idx="1">
                  <c:v>-2.200000000000002E-2</c:v>
                </c:pt>
                <c:pt idx="2" formatCode="0%">
                  <c:v>-5.0000000000000031E-2</c:v>
                </c:pt>
                <c:pt idx="3">
                  <c:v>-5.5000000000000028E-2</c:v>
                </c:pt>
              </c:numCache>
            </c:numRef>
          </c:val>
        </c:ser>
        <c:ser>
          <c:idx val="3"/>
          <c:order val="3"/>
          <c:tx>
            <c:strRef>
              <c:f>Sheet1!$E$1</c:f>
              <c:strCache>
                <c:ptCount val="1"/>
                <c:pt idx="0">
                  <c:v>Complex communication</c:v>
                </c:pt>
              </c:strCache>
            </c:strRef>
          </c:tx>
          <c:spPr>
            <a:ln w="76200">
              <a:solidFill>
                <a:srgbClr val="00B050"/>
              </a:solidFill>
            </a:ln>
          </c:spPr>
          <c:marker>
            <c:symbol val="none"/>
          </c:marker>
          <c:dPt>
            <c:idx val="3"/>
            <c:spPr>
              <a:ln w="76200">
                <a:solidFill>
                  <a:srgbClr val="00B050"/>
                </a:solidFill>
                <a:tailEnd type="triangle" w="med" len="med"/>
              </a:ln>
            </c:spPr>
          </c:dPt>
          <c:cat>
            <c:strRef>
              <c:f>Sheet1!$A$2:$A$5</c:f>
              <c:strCache>
                <c:ptCount val="4"/>
                <c:pt idx="0">
                  <c:v>1969</c:v>
                </c:pt>
                <c:pt idx="1">
                  <c:v>1980</c:v>
                </c:pt>
                <c:pt idx="2">
                  <c:v>1990</c:v>
                </c:pt>
                <c:pt idx="3">
                  <c:v>1998</c:v>
                </c:pt>
              </c:strCache>
            </c:strRef>
          </c:cat>
          <c:val>
            <c:numRef>
              <c:f>Sheet1!$E$2:$E$5</c:f>
              <c:numCache>
                <c:formatCode>0.00%</c:formatCode>
                <c:ptCount val="4"/>
                <c:pt idx="0" formatCode="General">
                  <c:v>0</c:v>
                </c:pt>
                <c:pt idx="1">
                  <c:v>3.1000000000000038E-2</c:v>
                </c:pt>
                <c:pt idx="2" formatCode="0%">
                  <c:v>6.0000000000000039E-2</c:v>
                </c:pt>
                <c:pt idx="3">
                  <c:v>8.5000000000000048E-2</c:v>
                </c:pt>
              </c:numCache>
            </c:numRef>
          </c:val>
        </c:ser>
        <c:ser>
          <c:idx val="4"/>
          <c:order val="4"/>
          <c:tx>
            <c:strRef>
              <c:f>Sheet1!$F$1</c:f>
              <c:strCache>
                <c:ptCount val="1"/>
                <c:pt idx="0">
                  <c:v>Expert thinking</c:v>
                </c:pt>
              </c:strCache>
            </c:strRef>
          </c:tx>
          <c:spPr>
            <a:ln w="76200">
              <a:solidFill>
                <a:srgbClr val="FF0000"/>
              </a:solidFill>
              <a:tailEnd type="none" w="med" len="med"/>
            </a:ln>
          </c:spPr>
          <c:marker>
            <c:symbol val="none"/>
          </c:marker>
          <c:dPt>
            <c:idx val="3"/>
            <c:spPr>
              <a:ln w="76200">
                <a:solidFill>
                  <a:srgbClr val="FF0000"/>
                </a:solidFill>
                <a:tailEnd type="triangle" w="med" len="med"/>
              </a:ln>
            </c:spPr>
          </c:dPt>
          <c:cat>
            <c:strRef>
              <c:f>Sheet1!$A$2:$A$5</c:f>
              <c:strCache>
                <c:ptCount val="4"/>
                <c:pt idx="0">
                  <c:v>1969</c:v>
                </c:pt>
                <c:pt idx="1">
                  <c:v>1980</c:v>
                </c:pt>
                <c:pt idx="2">
                  <c:v>1990</c:v>
                </c:pt>
                <c:pt idx="3">
                  <c:v>1998</c:v>
                </c:pt>
              </c:strCache>
            </c:strRef>
          </c:cat>
          <c:val>
            <c:numRef>
              <c:f>Sheet1!$F$2:$F$5</c:f>
              <c:numCache>
                <c:formatCode>0.00%</c:formatCode>
                <c:ptCount val="4"/>
                <c:pt idx="0" formatCode="General">
                  <c:v>0</c:v>
                </c:pt>
                <c:pt idx="1">
                  <c:v>4.8000000000000029E-2</c:v>
                </c:pt>
                <c:pt idx="2" formatCode="0%">
                  <c:v>0.1</c:v>
                </c:pt>
                <c:pt idx="3">
                  <c:v>0.13700000000000001</c:v>
                </c:pt>
              </c:numCache>
            </c:numRef>
          </c:val>
        </c:ser>
        <c:marker val="1"/>
        <c:axId val="162682752"/>
        <c:axId val="242365952"/>
      </c:lineChart>
      <c:catAx>
        <c:axId val="162682752"/>
        <c:scaling>
          <c:orientation val="minMax"/>
        </c:scaling>
        <c:axPos val="b"/>
        <c:numFmt formatCode="General" sourceLinked="1"/>
        <c:majorTickMark val="none"/>
        <c:tickLblPos val="low"/>
        <c:spPr>
          <a:ln>
            <a:solidFill>
              <a:schemeClr val="accent4">
                <a:lumMod val="75000"/>
              </a:schemeClr>
            </a:solidFill>
            <a:prstDash val="lgDash"/>
          </a:ln>
        </c:spPr>
        <c:crossAx val="242365952"/>
        <c:crosses val="autoZero"/>
        <c:auto val="1"/>
        <c:lblAlgn val="ctr"/>
        <c:lblOffset val="100"/>
      </c:catAx>
      <c:valAx>
        <c:axId val="242365952"/>
        <c:scaling>
          <c:orientation val="minMax"/>
          <c:max val="0.14000000000000001"/>
          <c:min val="-8.000000000000014E-2"/>
        </c:scaling>
        <c:axPos val="l"/>
        <c:numFmt formatCode="0%" sourceLinked="0"/>
        <c:majorTickMark val="none"/>
        <c:tickLblPos val="nextTo"/>
        <c:spPr>
          <a:ln>
            <a:noFill/>
          </a:ln>
        </c:spPr>
        <c:crossAx val="162682752"/>
        <c:crosses val="autoZero"/>
        <c:crossBetween val="between"/>
        <c:majorUnit val="2.0000000000000035E-2"/>
      </c:valAx>
      <c:spPr>
        <a:noFill/>
        <a:ln w="25400">
          <a:noFill/>
        </a:ln>
      </c:spPr>
    </c:plotArea>
    <c:plotVisOnly val="1"/>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strRef>
              <c:f>Sheet1!$B$1</c:f>
              <c:strCache>
                <c:ptCount val="1"/>
                <c:pt idx="0">
                  <c:v>Agriculture</c:v>
                </c:pt>
              </c:strCache>
            </c:strRef>
          </c:tx>
          <c:spPr>
            <a:ln w="50800">
              <a:solidFill>
                <a:srgbClr val="009900"/>
              </a:solidFill>
            </a:ln>
          </c:spPr>
          <c:marker>
            <c:symbol val="none"/>
          </c:marker>
          <c:cat>
            <c:numRef>
              <c:f>Sheet1!$A$2:$A$12</c:f>
              <c:numCache>
                <c:formatCode>General</c:formatCode>
                <c:ptCount val="11"/>
                <c:pt idx="0">
                  <c:v>1900</c:v>
                </c:pt>
                <c:pt idx="1">
                  <c:v>1910</c:v>
                </c:pt>
                <c:pt idx="2">
                  <c:v>1920</c:v>
                </c:pt>
                <c:pt idx="3">
                  <c:v>1930</c:v>
                </c:pt>
                <c:pt idx="4">
                  <c:v>1940</c:v>
                </c:pt>
                <c:pt idx="5">
                  <c:v>1950</c:v>
                </c:pt>
                <c:pt idx="6">
                  <c:v>1960</c:v>
                </c:pt>
                <c:pt idx="7">
                  <c:v>1970</c:v>
                </c:pt>
                <c:pt idx="8">
                  <c:v>1980</c:v>
                </c:pt>
                <c:pt idx="9">
                  <c:v>1990</c:v>
                </c:pt>
                <c:pt idx="10">
                  <c:v>2000</c:v>
                </c:pt>
              </c:numCache>
            </c:numRef>
          </c:cat>
          <c:val>
            <c:numRef>
              <c:f>Sheet1!$B$2:$B$12</c:f>
              <c:numCache>
                <c:formatCode>0%</c:formatCode>
                <c:ptCount val="11"/>
                <c:pt idx="0">
                  <c:v>0.37500000000000006</c:v>
                </c:pt>
                <c:pt idx="1">
                  <c:v>0.30900000000000005</c:v>
                </c:pt>
                <c:pt idx="2">
                  <c:v>0.27</c:v>
                </c:pt>
                <c:pt idx="3">
                  <c:v>0.21200000000000002</c:v>
                </c:pt>
                <c:pt idx="4">
                  <c:v>0.17400000000000002</c:v>
                </c:pt>
                <c:pt idx="5">
                  <c:v>0.11900000000000002</c:v>
                </c:pt>
                <c:pt idx="6">
                  <c:v>6.1000000000000006E-2</c:v>
                </c:pt>
                <c:pt idx="7">
                  <c:v>3.1000000000000003E-2</c:v>
                </c:pt>
                <c:pt idx="8">
                  <c:v>2.8000000000000001E-2</c:v>
                </c:pt>
                <c:pt idx="9">
                  <c:v>3.0000000000000002E-2</c:v>
                </c:pt>
                <c:pt idx="10">
                  <c:v>4.000000000000001E-3</c:v>
                </c:pt>
              </c:numCache>
            </c:numRef>
          </c:val>
        </c:ser>
        <c:ser>
          <c:idx val="1"/>
          <c:order val="1"/>
          <c:tx>
            <c:strRef>
              <c:f>Sheet1!$C$1</c:f>
              <c:strCache>
                <c:ptCount val="1"/>
                <c:pt idx="0">
                  <c:v>Working</c:v>
                </c:pt>
              </c:strCache>
            </c:strRef>
          </c:tx>
          <c:spPr>
            <a:ln w="50800">
              <a:solidFill>
                <a:srgbClr val="CC00FF"/>
              </a:solidFill>
            </a:ln>
          </c:spPr>
          <c:marker>
            <c:symbol val="none"/>
          </c:marker>
          <c:cat>
            <c:numRef>
              <c:f>Sheet1!$A$2:$A$12</c:f>
              <c:numCache>
                <c:formatCode>General</c:formatCode>
                <c:ptCount val="11"/>
                <c:pt idx="0">
                  <c:v>1900</c:v>
                </c:pt>
                <c:pt idx="1">
                  <c:v>1910</c:v>
                </c:pt>
                <c:pt idx="2">
                  <c:v>1920</c:v>
                </c:pt>
                <c:pt idx="3">
                  <c:v>1930</c:v>
                </c:pt>
                <c:pt idx="4">
                  <c:v>1940</c:v>
                </c:pt>
                <c:pt idx="5">
                  <c:v>1950</c:v>
                </c:pt>
                <c:pt idx="6">
                  <c:v>1960</c:v>
                </c:pt>
                <c:pt idx="7">
                  <c:v>1970</c:v>
                </c:pt>
                <c:pt idx="8">
                  <c:v>1980</c:v>
                </c:pt>
                <c:pt idx="9">
                  <c:v>1990</c:v>
                </c:pt>
                <c:pt idx="10">
                  <c:v>2000</c:v>
                </c:pt>
              </c:numCache>
            </c:numRef>
          </c:cat>
          <c:val>
            <c:numRef>
              <c:f>Sheet1!$C$2:$C$12</c:f>
              <c:numCache>
                <c:formatCode>0%</c:formatCode>
                <c:ptCount val="11"/>
                <c:pt idx="0">
                  <c:v>0.35800000000000004</c:v>
                </c:pt>
                <c:pt idx="1">
                  <c:v>0.38200000000000006</c:v>
                </c:pt>
                <c:pt idx="2">
                  <c:v>0.40200000000000002</c:v>
                </c:pt>
                <c:pt idx="3">
                  <c:v>0.39600000000000007</c:v>
                </c:pt>
                <c:pt idx="4">
                  <c:v>0.39800000000000008</c:v>
                </c:pt>
                <c:pt idx="5">
                  <c:v>0.41100000000000009</c:v>
                </c:pt>
                <c:pt idx="6">
                  <c:v>0.37700000000000006</c:v>
                </c:pt>
                <c:pt idx="7">
                  <c:v>0.3590000000000001</c:v>
                </c:pt>
                <c:pt idx="8">
                  <c:v>0.31700000000000006</c:v>
                </c:pt>
                <c:pt idx="9">
                  <c:v>0.26</c:v>
                </c:pt>
                <c:pt idx="10">
                  <c:v>0.26100000000000001</c:v>
                </c:pt>
              </c:numCache>
            </c:numRef>
          </c:val>
        </c:ser>
        <c:ser>
          <c:idx val="2"/>
          <c:order val="2"/>
          <c:tx>
            <c:strRef>
              <c:f>Sheet1!$D$1</c:f>
              <c:strCache>
                <c:ptCount val="1"/>
                <c:pt idx="0">
                  <c:v>Service</c:v>
                </c:pt>
              </c:strCache>
            </c:strRef>
          </c:tx>
          <c:spPr>
            <a:ln w="50800">
              <a:solidFill>
                <a:srgbClr val="FF6600"/>
              </a:solidFill>
            </a:ln>
          </c:spPr>
          <c:marker>
            <c:symbol val="none"/>
          </c:marker>
          <c:cat>
            <c:numRef>
              <c:f>Sheet1!$A$2:$A$12</c:f>
              <c:numCache>
                <c:formatCode>General</c:formatCode>
                <c:ptCount val="11"/>
                <c:pt idx="0">
                  <c:v>1900</c:v>
                </c:pt>
                <c:pt idx="1">
                  <c:v>1910</c:v>
                </c:pt>
                <c:pt idx="2">
                  <c:v>1920</c:v>
                </c:pt>
                <c:pt idx="3">
                  <c:v>1930</c:v>
                </c:pt>
                <c:pt idx="4">
                  <c:v>1940</c:v>
                </c:pt>
                <c:pt idx="5">
                  <c:v>1950</c:v>
                </c:pt>
                <c:pt idx="6">
                  <c:v>1960</c:v>
                </c:pt>
                <c:pt idx="7">
                  <c:v>1970</c:v>
                </c:pt>
                <c:pt idx="8">
                  <c:v>1980</c:v>
                </c:pt>
                <c:pt idx="9">
                  <c:v>1990</c:v>
                </c:pt>
                <c:pt idx="10">
                  <c:v>2000</c:v>
                </c:pt>
              </c:numCache>
            </c:numRef>
          </c:cat>
          <c:val>
            <c:numRef>
              <c:f>Sheet1!$D$2:$D$12</c:f>
              <c:numCache>
                <c:formatCode>0%</c:formatCode>
                <c:ptCount val="11"/>
                <c:pt idx="0">
                  <c:v>0.16700000000000001</c:v>
                </c:pt>
                <c:pt idx="1">
                  <c:v>0.19800000000000001</c:v>
                </c:pt>
                <c:pt idx="2">
                  <c:v>0.21100000000000005</c:v>
                </c:pt>
                <c:pt idx="3">
                  <c:v>0.252</c:v>
                </c:pt>
                <c:pt idx="4">
                  <c:v>0.28600000000000009</c:v>
                </c:pt>
                <c:pt idx="5">
                  <c:v>0.3050000000000001</c:v>
                </c:pt>
                <c:pt idx="6">
                  <c:v>0.33300000000000007</c:v>
                </c:pt>
                <c:pt idx="7">
                  <c:v>0.38800000000000007</c:v>
                </c:pt>
                <c:pt idx="8">
                  <c:v>0.46200000000000002</c:v>
                </c:pt>
                <c:pt idx="9">
                  <c:v>0.45700000000000002</c:v>
                </c:pt>
                <c:pt idx="10">
                  <c:v>0.43400000000000005</c:v>
                </c:pt>
              </c:numCache>
            </c:numRef>
          </c:val>
        </c:ser>
        <c:ser>
          <c:idx val="3"/>
          <c:order val="3"/>
          <c:tx>
            <c:strRef>
              <c:f>Sheet1!$E$1</c:f>
              <c:strCache>
                <c:ptCount val="1"/>
                <c:pt idx="0">
                  <c:v>Creative</c:v>
                </c:pt>
              </c:strCache>
            </c:strRef>
          </c:tx>
          <c:spPr>
            <a:ln w="76200">
              <a:solidFill>
                <a:srgbClr val="FF0000"/>
              </a:solidFill>
            </a:ln>
          </c:spPr>
          <c:marker>
            <c:symbol val="none"/>
          </c:marker>
          <c:cat>
            <c:numRef>
              <c:f>Sheet1!$A$2:$A$12</c:f>
              <c:numCache>
                <c:formatCode>General</c:formatCode>
                <c:ptCount val="11"/>
                <c:pt idx="0">
                  <c:v>1900</c:v>
                </c:pt>
                <c:pt idx="1">
                  <c:v>1910</c:v>
                </c:pt>
                <c:pt idx="2">
                  <c:v>1920</c:v>
                </c:pt>
                <c:pt idx="3">
                  <c:v>1930</c:v>
                </c:pt>
                <c:pt idx="4">
                  <c:v>1940</c:v>
                </c:pt>
                <c:pt idx="5">
                  <c:v>1950</c:v>
                </c:pt>
                <c:pt idx="6">
                  <c:v>1960</c:v>
                </c:pt>
                <c:pt idx="7">
                  <c:v>1970</c:v>
                </c:pt>
                <c:pt idx="8">
                  <c:v>1980</c:v>
                </c:pt>
                <c:pt idx="9">
                  <c:v>1990</c:v>
                </c:pt>
                <c:pt idx="10">
                  <c:v>2000</c:v>
                </c:pt>
              </c:numCache>
            </c:numRef>
          </c:cat>
          <c:val>
            <c:numRef>
              <c:f>Sheet1!$E$2:$E$12</c:f>
              <c:numCache>
                <c:formatCode>0%</c:formatCode>
                <c:ptCount val="11"/>
                <c:pt idx="0">
                  <c:v>0.1</c:v>
                </c:pt>
                <c:pt idx="1">
                  <c:v>0.111</c:v>
                </c:pt>
                <c:pt idx="2">
                  <c:v>0.11699999999999998</c:v>
                </c:pt>
                <c:pt idx="3">
                  <c:v>0.13900000000000001</c:v>
                </c:pt>
                <c:pt idx="4">
                  <c:v>0.14200000000000002</c:v>
                </c:pt>
                <c:pt idx="5">
                  <c:v>0.16600000000000001</c:v>
                </c:pt>
                <c:pt idx="6">
                  <c:v>0.17900000000000002</c:v>
                </c:pt>
                <c:pt idx="7">
                  <c:v>0.19800000000000001</c:v>
                </c:pt>
                <c:pt idx="8">
                  <c:v>0.18700000000000003</c:v>
                </c:pt>
                <c:pt idx="9">
                  <c:v>0.254</c:v>
                </c:pt>
                <c:pt idx="10">
                  <c:v>0.3010000000000001</c:v>
                </c:pt>
              </c:numCache>
            </c:numRef>
          </c:val>
        </c:ser>
        <c:marker val="1"/>
        <c:axId val="272754944"/>
        <c:axId val="274124160"/>
      </c:lineChart>
      <c:catAx>
        <c:axId val="272754944"/>
        <c:scaling>
          <c:orientation val="minMax"/>
        </c:scaling>
        <c:axPos val="b"/>
        <c:numFmt formatCode="General" sourceLinked="1"/>
        <c:majorTickMark val="none"/>
        <c:tickLblPos val="nextTo"/>
        <c:spPr>
          <a:ln>
            <a:noFill/>
          </a:ln>
        </c:spPr>
        <c:txPr>
          <a:bodyPr/>
          <a:lstStyle/>
          <a:p>
            <a:pPr>
              <a:defRPr sz="1400"/>
            </a:pPr>
            <a:endParaRPr lang="en-US"/>
          </a:p>
        </c:txPr>
        <c:crossAx val="274124160"/>
        <c:crosses val="autoZero"/>
        <c:auto val="1"/>
        <c:lblAlgn val="ctr"/>
        <c:lblOffset val="100"/>
      </c:catAx>
      <c:valAx>
        <c:axId val="274124160"/>
        <c:scaling>
          <c:orientation val="minMax"/>
        </c:scaling>
        <c:axPos val="l"/>
        <c:numFmt formatCode="0%" sourceLinked="1"/>
        <c:majorTickMark val="none"/>
        <c:tickLblPos val="nextTo"/>
        <c:spPr>
          <a:ln>
            <a:noFill/>
          </a:ln>
        </c:spPr>
        <c:txPr>
          <a:bodyPr/>
          <a:lstStyle/>
          <a:p>
            <a:pPr>
              <a:defRPr sz="1400"/>
            </a:pPr>
            <a:endParaRPr lang="en-US"/>
          </a:p>
        </c:txPr>
        <c:crossAx val="272754944"/>
        <c:crosses val="autoZero"/>
        <c:crossBetween val="between"/>
      </c:valAx>
    </c:plotArea>
    <c:legend>
      <c:legendPos val="b"/>
      <c:layout/>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percentStacked"/>
        <c:ser>
          <c:idx val="0"/>
          <c:order val="0"/>
          <c:tx>
            <c:strRef>
              <c:f>Sheet1!$B$1</c:f>
              <c:strCache>
                <c:ptCount val="1"/>
                <c:pt idx="0">
                  <c:v>Agriculture</c:v>
                </c:pt>
              </c:strCache>
            </c:strRef>
          </c:tx>
          <c:spPr>
            <a:solidFill>
              <a:srgbClr val="009900"/>
            </a:solidFill>
          </c:spPr>
          <c:cat>
            <c:numRef>
              <c:f>Sheet1!$A$2:$A$12</c:f>
              <c:numCache>
                <c:formatCode>General</c:formatCode>
                <c:ptCount val="11"/>
                <c:pt idx="0">
                  <c:v>1900</c:v>
                </c:pt>
                <c:pt idx="1">
                  <c:v>1910</c:v>
                </c:pt>
                <c:pt idx="2">
                  <c:v>1920</c:v>
                </c:pt>
                <c:pt idx="3">
                  <c:v>1930</c:v>
                </c:pt>
                <c:pt idx="4">
                  <c:v>1940</c:v>
                </c:pt>
                <c:pt idx="5">
                  <c:v>1950</c:v>
                </c:pt>
                <c:pt idx="6">
                  <c:v>1960</c:v>
                </c:pt>
                <c:pt idx="7">
                  <c:v>1970</c:v>
                </c:pt>
                <c:pt idx="8">
                  <c:v>1980</c:v>
                </c:pt>
                <c:pt idx="9">
                  <c:v>1990</c:v>
                </c:pt>
                <c:pt idx="10">
                  <c:v>2000</c:v>
                </c:pt>
              </c:numCache>
            </c:numRef>
          </c:cat>
          <c:val>
            <c:numRef>
              <c:f>Sheet1!$B$2:$B$12</c:f>
              <c:numCache>
                <c:formatCode>0</c:formatCode>
                <c:ptCount val="11"/>
                <c:pt idx="0">
                  <c:v>37.5</c:v>
                </c:pt>
                <c:pt idx="1">
                  <c:v>30.9</c:v>
                </c:pt>
                <c:pt idx="2">
                  <c:v>27</c:v>
                </c:pt>
                <c:pt idx="3">
                  <c:v>21.2</c:v>
                </c:pt>
                <c:pt idx="4">
                  <c:v>17.399999999999999</c:v>
                </c:pt>
                <c:pt idx="5">
                  <c:v>11.9</c:v>
                </c:pt>
                <c:pt idx="6">
                  <c:v>6.1</c:v>
                </c:pt>
                <c:pt idx="7">
                  <c:v>3.1</c:v>
                </c:pt>
                <c:pt idx="8">
                  <c:v>2.8</c:v>
                </c:pt>
                <c:pt idx="9">
                  <c:v>3</c:v>
                </c:pt>
                <c:pt idx="10">
                  <c:v>0.4</c:v>
                </c:pt>
              </c:numCache>
            </c:numRef>
          </c:val>
        </c:ser>
        <c:ser>
          <c:idx val="1"/>
          <c:order val="1"/>
          <c:tx>
            <c:strRef>
              <c:f>Sheet1!$C$1</c:f>
              <c:strCache>
                <c:ptCount val="1"/>
                <c:pt idx="0">
                  <c:v>Working</c:v>
                </c:pt>
              </c:strCache>
            </c:strRef>
          </c:tx>
          <c:spPr>
            <a:solidFill>
              <a:srgbClr val="CC00FF"/>
            </a:solidFill>
          </c:spPr>
          <c:cat>
            <c:numRef>
              <c:f>Sheet1!$A$2:$A$12</c:f>
              <c:numCache>
                <c:formatCode>General</c:formatCode>
                <c:ptCount val="11"/>
                <c:pt idx="0">
                  <c:v>1900</c:v>
                </c:pt>
                <c:pt idx="1">
                  <c:v>1910</c:v>
                </c:pt>
                <c:pt idx="2">
                  <c:v>1920</c:v>
                </c:pt>
                <c:pt idx="3">
                  <c:v>1930</c:v>
                </c:pt>
                <c:pt idx="4">
                  <c:v>1940</c:v>
                </c:pt>
                <c:pt idx="5">
                  <c:v>1950</c:v>
                </c:pt>
                <c:pt idx="6">
                  <c:v>1960</c:v>
                </c:pt>
                <c:pt idx="7">
                  <c:v>1970</c:v>
                </c:pt>
                <c:pt idx="8">
                  <c:v>1980</c:v>
                </c:pt>
                <c:pt idx="9">
                  <c:v>1990</c:v>
                </c:pt>
                <c:pt idx="10">
                  <c:v>2000</c:v>
                </c:pt>
              </c:numCache>
            </c:numRef>
          </c:cat>
          <c:val>
            <c:numRef>
              <c:f>Sheet1!$C$2:$C$12</c:f>
              <c:numCache>
                <c:formatCode>0</c:formatCode>
                <c:ptCount val="11"/>
                <c:pt idx="0">
                  <c:v>35.800000000000004</c:v>
                </c:pt>
                <c:pt idx="1">
                  <c:v>38.200000000000003</c:v>
                </c:pt>
                <c:pt idx="2">
                  <c:v>40.200000000000003</c:v>
                </c:pt>
                <c:pt idx="3">
                  <c:v>39.6</c:v>
                </c:pt>
                <c:pt idx="4">
                  <c:v>39.800000000000004</c:v>
                </c:pt>
                <c:pt idx="5">
                  <c:v>41.1</c:v>
                </c:pt>
                <c:pt idx="6">
                  <c:v>37.700000000000003</c:v>
                </c:pt>
                <c:pt idx="7">
                  <c:v>35.9</c:v>
                </c:pt>
                <c:pt idx="8">
                  <c:v>31.7</c:v>
                </c:pt>
                <c:pt idx="9">
                  <c:v>26</c:v>
                </c:pt>
                <c:pt idx="10">
                  <c:v>26.1</c:v>
                </c:pt>
              </c:numCache>
            </c:numRef>
          </c:val>
        </c:ser>
        <c:ser>
          <c:idx val="2"/>
          <c:order val="2"/>
          <c:tx>
            <c:strRef>
              <c:f>Sheet1!$D$1</c:f>
              <c:strCache>
                <c:ptCount val="1"/>
                <c:pt idx="0">
                  <c:v>Service</c:v>
                </c:pt>
              </c:strCache>
            </c:strRef>
          </c:tx>
          <c:spPr>
            <a:solidFill>
              <a:srgbClr val="FF6600"/>
            </a:solidFill>
          </c:spPr>
          <c:cat>
            <c:numRef>
              <c:f>Sheet1!$A$2:$A$12</c:f>
              <c:numCache>
                <c:formatCode>General</c:formatCode>
                <c:ptCount val="11"/>
                <c:pt idx="0">
                  <c:v>1900</c:v>
                </c:pt>
                <c:pt idx="1">
                  <c:v>1910</c:v>
                </c:pt>
                <c:pt idx="2">
                  <c:v>1920</c:v>
                </c:pt>
                <c:pt idx="3">
                  <c:v>1930</c:v>
                </c:pt>
                <c:pt idx="4">
                  <c:v>1940</c:v>
                </c:pt>
                <c:pt idx="5">
                  <c:v>1950</c:v>
                </c:pt>
                <c:pt idx="6">
                  <c:v>1960</c:v>
                </c:pt>
                <c:pt idx="7">
                  <c:v>1970</c:v>
                </c:pt>
                <c:pt idx="8">
                  <c:v>1980</c:v>
                </c:pt>
                <c:pt idx="9">
                  <c:v>1990</c:v>
                </c:pt>
                <c:pt idx="10">
                  <c:v>2000</c:v>
                </c:pt>
              </c:numCache>
            </c:numRef>
          </c:cat>
          <c:val>
            <c:numRef>
              <c:f>Sheet1!$D$2:$D$12</c:f>
              <c:numCache>
                <c:formatCode>0</c:formatCode>
                <c:ptCount val="11"/>
                <c:pt idx="0">
                  <c:v>16.7</c:v>
                </c:pt>
                <c:pt idx="1">
                  <c:v>19.8</c:v>
                </c:pt>
                <c:pt idx="2">
                  <c:v>21.1</c:v>
                </c:pt>
                <c:pt idx="3">
                  <c:v>25.2</c:v>
                </c:pt>
                <c:pt idx="4">
                  <c:v>28.6</c:v>
                </c:pt>
                <c:pt idx="5">
                  <c:v>30.5</c:v>
                </c:pt>
                <c:pt idx="6">
                  <c:v>33.300000000000004</c:v>
                </c:pt>
                <c:pt idx="7">
                  <c:v>38.800000000000004</c:v>
                </c:pt>
                <c:pt idx="8">
                  <c:v>46.2</c:v>
                </c:pt>
                <c:pt idx="9">
                  <c:v>45.7</c:v>
                </c:pt>
                <c:pt idx="10">
                  <c:v>43.4</c:v>
                </c:pt>
              </c:numCache>
            </c:numRef>
          </c:val>
        </c:ser>
        <c:ser>
          <c:idx val="3"/>
          <c:order val="3"/>
          <c:tx>
            <c:strRef>
              <c:f>Sheet1!$E$1</c:f>
              <c:strCache>
                <c:ptCount val="1"/>
                <c:pt idx="0">
                  <c:v>Creative</c:v>
                </c:pt>
              </c:strCache>
            </c:strRef>
          </c:tx>
          <c:spPr>
            <a:solidFill>
              <a:srgbClr val="FF0000"/>
            </a:solidFill>
            <a:ln>
              <a:noFill/>
            </a:ln>
          </c:spPr>
          <c:dLbls>
            <c:dLbl>
              <c:idx val="1"/>
              <c:delete val="1"/>
            </c:dLbl>
            <c:dLbl>
              <c:idx val="2"/>
              <c:delete val="1"/>
            </c:dLbl>
            <c:dLbl>
              <c:idx val="3"/>
              <c:delete val="1"/>
            </c:dLbl>
            <c:dLbl>
              <c:idx val="4"/>
              <c:delete val="1"/>
            </c:dLbl>
            <c:dLbl>
              <c:idx val="5"/>
              <c:delete val="1"/>
            </c:dLbl>
            <c:dLbl>
              <c:idx val="6"/>
              <c:delete val="1"/>
            </c:dLbl>
            <c:dLbl>
              <c:idx val="8"/>
              <c:delete val="1"/>
            </c:dLbl>
            <c:dLbl>
              <c:idx val="9"/>
              <c:delete val="1"/>
            </c:dLbl>
            <c:txPr>
              <a:bodyPr/>
              <a:lstStyle/>
              <a:p>
                <a:pPr>
                  <a:defRPr sz="1400"/>
                </a:pPr>
                <a:endParaRPr lang="en-US"/>
              </a:p>
            </c:txPr>
            <c:showVal val="1"/>
          </c:dLbls>
          <c:cat>
            <c:numRef>
              <c:f>Sheet1!$A$2:$A$12</c:f>
              <c:numCache>
                <c:formatCode>General</c:formatCode>
                <c:ptCount val="11"/>
                <c:pt idx="0">
                  <c:v>1900</c:v>
                </c:pt>
                <c:pt idx="1">
                  <c:v>1910</c:v>
                </c:pt>
                <c:pt idx="2">
                  <c:v>1920</c:v>
                </c:pt>
                <c:pt idx="3">
                  <c:v>1930</c:v>
                </c:pt>
                <c:pt idx="4">
                  <c:v>1940</c:v>
                </c:pt>
                <c:pt idx="5">
                  <c:v>1950</c:v>
                </c:pt>
                <c:pt idx="6">
                  <c:v>1960</c:v>
                </c:pt>
                <c:pt idx="7">
                  <c:v>1970</c:v>
                </c:pt>
                <c:pt idx="8">
                  <c:v>1980</c:v>
                </c:pt>
                <c:pt idx="9">
                  <c:v>1990</c:v>
                </c:pt>
                <c:pt idx="10">
                  <c:v>2000</c:v>
                </c:pt>
              </c:numCache>
            </c:numRef>
          </c:cat>
          <c:val>
            <c:numRef>
              <c:f>Sheet1!$E$2:$E$12</c:f>
              <c:numCache>
                <c:formatCode>0</c:formatCode>
                <c:ptCount val="11"/>
                <c:pt idx="0">
                  <c:v>10</c:v>
                </c:pt>
                <c:pt idx="1">
                  <c:v>11.1</c:v>
                </c:pt>
                <c:pt idx="2">
                  <c:v>11.7</c:v>
                </c:pt>
                <c:pt idx="3">
                  <c:v>13.900000000000002</c:v>
                </c:pt>
                <c:pt idx="4">
                  <c:v>14.2</c:v>
                </c:pt>
                <c:pt idx="5">
                  <c:v>16.600000000000001</c:v>
                </c:pt>
                <c:pt idx="6">
                  <c:v>17.899999999999999</c:v>
                </c:pt>
                <c:pt idx="7">
                  <c:v>19.8</c:v>
                </c:pt>
                <c:pt idx="8">
                  <c:v>18.7</c:v>
                </c:pt>
                <c:pt idx="9">
                  <c:v>25.4</c:v>
                </c:pt>
                <c:pt idx="10">
                  <c:v>30.099999999999987</c:v>
                </c:pt>
              </c:numCache>
            </c:numRef>
          </c:val>
        </c:ser>
        <c:overlap val="100"/>
        <c:axId val="57762176"/>
        <c:axId val="57763712"/>
      </c:barChart>
      <c:catAx>
        <c:axId val="57762176"/>
        <c:scaling>
          <c:orientation val="minMax"/>
        </c:scaling>
        <c:axPos val="b"/>
        <c:numFmt formatCode="General" sourceLinked="1"/>
        <c:majorTickMark val="none"/>
        <c:tickLblPos val="nextTo"/>
        <c:spPr>
          <a:ln>
            <a:noFill/>
          </a:ln>
        </c:spPr>
        <c:txPr>
          <a:bodyPr/>
          <a:lstStyle/>
          <a:p>
            <a:pPr>
              <a:defRPr sz="1400"/>
            </a:pPr>
            <a:endParaRPr lang="en-US"/>
          </a:p>
        </c:txPr>
        <c:crossAx val="57763712"/>
        <c:crosses val="autoZero"/>
        <c:auto val="1"/>
        <c:lblAlgn val="ctr"/>
        <c:lblOffset val="100"/>
      </c:catAx>
      <c:valAx>
        <c:axId val="57763712"/>
        <c:scaling>
          <c:orientation val="minMax"/>
        </c:scaling>
        <c:axPos val="l"/>
        <c:numFmt formatCode="0%" sourceLinked="1"/>
        <c:majorTickMark val="none"/>
        <c:tickLblPos val="nextTo"/>
        <c:spPr>
          <a:ln>
            <a:noFill/>
          </a:ln>
        </c:spPr>
        <c:txPr>
          <a:bodyPr/>
          <a:lstStyle/>
          <a:p>
            <a:pPr>
              <a:defRPr sz="1400"/>
            </a:pPr>
            <a:endParaRPr lang="en-US"/>
          </a:p>
        </c:txPr>
        <c:crossAx val="57762176"/>
        <c:crosses val="autoZero"/>
        <c:crossBetween val="between"/>
      </c:valAx>
    </c:plotArea>
    <c:legend>
      <c:legendPos val="b"/>
      <c:layout/>
    </c:legend>
    <c:plotVisOnly val="1"/>
  </c:chart>
  <c:txPr>
    <a:bodyPr/>
    <a:lstStyle/>
    <a:p>
      <a:pPr>
        <a:defRPr sz="180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0.12069</cdr:x>
      <cdr:y>0.05172</cdr:y>
    </cdr:from>
    <cdr:to>
      <cdr:x>0.4569</cdr:x>
      <cdr:y>0.25862</cdr:y>
    </cdr:to>
    <cdr:sp macro="" textlink="">
      <cdr:nvSpPr>
        <cdr:cNvPr id="2" name="TextBox 1"/>
        <cdr:cNvSpPr txBox="1"/>
      </cdr:nvSpPr>
      <cdr:spPr>
        <a:xfrm xmlns:a="http://schemas.openxmlformats.org/drawingml/2006/main">
          <a:off x="1066800" y="304800"/>
          <a:ext cx="2971800" cy="12192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rtl="0"/>
          <a:r>
            <a:rPr lang="en-US" sz="2400" b="0" dirty="0" smtClean="0">
              <a:solidFill>
                <a:srgbClr val="0070C0"/>
              </a:solidFill>
              <a:latin typeface="Impact" pitchFamily="34" charset="0"/>
            </a:rPr>
            <a:t>Percentile change in </a:t>
          </a:r>
          <a:br>
            <a:rPr lang="en-US" sz="2400" b="0" dirty="0" smtClean="0">
              <a:solidFill>
                <a:srgbClr val="0070C0"/>
              </a:solidFill>
              <a:latin typeface="Impact" pitchFamily="34" charset="0"/>
            </a:rPr>
          </a:br>
          <a:r>
            <a:rPr lang="en-US" sz="2400" b="0" dirty="0" smtClean="0">
              <a:solidFill>
                <a:srgbClr val="0070C0"/>
              </a:solidFill>
              <a:latin typeface="Impact" pitchFamily="34" charset="0"/>
            </a:rPr>
            <a:t>importance of task type </a:t>
          </a:r>
          <a:br>
            <a:rPr lang="en-US" sz="2400" b="0" dirty="0" smtClean="0">
              <a:solidFill>
                <a:srgbClr val="0070C0"/>
              </a:solidFill>
              <a:latin typeface="Impact" pitchFamily="34" charset="0"/>
            </a:rPr>
          </a:br>
          <a:r>
            <a:rPr lang="en-US" sz="2400" b="0" dirty="0" smtClean="0">
              <a:solidFill>
                <a:srgbClr val="0070C0"/>
              </a:solidFill>
              <a:latin typeface="Impact" pitchFamily="34" charset="0"/>
            </a:rPr>
            <a:t>in U.S. economy</a:t>
          </a:r>
          <a:endParaRPr lang="en-US" sz="2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53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defTabSz="966788">
              <a:spcBef>
                <a:spcPct val="0"/>
              </a:spcBef>
              <a:buClrTx/>
              <a:buSzTx/>
              <a:buFontTx/>
              <a:buNone/>
              <a:defRPr sz="1300">
                <a:effectLst/>
                <a:latin typeface="Arial" charset="0"/>
                <a:cs typeface="+mn-cs"/>
              </a:defRPr>
            </a:lvl1pPr>
          </a:lstStyle>
          <a:p>
            <a:pPr>
              <a:defRPr/>
            </a:pPr>
            <a:endParaRPr lang="en-US"/>
          </a:p>
        </p:txBody>
      </p:sp>
      <p:sp>
        <p:nvSpPr>
          <p:cNvPr id="31539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defTabSz="966788">
              <a:spcBef>
                <a:spcPct val="0"/>
              </a:spcBef>
              <a:buClrTx/>
              <a:buSzTx/>
              <a:buFontTx/>
              <a:buNone/>
              <a:defRPr sz="1300">
                <a:effectLst/>
                <a:latin typeface="Arial" charset="0"/>
                <a:cs typeface="+mn-cs"/>
              </a:defRPr>
            </a:lvl1pPr>
          </a:lstStyle>
          <a:p>
            <a:pPr>
              <a:defRPr/>
            </a:pPr>
            <a:endParaRPr lang="en-US"/>
          </a:p>
        </p:txBody>
      </p:sp>
      <p:sp>
        <p:nvSpPr>
          <p:cNvPr id="31539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defTabSz="966788">
              <a:spcBef>
                <a:spcPct val="0"/>
              </a:spcBef>
              <a:buClrTx/>
              <a:buSzTx/>
              <a:buFontTx/>
              <a:buNone/>
              <a:defRPr sz="1300">
                <a:effectLst/>
                <a:latin typeface="Arial" charset="0"/>
                <a:cs typeface="+mn-cs"/>
              </a:defRPr>
            </a:lvl1pPr>
          </a:lstStyle>
          <a:p>
            <a:pPr>
              <a:defRPr/>
            </a:pPr>
            <a:endParaRPr lang="en-US"/>
          </a:p>
        </p:txBody>
      </p:sp>
      <p:sp>
        <p:nvSpPr>
          <p:cNvPr id="31539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defTabSz="966788">
              <a:spcBef>
                <a:spcPct val="0"/>
              </a:spcBef>
              <a:buClrTx/>
              <a:buSzTx/>
              <a:buFontTx/>
              <a:buNone/>
              <a:defRPr sz="1300">
                <a:effectLst/>
                <a:latin typeface="Arial" charset="0"/>
                <a:cs typeface="+mn-cs"/>
              </a:defRPr>
            </a:lvl1pPr>
          </a:lstStyle>
          <a:p>
            <a:pPr>
              <a:defRPr/>
            </a:pPr>
            <a:fld id="{3F169D1A-217F-4329-8AF7-08DBCF64389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defTabSz="966788">
              <a:spcBef>
                <a:spcPct val="0"/>
              </a:spcBef>
              <a:buClrTx/>
              <a:buSzTx/>
              <a:buFontTx/>
              <a:buNone/>
              <a:defRPr sz="1300">
                <a:effectLst/>
                <a:latin typeface="Arial" charset="0"/>
                <a:cs typeface="+mn-cs"/>
              </a:defRPr>
            </a:lvl1pPr>
          </a:lstStyle>
          <a:p>
            <a:pPr>
              <a:defRPr/>
            </a:pPr>
            <a:endParaRPr lang="en-US"/>
          </a:p>
        </p:txBody>
      </p:sp>
      <p:sp>
        <p:nvSpPr>
          <p:cNvPr id="717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algn="r" defTabSz="966788">
              <a:spcBef>
                <a:spcPct val="0"/>
              </a:spcBef>
              <a:buClrTx/>
              <a:buSzTx/>
              <a:buFontTx/>
              <a:buNone/>
              <a:defRPr sz="1300">
                <a:effectLst/>
                <a:latin typeface="Arial" charset="0"/>
                <a:cs typeface="+mn-cs"/>
              </a:defRPr>
            </a:lvl1pPr>
          </a:lstStyle>
          <a:p>
            <a:pPr>
              <a:defRPr/>
            </a:pPr>
            <a:endParaRPr lang="en-US"/>
          </a:p>
        </p:txBody>
      </p:sp>
      <p:sp>
        <p:nvSpPr>
          <p:cNvPr id="12902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defTabSz="966788">
              <a:spcBef>
                <a:spcPct val="0"/>
              </a:spcBef>
              <a:buClrTx/>
              <a:buSzTx/>
              <a:buFontTx/>
              <a:buNone/>
              <a:defRPr sz="1300">
                <a:effectLst/>
                <a:latin typeface="Arial" charset="0"/>
                <a:cs typeface="+mn-cs"/>
              </a:defRPr>
            </a:lvl1pPr>
          </a:lstStyle>
          <a:p>
            <a:pPr>
              <a:defRPr/>
            </a:pPr>
            <a:endParaRPr lang="en-US"/>
          </a:p>
        </p:txBody>
      </p:sp>
      <p:sp>
        <p:nvSpPr>
          <p:cNvPr id="717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algn="r" defTabSz="966788">
              <a:spcBef>
                <a:spcPct val="0"/>
              </a:spcBef>
              <a:buClrTx/>
              <a:buSzTx/>
              <a:buFontTx/>
              <a:buNone/>
              <a:defRPr sz="1300">
                <a:effectLst/>
                <a:latin typeface="Arial" charset="0"/>
                <a:cs typeface="+mn-cs"/>
              </a:defRPr>
            </a:lvl1pPr>
          </a:lstStyle>
          <a:p>
            <a:pPr>
              <a:defRPr/>
            </a:pPr>
            <a:fld id="{671C3858-4C7F-44DD-8666-168F7E8F13E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71C3858-4C7F-44DD-8666-168F7E8F13EE}"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Complex communication</a:t>
            </a:r>
          </a:p>
          <a:p>
            <a:endParaRPr lang="en-US" dirty="0" smtClean="0"/>
          </a:p>
          <a:p>
            <a:r>
              <a:rPr lang="en-US" dirty="0" smtClean="0"/>
              <a:t>Biology teacher</a:t>
            </a:r>
          </a:p>
          <a:p>
            <a:r>
              <a:rPr lang="en-US" dirty="0" smtClean="0"/>
              <a:t>Engineer</a:t>
            </a:r>
          </a:p>
          <a:p>
            <a:r>
              <a:rPr lang="en-US" dirty="0" smtClean="0"/>
              <a:t>Manager</a:t>
            </a:r>
          </a:p>
          <a:p>
            <a:endParaRPr lang="en-US" dirty="0" smtClean="0"/>
          </a:p>
          <a:p>
            <a:r>
              <a:rPr lang="en-US" dirty="0" smtClean="0"/>
              <a:t>http://www.flickr.com/photos/ifranzmedia/301825396/</a:t>
            </a:r>
          </a:p>
          <a:p>
            <a:r>
              <a:rPr lang="en-US" dirty="0" smtClean="0"/>
              <a:t>http://www.flickr.com/photos/benrussell/1477899923/</a:t>
            </a:r>
          </a:p>
          <a:p>
            <a:r>
              <a:rPr lang="en-US" dirty="0" smtClean="0"/>
              <a:t>http://www.flickr.com/photos/ricephotos/368496639/</a:t>
            </a:r>
          </a:p>
          <a:p>
            <a:endParaRPr lang="en-US" dirty="0"/>
          </a:p>
        </p:txBody>
      </p:sp>
      <p:sp>
        <p:nvSpPr>
          <p:cNvPr id="4" name="Slide Number Placeholder 3"/>
          <p:cNvSpPr>
            <a:spLocks noGrp="1"/>
          </p:cNvSpPr>
          <p:nvPr>
            <p:ph type="sldNum" sz="quarter" idx="10"/>
          </p:nvPr>
        </p:nvSpPr>
        <p:spPr/>
        <p:txBody>
          <a:bodyPr/>
          <a:lstStyle/>
          <a:p>
            <a:pPr>
              <a:defRPr/>
            </a:pPr>
            <a:fld id="{7212B66E-1656-40A8-8246-3494CE01EFAD}"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Routine manual - Installing windshields on new cars, Countin</a:t>
            </a:r>
            <a:r>
              <a:rPr lang="en-US" baseline="0" dirty="0" smtClean="0"/>
              <a:t>g and selecting pills in factories, Filling cans or boxes</a:t>
            </a:r>
          </a:p>
          <a:p>
            <a:endParaRPr lang="en-US" dirty="0" smtClean="0"/>
          </a:p>
          <a:p>
            <a:r>
              <a:rPr lang="en-US" dirty="0" err="1" smtClean="0"/>
              <a:t>Nonroutine</a:t>
            </a:r>
            <a:r>
              <a:rPr lang="en-US" dirty="0" smtClean="0"/>
              <a:t> manual - Truck driver, Custodian, Jeweler</a:t>
            </a:r>
          </a:p>
          <a:p>
            <a:endParaRPr lang="en-US" dirty="0" smtClean="0"/>
          </a:p>
          <a:p>
            <a:r>
              <a:rPr lang="en-US" dirty="0" smtClean="0"/>
              <a:t>Routine cognitive - Expense reports, Registering</a:t>
            </a:r>
            <a:r>
              <a:rPr lang="en-US" baseline="0" dirty="0" smtClean="0"/>
              <a:t> new insurance accounts, Evaluating mortgage applications, Taxes, Wills</a:t>
            </a:r>
          </a:p>
          <a:p>
            <a:endParaRPr lang="en-US" dirty="0" smtClean="0"/>
          </a:p>
          <a:p>
            <a:r>
              <a:rPr lang="en-US" dirty="0" smtClean="0"/>
              <a:t>Expert thinking – Chef, Auto mechanic, Doctor, Architect</a:t>
            </a:r>
          </a:p>
          <a:p>
            <a:endParaRPr lang="en-US" dirty="0" smtClean="0"/>
          </a:p>
          <a:p>
            <a:r>
              <a:rPr lang="en-US" dirty="0" smtClean="0"/>
              <a:t>Complex communication - Biology teacher, Engineer, Manager</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71C3858-4C7F-44DD-8666-168F7E8F13EE}"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Since 1950…</a:t>
            </a:r>
          </a:p>
          <a:p>
            <a:endParaRPr lang="en-US" dirty="0" smtClean="0"/>
          </a:p>
          <a:p>
            <a:r>
              <a:rPr lang="en-US" dirty="0" smtClean="0"/>
              <a:t>agriculture = less than 2%</a:t>
            </a:r>
          </a:p>
          <a:p>
            <a:endParaRPr lang="en-US" dirty="0" smtClean="0"/>
          </a:p>
          <a:p>
            <a:r>
              <a:rPr lang="en-US" dirty="0" smtClean="0"/>
              <a:t>working = primarily high school diploma, some</a:t>
            </a:r>
            <a:r>
              <a:rPr lang="en-US" baseline="0" dirty="0" smtClean="0"/>
              <a:t> have a little bit of college - </a:t>
            </a:r>
            <a:r>
              <a:rPr lang="en-US" dirty="0" smtClean="0"/>
              <a:t>factory workers, construction workers, food service</a:t>
            </a:r>
            <a:r>
              <a:rPr lang="en-US" baseline="0" dirty="0" smtClean="0"/>
              <a:t> workers, </a:t>
            </a:r>
            <a:r>
              <a:rPr lang="en-US" dirty="0" smtClean="0"/>
              <a:t>custodians, truck drivers – low levels of education, highly manual</a:t>
            </a:r>
            <a:r>
              <a:rPr lang="en-US" baseline="0" dirty="0" smtClean="0"/>
              <a:t> labor</a:t>
            </a:r>
            <a:endParaRPr lang="en-US" dirty="0" smtClean="0"/>
          </a:p>
          <a:p>
            <a:endParaRPr lang="en-US" dirty="0" smtClean="0"/>
          </a:p>
          <a:p>
            <a:r>
              <a:rPr lang="en-US" dirty="0" smtClean="0"/>
              <a:t>service = beauticians,</a:t>
            </a:r>
            <a:r>
              <a:rPr lang="en-US" baseline="0" dirty="0" smtClean="0"/>
              <a:t> secretaries, paralegals, workers in retail stores, tourism and hotel workers, </a:t>
            </a:r>
            <a:r>
              <a:rPr lang="en-US" dirty="0" smtClean="0"/>
              <a:t>personal health care assistants</a:t>
            </a:r>
          </a:p>
          <a:p>
            <a:endParaRPr lang="en-US" dirty="0" smtClean="0"/>
          </a:p>
          <a:p>
            <a:r>
              <a:rPr lang="en-US" dirty="0" smtClean="0"/>
              <a:t>creative = scientists, engineers, technology workers, architects, lawyers,</a:t>
            </a:r>
            <a:r>
              <a:rPr lang="en-US" baseline="0" dirty="0" smtClean="0"/>
              <a:t> doctors, nurses, </a:t>
            </a:r>
            <a:r>
              <a:rPr lang="en-US" dirty="0" smtClean="0"/>
              <a:t>K-12</a:t>
            </a:r>
            <a:r>
              <a:rPr lang="en-US" baseline="0" dirty="0" smtClean="0"/>
              <a:t> educators, </a:t>
            </a:r>
            <a:r>
              <a:rPr lang="en-US" dirty="0" smtClean="0"/>
              <a:t>university professors, poets, musicians, and entertainers</a:t>
            </a:r>
            <a:r>
              <a:rPr lang="en-US" baseline="0" dirty="0" smtClean="0"/>
              <a:t> </a:t>
            </a:r>
            <a:r>
              <a:rPr lang="en-US" dirty="0" smtClean="0"/>
              <a:t>- from 5% in 1900 to 14% in 1945 to 33% in 2008</a:t>
            </a:r>
          </a:p>
          <a:p>
            <a:endParaRPr lang="en-US" dirty="0" smtClean="0"/>
          </a:p>
          <a:p>
            <a:r>
              <a:rPr lang="en-US" dirty="0" smtClean="0"/>
              <a:t>2005 – Bill Gates - Today, only one-third of our students graduate from high school ready for college, work, and citizenship.</a:t>
            </a:r>
            <a:r>
              <a:rPr lang="en-US" baseline="0" dirty="0" smtClean="0"/>
              <a:t> . . . </a:t>
            </a:r>
            <a:r>
              <a:rPr lang="en-US" dirty="0" smtClean="0"/>
              <a:t>The first group goes on to college and careers; the second group will struggle to make a living wage. Let's be clear. Thanks to dedicated teachers and principals around the country, the best-educated kids in the United States are the best-educated kids in the world. We should be proud of that. But only a fraction of our kids are getting the best education.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212B66E-1656-40A8-8246-3494CE01EFAD}"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Since 1950…</a:t>
            </a:r>
          </a:p>
          <a:p>
            <a:endParaRPr lang="en-US" dirty="0" smtClean="0"/>
          </a:p>
          <a:p>
            <a:r>
              <a:rPr lang="en-US" dirty="0" smtClean="0"/>
              <a:t>agriculture = less than 2%</a:t>
            </a:r>
          </a:p>
          <a:p>
            <a:endParaRPr lang="en-US" dirty="0" smtClean="0"/>
          </a:p>
          <a:p>
            <a:r>
              <a:rPr lang="en-US" dirty="0" smtClean="0"/>
              <a:t>working = primarily high school diploma, some</a:t>
            </a:r>
            <a:r>
              <a:rPr lang="en-US" baseline="0" dirty="0" smtClean="0"/>
              <a:t> have a little bit of college - </a:t>
            </a:r>
            <a:r>
              <a:rPr lang="en-US" dirty="0" smtClean="0"/>
              <a:t>factory workers, construction workers, food service</a:t>
            </a:r>
            <a:r>
              <a:rPr lang="en-US" baseline="0" dirty="0" smtClean="0"/>
              <a:t> workers, </a:t>
            </a:r>
            <a:r>
              <a:rPr lang="en-US" dirty="0" smtClean="0"/>
              <a:t>custodians, truck drivers – low levels of education, highly manual</a:t>
            </a:r>
            <a:r>
              <a:rPr lang="en-US" baseline="0" dirty="0" smtClean="0"/>
              <a:t> labor</a:t>
            </a:r>
            <a:endParaRPr lang="en-US" dirty="0" smtClean="0"/>
          </a:p>
          <a:p>
            <a:endParaRPr lang="en-US" dirty="0" smtClean="0"/>
          </a:p>
          <a:p>
            <a:r>
              <a:rPr lang="en-US" dirty="0" smtClean="0"/>
              <a:t>service = beauticians,</a:t>
            </a:r>
            <a:r>
              <a:rPr lang="en-US" baseline="0" dirty="0" smtClean="0"/>
              <a:t> secretaries, paralegals, workers in retail stores, tourism and hotel workers, </a:t>
            </a:r>
            <a:r>
              <a:rPr lang="en-US" dirty="0" smtClean="0"/>
              <a:t>personal health care assistants</a:t>
            </a:r>
          </a:p>
          <a:p>
            <a:endParaRPr lang="en-US" dirty="0" smtClean="0"/>
          </a:p>
          <a:p>
            <a:r>
              <a:rPr lang="en-US" dirty="0" smtClean="0"/>
              <a:t>creative = scientists, engineers, technology workers, architects, lawyers,</a:t>
            </a:r>
            <a:r>
              <a:rPr lang="en-US" baseline="0" dirty="0" smtClean="0"/>
              <a:t> doctors, nurses, </a:t>
            </a:r>
            <a:r>
              <a:rPr lang="en-US" dirty="0" smtClean="0"/>
              <a:t>K-12</a:t>
            </a:r>
            <a:r>
              <a:rPr lang="en-US" baseline="0" dirty="0" smtClean="0"/>
              <a:t> educators, </a:t>
            </a:r>
            <a:r>
              <a:rPr lang="en-US" dirty="0" smtClean="0"/>
              <a:t>university professors, poets, musicians, and entertainers</a:t>
            </a:r>
            <a:r>
              <a:rPr lang="en-US" baseline="0" dirty="0" smtClean="0"/>
              <a:t> </a:t>
            </a:r>
            <a:r>
              <a:rPr lang="en-US" dirty="0" smtClean="0"/>
              <a:t>- from 5% in 1900 to 14% in 1945 to 33% in 2008</a:t>
            </a:r>
          </a:p>
          <a:p>
            <a:endParaRPr lang="en-US" dirty="0" smtClean="0"/>
          </a:p>
          <a:p>
            <a:r>
              <a:rPr lang="en-US" dirty="0" smtClean="0"/>
              <a:t>2005 – Bill Gates - Today, only one-third of our students graduate from high school ready for college, work, and citizenship.</a:t>
            </a:r>
            <a:r>
              <a:rPr lang="en-US" baseline="0" dirty="0" smtClean="0"/>
              <a:t> . . . </a:t>
            </a:r>
            <a:r>
              <a:rPr lang="en-US" dirty="0" smtClean="0"/>
              <a:t>The first group goes on to college and careers; the second group will struggle to make a living wage. Let's be clear. Thanks to dedicated teachers and principals around the country, the best-educated kids in the United States are the best-educated kids in the world. We should be proud of that. But only a fraction of our kids are getting the best education.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212B66E-1656-40A8-8246-3494CE01EFAD}"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p>
            <a:pPr>
              <a:defRPr/>
            </a:pPr>
            <a:fld id="{11AF0B0F-F786-4591-A0A8-5459DB4CAF71}" type="slidenum">
              <a:rPr lang="en-US" smtClean="0"/>
              <a:pPr>
                <a:defRPr/>
              </a:pPr>
              <a:t>15</a:t>
            </a:fld>
            <a:endParaRPr lang="en-US" smtClean="0"/>
          </a:p>
        </p:txBody>
      </p:sp>
      <p:sp>
        <p:nvSpPr>
          <p:cNvPr id="173059" name="Rectangle 2"/>
          <p:cNvSpPr>
            <a:spLocks noGrp="1" noRot="1" noChangeAspect="1" noChangeArrowheads="1" noTextEdit="1"/>
          </p:cNvSpPr>
          <p:nvPr>
            <p:ph type="sldImg"/>
          </p:nvPr>
        </p:nvSpPr>
        <p:spPr>
          <a:xfrm>
            <a:off x="1257300" y="717550"/>
            <a:ext cx="4802188" cy="3602038"/>
          </a:xfrm>
          <a:ln/>
        </p:spPr>
      </p:sp>
      <p:sp>
        <p:nvSpPr>
          <p:cNvPr id="173060" name="Rectangle 3"/>
          <p:cNvSpPr>
            <a:spLocks noGrp="1" noChangeArrowheads="1"/>
          </p:cNvSpPr>
          <p:nvPr>
            <p:ph type="body" idx="1"/>
          </p:nvPr>
        </p:nvSpPr>
        <p:spPr>
          <a:xfrm>
            <a:off x="731839" y="4560888"/>
            <a:ext cx="5851525" cy="4322762"/>
          </a:xfrm>
          <a:noFill/>
          <a:ln/>
        </p:spPr>
        <p:txBody>
          <a:bodyPr/>
          <a:lstStyle/>
          <a:p>
            <a:pPr eaLnBrk="1" hangingPunct="1">
              <a:lnSpc>
                <a:spcPct val="90000"/>
              </a:lnSpc>
            </a:pPr>
            <a:r>
              <a:rPr lang="en-US" sz="900" u="sng" dirty="0" smtClean="0"/>
              <a:t>New Commission on the Skills of the American Workforce </a:t>
            </a:r>
          </a:p>
          <a:p>
            <a:pPr eaLnBrk="1" hangingPunct="1">
              <a:lnSpc>
                <a:spcPct val="90000"/>
              </a:lnSpc>
            </a:pPr>
            <a:r>
              <a:rPr lang="en-US" sz="900" dirty="0" smtClean="0"/>
              <a:t>It is becoming progressively less expensive to automate functions that used to be performed by people. As the cost of labor rises and the cost of automating jobs continues to fall, it becomes both possible and necessary for firms simply to eliminate job after job now being done by humans. Earlier, almost all the jobs subject to automation were low-skill jobs. That is no longer true. Now it is more accurate to say that the jobs that are most vulnerable are the jobs involving routine work. If someone can figure out the algorithm for a routine job, chances are that it is economical to automate it. Many good, well-paying, middle-class jobs involve routine work of this kind and are rapidly being automated. [Think tax preparers, lawyers… being replaced by software]</a:t>
            </a:r>
          </a:p>
          <a:p>
            <a:pPr eaLnBrk="1" hangingPunct="1">
              <a:lnSpc>
                <a:spcPct val="90000"/>
              </a:lnSpc>
            </a:pPr>
            <a:endParaRPr lang="en-US" sz="900" dirty="0" smtClean="0"/>
          </a:p>
          <a:p>
            <a:pPr eaLnBrk="1" hangingPunct="1">
              <a:lnSpc>
                <a:spcPct val="90000"/>
              </a:lnSpc>
            </a:pPr>
            <a:r>
              <a:rPr lang="en-US" sz="900" dirty="0" smtClean="0"/>
              <a:t>Daniel Pink</a:t>
            </a:r>
          </a:p>
          <a:p>
            <a:pPr eaLnBrk="1" hangingPunct="1">
              <a:lnSpc>
                <a:spcPct val="90000"/>
              </a:lnSpc>
            </a:pPr>
            <a:r>
              <a:rPr lang="en-US" sz="900" dirty="0" smtClean="0"/>
              <a:t>If you say yes to 1 or 2, or no to 3, you’re in trouble</a:t>
            </a:r>
          </a:p>
          <a:p>
            <a:pPr eaLnBrk="1" hangingPunct="1">
              <a:lnSpc>
                <a:spcPct val="90000"/>
              </a:lnSpc>
            </a:pPr>
            <a:endParaRPr lang="en-US" sz="900" dirty="0" smtClean="0"/>
          </a:p>
          <a:p>
            <a:pPr eaLnBrk="1" hangingPunct="1">
              <a:lnSpc>
                <a:spcPct val="90000"/>
              </a:lnSpc>
            </a:pPr>
            <a:r>
              <a:rPr lang="en-US" sz="900" dirty="0" smtClean="0"/>
              <a:t>Forging relationship rather than executing transactions</a:t>
            </a:r>
          </a:p>
          <a:p>
            <a:pPr eaLnBrk="1" hangingPunct="1">
              <a:lnSpc>
                <a:spcPct val="90000"/>
              </a:lnSpc>
            </a:pPr>
            <a:r>
              <a:rPr lang="en-US" sz="900" dirty="0" smtClean="0"/>
              <a:t>Tackling novel, complex challenges instead of solving routine problems</a:t>
            </a:r>
          </a:p>
          <a:p>
            <a:pPr eaLnBrk="1" hangingPunct="1">
              <a:lnSpc>
                <a:spcPct val="90000"/>
              </a:lnSpc>
            </a:pPr>
            <a:r>
              <a:rPr lang="en-US" sz="900" dirty="0" smtClean="0"/>
              <a:t>Synthesizing and connecting disparate parts, thus creating or adding value</a:t>
            </a:r>
          </a:p>
          <a:p>
            <a:pPr eaLnBrk="1" hangingPunct="1">
              <a:lnSpc>
                <a:spcPct val="90000"/>
              </a:lnSpc>
            </a:pPr>
            <a:r>
              <a:rPr lang="en-US" sz="900" dirty="0" smtClean="0"/>
              <a:t>The capacity to detect patterns and opportunities, to combine seemingly unrelated ideas into something new, to craft a satisfying narrative, to create artistic and emotional beauty</a:t>
            </a:r>
          </a:p>
          <a:p>
            <a:pPr eaLnBrk="1" hangingPunct="1">
              <a:lnSpc>
                <a:spcPct val="90000"/>
              </a:lnSpc>
            </a:pPr>
            <a:endParaRPr lang="en-US" sz="900" dirty="0" smtClean="0"/>
          </a:p>
          <a:p>
            <a:pPr eaLnBrk="1" hangingPunct="1">
              <a:lnSpc>
                <a:spcPct val="90000"/>
              </a:lnSpc>
            </a:pPr>
            <a:r>
              <a:rPr lang="en-US" sz="900" dirty="0" smtClean="0"/>
              <a:t>Creativity is the ultimate economic resource. The ability to come up with new ideas and better ways of doing things is ultimately what raises productivity and thus living standards. In virtually every industry, the winners in the long run are those who can create and keep creating. This has always been true.</a:t>
            </a:r>
          </a:p>
          <a:p>
            <a:pPr eaLnBrk="1" hangingPunct="1">
              <a:lnSpc>
                <a:spcPct val="90000"/>
              </a:lnSpc>
            </a:pPr>
            <a:endParaRPr lang="en-US" sz="900" dirty="0" smtClean="0"/>
          </a:p>
          <a:p>
            <a:pPr eaLnBrk="1" hangingPunct="1">
              <a:lnSpc>
                <a:spcPct val="90000"/>
              </a:lnSpc>
            </a:pPr>
            <a:r>
              <a:rPr lang="en-US" sz="900" dirty="0" smtClean="0"/>
              <a:t>As we have moved from an agricultural age to an industrial age to an information age, our primary economic resource no longer is raw materials from the ground or human labor. We have to recognize that information is now the primary and most lucrative raw material.</a:t>
            </a:r>
          </a:p>
          <a:p>
            <a:pPr eaLnBrk="1" hangingPunct="1">
              <a:lnSpc>
                <a:spcPct val="90000"/>
              </a:lnSpc>
            </a:pPr>
            <a:endParaRPr lang="en-US" sz="9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71C3858-4C7F-44DD-8666-168F7E8F13EE}"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71C3858-4C7F-44DD-8666-168F7E8F13EE}"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71C3858-4C7F-44DD-8666-168F7E8F13EE}"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1950…</a:t>
            </a:r>
          </a:p>
          <a:p>
            <a:endParaRPr lang="en-US" dirty="0" smtClean="0"/>
          </a:p>
          <a:p>
            <a:r>
              <a:rPr lang="en-US" dirty="0" smtClean="0"/>
              <a:t>agriculture = less than 2%</a:t>
            </a:r>
          </a:p>
          <a:p>
            <a:endParaRPr lang="en-US" dirty="0" smtClean="0"/>
          </a:p>
          <a:p>
            <a:r>
              <a:rPr lang="en-US" dirty="0" smtClean="0"/>
              <a:t>working = primarily high school diploma, some</a:t>
            </a:r>
            <a:r>
              <a:rPr lang="en-US" baseline="0" dirty="0" smtClean="0"/>
              <a:t> have a little bit of college - </a:t>
            </a:r>
            <a:r>
              <a:rPr lang="en-US" dirty="0" smtClean="0"/>
              <a:t>factory workers, construction workers, food service</a:t>
            </a:r>
            <a:r>
              <a:rPr lang="en-US" baseline="0" dirty="0" smtClean="0"/>
              <a:t> workers, </a:t>
            </a:r>
            <a:r>
              <a:rPr lang="en-US" dirty="0" smtClean="0"/>
              <a:t>custodians, truck drivers – low levels of education, highly manual</a:t>
            </a:r>
            <a:r>
              <a:rPr lang="en-US" baseline="0" dirty="0" smtClean="0"/>
              <a:t> labor</a:t>
            </a:r>
            <a:endParaRPr lang="en-US" dirty="0" smtClean="0"/>
          </a:p>
          <a:p>
            <a:endParaRPr lang="en-US" dirty="0" smtClean="0"/>
          </a:p>
          <a:p>
            <a:r>
              <a:rPr lang="en-US" dirty="0" smtClean="0"/>
              <a:t>service = beauticians,</a:t>
            </a:r>
            <a:r>
              <a:rPr lang="en-US" baseline="0" dirty="0" smtClean="0"/>
              <a:t> secretaries, paralegals, workers in retail stores, tourism and hotel workers, </a:t>
            </a:r>
            <a:r>
              <a:rPr lang="en-US" dirty="0" smtClean="0"/>
              <a:t>personal health care assistants</a:t>
            </a:r>
          </a:p>
          <a:p>
            <a:endParaRPr lang="en-US" dirty="0" smtClean="0"/>
          </a:p>
          <a:p>
            <a:r>
              <a:rPr lang="en-US" dirty="0" smtClean="0"/>
              <a:t>creative = scientists, engineers, technology workers, architects, lawyers,</a:t>
            </a:r>
            <a:r>
              <a:rPr lang="en-US" baseline="0" dirty="0" smtClean="0"/>
              <a:t> doctors, nurses, </a:t>
            </a:r>
            <a:r>
              <a:rPr lang="en-US" dirty="0" smtClean="0"/>
              <a:t>K-12</a:t>
            </a:r>
            <a:r>
              <a:rPr lang="en-US" baseline="0" dirty="0" smtClean="0"/>
              <a:t> educators, </a:t>
            </a:r>
            <a:r>
              <a:rPr lang="en-US" dirty="0" smtClean="0"/>
              <a:t>university professors, poets, musicians, and entertainers</a:t>
            </a:r>
            <a:r>
              <a:rPr lang="en-US" baseline="0" dirty="0" smtClean="0"/>
              <a:t> </a:t>
            </a:r>
            <a:r>
              <a:rPr lang="en-US" dirty="0" smtClean="0"/>
              <a:t>- from 5% in 1900 to 14% in 1945 to 33% in 2008</a:t>
            </a:r>
          </a:p>
          <a:p>
            <a:endParaRPr lang="en-US" dirty="0" smtClean="0"/>
          </a:p>
          <a:p>
            <a:r>
              <a:rPr lang="en-US" dirty="0" smtClean="0"/>
              <a:t>2005 – Bill Gates - Today, only one-third of our students graduate from high school ready for college, work, and citizenship.</a:t>
            </a:r>
            <a:r>
              <a:rPr lang="en-US" baseline="0" dirty="0" smtClean="0"/>
              <a:t> . . . </a:t>
            </a:r>
            <a:r>
              <a:rPr lang="en-US" dirty="0" smtClean="0"/>
              <a:t>The first group goes on to college and careers; the second group will struggle to make a living wage. Let's be clear. Thanks to dedicated teachers and principals around the country, the best-educated kids in the United States are the best-educated kids in the world. We should be proud of that. But only a fraction of our kids are getting the best education. </a:t>
            </a:r>
          </a:p>
          <a:p>
            <a:endParaRPr lang="en-US" dirty="0" smtClean="0"/>
          </a:p>
        </p:txBody>
      </p:sp>
      <p:sp>
        <p:nvSpPr>
          <p:cNvPr id="4" name="Slide Number Placeholder 3"/>
          <p:cNvSpPr>
            <a:spLocks noGrp="1"/>
          </p:cNvSpPr>
          <p:nvPr>
            <p:ph type="sldNum" sz="quarter" idx="10"/>
          </p:nvPr>
        </p:nvSpPr>
        <p:spPr/>
        <p:txBody>
          <a:bodyPr/>
          <a:lstStyle/>
          <a:p>
            <a:pPr>
              <a:defRPr/>
            </a:pPr>
            <a:fld id="{671C3858-4C7F-44DD-8666-168F7E8F13EE}"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11144F85-8399-4503-8E8B-A8880C1E70EF}" type="slidenum">
              <a:rPr lang="en-US" smtClean="0"/>
              <a:pPr>
                <a:defRPr/>
              </a:pPr>
              <a:t>20</a:t>
            </a:fld>
            <a:endParaRPr lang="en-US" smtClean="0"/>
          </a:p>
        </p:txBody>
      </p:sp>
      <p:sp>
        <p:nvSpPr>
          <p:cNvPr id="175107" name="Rectangle 2"/>
          <p:cNvSpPr>
            <a:spLocks noGrp="1" noRot="1" noChangeAspect="1" noChangeArrowheads="1" noTextEdit="1"/>
          </p:cNvSpPr>
          <p:nvPr>
            <p:ph type="sldImg"/>
          </p:nvPr>
        </p:nvSpPr>
        <p:spPr>
          <a:xfrm>
            <a:off x="1257300" y="720725"/>
            <a:ext cx="4802188" cy="3600450"/>
          </a:xfrm>
          <a:ln/>
        </p:spPr>
      </p:sp>
      <p:sp>
        <p:nvSpPr>
          <p:cNvPr id="175108" name="Rectangle 3"/>
          <p:cNvSpPr>
            <a:spLocks noGrp="1" noChangeArrowheads="1"/>
          </p:cNvSpPr>
          <p:nvPr>
            <p:ph type="body" idx="1"/>
          </p:nvPr>
        </p:nvSpPr>
        <p:spPr>
          <a:noFill/>
          <a:ln/>
        </p:spPr>
        <p:txBody>
          <a:bodyPr/>
          <a:lstStyle/>
          <a:p>
            <a:pPr eaLnBrk="1" hangingPunct="1"/>
            <a:r>
              <a:rPr lang="en-US" u="sng" smtClean="0"/>
              <a:t>New Commission on the Skills of the American Workforce </a:t>
            </a:r>
          </a:p>
          <a:p>
            <a:pPr eaLnBrk="1" hangingPunct="1"/>
            <a:endParaRPr lang="en-US" u="sng" smtClean="0"/>
          </a:p>
          <a:p>
            <a:pPr eaLnBrk="1" hangingPunct="1"/>
            <a:r>
              <a:rPr lang="en-US" smtClean="0"/>
              <a:t>Today Indian engineers make $7,500 a year against $45,000 for a similarly-qualified American engineer. Why would the world’s employers pay our engineers more? They would be willing to do that only if we could offer something the Indian engineers cannot.</a:t>
            </a:r>
          </a:p>
          <a:p>
            <a:pPr eaLnBrk="1" hangingPunct="1"/>
            <a:endParaRPr lang="en-US" smtClean="0"/>
          </a:p>
          <a:p>
            <a:pPr eaLnBrk="1" hangingPunct="1"/>
            <a:r>
              <a:rPr lang="en-US" smtClean="0"/>
              <a:t>Producing the most important new products and services depends on a deep vein of creativity that is constantly renewing itself, and on a myriad of people who can imagine how people can use things that have never been available before</a:t>
            </a:r>
          </a:p>
          <a:p>
            <a:pPr eaLnBrk="1" hangingPunct="1"/>
            <a:endParaRPr lang="en-US" smtClean="0"/>
          </a:p>
          <a:p>
            <a:pPr eaLnBrk="1" hangingPunct="1"/>
            <a:r>
              <a:rPr lang="en-US" smtClean="0"/>
              <a:t>Creativity and innovation, facility with the use of ideas and abstractions, the self-discipline and organization needed to manage one’s work and drive it through to a successful conclusion, the ability to function well as a member of a team, the ability to use digital technologies to do everything just mentioned…</a:t>
            </a:r>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71C3858-4C7F-44DD-8666-168F7E8F13EE}"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p:spPr>
        <p:txBody>
          <a:bodyPr/>
          <a:lstStyle/>
          <a:p>
            <a:r>
              <a:rPr lang="en-US" dirty="0" smtClean="0"/>
              <a:t>What are you seeing in your local communities? Do you agree with TIME </a:t>
            </a:r>
            <a:r>
              <a:rPr lang="en-US" smtClean="0"/>
              <a:t>magazine, Fisher, </a:t>
            </a:r>
            <a:r>
              <a:rPr lang="en-US" dirty="0" smtClean="0"/>
              <a:t>and Warlick?</a:t>
            </a:r>
          </a:p>
        </p:txBody>
      </p:sp>
      <p:sp>
        <p:nvSpPr>
          <p:cNvPr id="4" name="Slide Number Placeholder 3"/>
          <p:cNvSpPr>
            <a:spLocks noGrp="1"/>
          </p:cNvSpPr>
          <p:nvPr>
            <p:ph type="sldNum" sz="quarter" idx="5"/>
          </p:nvPr>
        </p:nvSpPr>
        <p:spPr/>
        <p:txBody>
          <a:bodyPr/>
          <a:lstStyle/>
          <a:p>
            <a:pPr>
              <a:defRPr/>
            </a:pPr>
            <a:fld id="{7FF49185-B737-4EB2-A8CA-2FE0041D4087}" type="slidenum">
              <a:rPr lang="en-US" smtClean="0"/>
              <a:pPr>
                <a:defRPr/>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71C3858-4C7F-44DD-8666-168F7E8F13EE}"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4143375" y="9120188"/>
            <a:ext cx="3170238" cy="479425"/>
          </a:xfrm>
          <a:prstGeom prst="rect">
            <a:avLst/>
          </a:prstGeom>
          <a:noFill/>
          <a:ln>
            <a:miter lim="800000"/>
            <a:headEnd/>
            <a:tailEnd/>
          </a:ln>
        </p:spPr>
        <p:txBody>
          <a:bodyPr lIns="96651" tIns="48326" rIns="96651" bIns="48326" anchor="b"/>
          <a:lstStyle/>
          <a:p>
            <a:pPr algn="r" defTabSz="966788">
              <a:defRPr/>
            </a:pPr>
            <a:fld id="{902DAEAD-1101-4B5B-9E89-2F1E45992C66}" type="slidenum">
              <a:rPr lang="en-US" sz="1300">
                <a:latin typeface="Arial" charset="0"/>
                <a:cs typeface="+mn-cs"/>
              </a:rPr>
              <a:pPr algn="r" defTabSz="966788">
                <a:defRPr/>
              </a:pPr>
              <a:t>4</a:t>
            </a:fld>
            <a:endParaRPr lang="en-US" sz="1300">
              <a:latin typeface="Arial" charset="0"/>
              <a:cs typeface="+mn-cs"/>
            </a:endParaRPr>
          </a:p>
        </p:txBody>
      </p:sp>
      <p:sp>
        <p:nvSpPr>
          <p:cNvPr id="147459" name="Rectangle 2"/>
          <p:cNvSpPr>
            <a:spLocks noGrp="1" noRot="1" noChangeAspect="1" noChangeArrowheads="1" noTextEdit="1"/>
          </p:cNvSpPr>
          <p:nvPr>
            <p:ph type="sldImg"/>
          </p:nvPr>
        </p:nvSpPr>
        <p:spPr>
          <a:xfrm>
            <a:off x="1255713" y="715963"/>
            <a:ext cx="4805362" cy="3603625"/>
          </a:xfrm>
          <a:ln/>
        </p:spPr>
      </p:sp>
      <p:sp>
        <p:nvSpPr>
          <p:cNvPr id="147460" name="Rectangle 3"/>
          <p:cNvSpPr>
            <a:spLocks noGrp="1" noChangeArrowheads="1"/>
          </p:cNvSpPr>
          <p:nvPr>
            <p:ph type="body" idx="1"/>
          </p:nvPr>
        </p:nvSpPr>
        <p:spPr>
          <a:xfrm>
            <a:off x="731838" y="4560888"/>
            <a:ext cx="5851525" cy="4322762"/>
          </a:xfrm>
          <a:noFill/>
          <a:ln/>
        </p:spPr>
        <p:txBody>
          <a:bodyPr/>
          <a:lstStyle/>
          <a:p>
            <a:pPr lvl="1" eaLnBrk="1" hangingPunct="1"/>
            <a:r>
              <a:rPr lang="en-US" sz="900" smtClean="0"/>
              <a:t>If you haven’t noticed, our world has flattened around us. Geography, and time, are disappearing as barriers. Technology lets us communicate and work with people halfway around the world about as easily as we can with people on the other side of town. After we go to bed, businesses in other countries are working away during their daylight hours, ready to interact with us when we wake up again in the morning. The global economy never sleeps.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r>
              <a:rPr lang="en-US" dirty="0" smtClean="0"/>
              <a:t>http://www.flickr.com/photos/gadgetgirl70/391745663/</a:t>
            </a:r>
          </a:p>
          <a:p>
            <a:endParaRPr lang="en-US" dirty="0" smtClean="0"/>
          </a:p>
          <a:p>
            <a:r>
              <a:rPr lang="en-US" dirty="0" smtClean="0"/>
              <a:t>webcams, videoconferencing, instant messaging, online office software, document sharing, and calendars</a:t>
            </a:r>
          </a:p>
          <a:p>
            <a:endParaRPr lang="en-US" dirty="0" smtClean="0"/>
          </a:p>
          <a:p>
            <a:r>
              <a:rPr lang="en-US" dirty="0" smtClean="0"/>
              <a:t>The interesting thing we’re finding</a:t>
            </a:r>
            <a:r>
              <a:rPr lang="en-US" baseline="0" dirty="0" smtClean="0"/>
              <a:t> is that, when offered the chance to participate, people will take you up on it</a:t>
            </a:r>
            <a:endParaRPr lang="en-US" dirty="0" smtClean="0"/>
          </a:p>
        </p:txBody>
      </p:sp>
      <p:sp>
        <p:nvSpPr>
          <p:cNvPr id="4" name="Slide Number Placeholder 3"/>
          <p:cNvSpPr>
            <a:spLocks noGrp="1"/>
          </p:cNvSpPr>
          <p:nvPr>
            <p:ph type="sldNum" sz="quarter" idx="5"/>
          </p:nvPr>
        </p:nvSpPr>
        <p:spPr/>
        <p:txBody>
          <a:bodyPr/>
          <a:lstStyle/>
          <a:p>
            <a:pPr>
              <a:defRPr/>
            </a:pPr>
            <a:fld id="{B714F589-199A-431F-85C4-8EAF143D79C2}"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Routine manual</a:t>
            </a:r>
          </a:p>
          <a:p>
            <a:endParaRPr lang="en-US" dirty="0" smtClean="0"/>
          </a:p>
          <a:p>
            <a:r>
              <a:rPr lang="en-US" dirty="0" smtClean="0"/>
              <a:t>Installing windshields on new cars</a:t>
            </a:r>
          </a:p>
          <a:p>
            <a:r>
              <a:rPr lang="en-US" dirty="0" smtClean="0"/>
              <a:t>Countin</a:t>
            </a:r>
            <a:r>
              <a:rPr lang="en-US" baseline="0" dirty="0" smtClean="0"/>
              <a:t>g and selecting pills in factories</a:t>
            </a:r>
          </a:p>
          <a:p>
            <a:r>
              <a:rPr lang="en-US" baseline="0" dirty="0" smtClean="0"/>
              <a:t>Filling cans or boxes</a:t>
            </a:r>
          </a:p>
          <a:p>
            <a:endParaRPr lang="en-US" baseline="0" dirty="0" smtClean="0"/>
          </a:p>
          <a:p>
            <a:r>
              <a:rPr lang="en-US" dirty="0" smtClean="0"/>
              <a:t>http://www.flickr.com/photos/49502995879@N01/105779625</a:t>
            </a:r>
          </a:p>
          <a:p>
            <a:r>
              <a:rPr lang="en-US" dirty="0" smtClean="0"/>
              <a:t>http://www.flickr.com/photos/99232341@N00/733920335</a:t>
            </a:r>
          </a:p>
          <a:p>
            <a:r>
              <a:rPr lang="en-US" dirty="0" smtClean="0"/>
              <a:t>http://www.flickr.com/photos/49503155065@N01/388806044</a:t>
            </a:r>
            <a:endParaRPr lang="en-US" dirty="0"/>
          </a:p>
        </p:txBody>
      </p:sp>
      <p:sp>
        <p:nvSpPr>
          <p:cNvPr id="4" name="Slide Number Placeholder 3"/>
          <p:cNvSpPr>
            <a:spLocks noGrp="1"/>
          </p:cNvSpPr>
          <p:nvPr>
            <p:ph type="sldNum" sz="quarter" idx="10"/>
          </p:nvPr>
        </p:nvSpPr>
        <p:spPr/>
        <p:txBody>
          <a:bodyPr/>
          <a:lstStyle/>
          <a:p>
            <a:pPr>
              <a:defRPr/>
            </a:pPr>
            <a:fld id="{7212B66E-1656-40A8-8246-3494CE01EFAD}"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Nonroutine</a:t>
            </a:r>
            <a:r>
              <a:rPr lang="en-US" dirty="0" smtClean="0"/>
              <a:t> manual</a:t>
            </a:r>
          </a:p>
          <a:p>
            <a:endParaRPr lang="en-US" dirty="0" smtClean="0"/>
          </a:p>
          <a:p>
            <a:r>
              <a:rPr lang="en-US" dirty="0" smtClean="0"/>
              <a:t>Truck driver</a:t>
            </a:r>
          </a:p>
          <a:p>
            <a:r>
              <a:rPr lang="en-US" dirty="0" smtClean="0"/>
              <a:t>Custodian</a:t>
            </a:r>
          </a:p>
          <a:p>
            <a:r>
              <a:rPr lang="en-US" dirty="0" smtClean="0"/>
              <a:t>Jeweler</a:t>
            </a:r>
          </a:p>
          <a:p>
            <a:endParaRPr lang="en-US" dirty="0" smtClean="0"/>
          </a:p>
          <a:p>
            <a:r>
              <a:rPr lang="en-US" dirty="0" smtClean="0"/>
              <a:t>http://www.flickr.com/photos/48023467@N00/2464781455</a:t>
            </a:r>
          </a:p>
          <a:p>
            <a:r>
              <a:rPr lang="en-US" dirty="0" smtClean="0"/>
              <a:t>http://www.flickr.com/photos/37611179@N00/2295452969</a:t>
            </a:r>
          </a:p>
          <a:p>
            <a:r>
              <a:rPr lang="en-US" dirty="0" smtClean="0"/>
              <a:t>http://www.flickr.com/photos/66606673@N00/363050622</a:t>
            </a:r>
          </a:p>
          <a:p>
            <a:r>
              <a:rPr lang="en-US" dirty="0" smtClean="0"/>
              <a:t>http://www.flickr.com/photos/myconstructionphotos/1525757141/</a:t>
            </a:r>
            <a:endParaRPr lang="en-US" dirty="0"/>
          </a:p>
        </p:txBody>
      </p:sp>
      <p:sp>
        <p:nvSpPr>
          <p:cNvPr id="4" name="Slide Number Placeholder 3"/>
          <p:cNvSpPr>
            <a:spLocks noGrp="1"/>
          </p:cNvSpPr>
          <p:nvPr>
            <p:ph type="sldNum" sz="quarter" idx="10"/>
          </p:nvPr>
        </p:nvSpPr>
        <p:spPr/>
        <p:txBody>
          <a:bodyPr/>
          <a:lstStyle/>
          <a:p>
            <a:pPr>
              <a:defRPr/>
            </a:pPr>
            <a:fld id="{7212B66E-1656-40A8-8246-3494CE01EFAD}"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Routine cognitive</a:t>
            </a:r>
          </a:p>
          <a:p>
            <a:endParaRPr lang="en-US" dirty="0" smtClean="0"/>
          </a:p>
          <a:p>
            <a:r>
              <a:rPr lang="en-US" dirty="0" smtClean="0"/>
              <a:t>Expense reports</a:t>
            </a:r>
          </a:p>
          <a:p>
            <a:r>
              <a:rPr lang="en-US" dirty="0" smtClean="0"/>
              <a:t>Registering</a:t>
            </a:r>
            <a:r>
              <a:rPr lang="en-US" baseline="0" dirty="0" smtClean="0"/>
              <a:t> new insurance accounts</a:t>
            </a:r>
          </a:p>
          <a:p>
            <a:r>
              <a:rPr lang="en-US" baseline="0" dirty="0" smtClean="0"/>
              <a:t>Evaluating mortgage applications</a:t>
            </a:r>
          </a:p>
          <a:p>
            <a:r>
              <a:rPr lang="en-US" baseline="0" dirty="0" smtClean="0"/>
              <a:t>Taxes</a:t>
            </a:r>
          </a:p>
          <a:p>
            <a:r>
              <a:rPr lang="en-US" baseline="0" dirty="0" smtClean="0"/>
              <a:t>Wills</a:t>
            </a:r>
          </a:p>
          <a:p>
            <a:endParaRPr lang="en-US" baseline="0" dirty="0" smtClean="0"/>
          </a:p>
          <a:p>
            <a:r>
              <a:rPr lang="en-US" baseline="0" dirty="0" smtClean="0"/>
              <a:t>http://www.flickr.com/photos/82312837@N00/1134150708</a:t>
            </a:r>
          </a:p>
          <a:p>
            <a:r>
              <a:rPr lang="en-US" baseline="0" dirty="0" smtClean="0"/>
              <a:t>http://www.flickr.com/photos/42299665@N00/377682726</a:t>
            </a:r>
          </a:p>
          <a:p>
            <a:r>
              <a:rPr lang="en-US" baseline="0" dirty="0" smtClean="0"/>
              <a:t>http://www.flickr.com/photos/sglpix/118808245/</a:t>
            </a:r>
          </a:p>
          <a:p>
            <a:r>
              <a:rPr lang="en-US" baseline="0" dirty="0" smtClean="0"/>
              <a:t>http://www.flickr.com/photos/radiospike/405230803/</a:t>
            </a:r>
          </a:p>
          <a:p>
            <a:r>
              <a:rPr lang="en-US" baseline="0" dirty="0" smtClean="0"/>
              <a:t>http://www.flickr.com/photos/leadenhall/2306180754/</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7212B66E-1656-40A8-8246-3494CE01EFAD}"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Expert thinking</a:t>
            </a:r>
          </a:p>
          <a:p>
            <a:endParaRPr lang="en-US" dirty="0" smtClean="0"/>
          </a:p>
          <a:p>
            <a:r>
              <a:rPr lang="en-US" dirty="0" smtClean="0"/>
              <a:t>Chef</a:t>
            </a:r>
          </a:p>
          <a:p>
            <a:r>
              <a:rPr lang="en-US" dirty="0" smtClean="0"/>
              <a:t>Auto mechanic</a:t>
            </a:r>
          </a:p>
          <a:p>
            <a:r>
              <a:rPr lang="en-US" dirty="0" smtClean="0"/>
              <a:t>Doctor</a:t>
            </a:r>
          </a:p>
          <a:p>
            <a:r>
              <a:rPr lang="en-US" dirty="0" smtClean="0"/>
              <a:t>Architect</a:t>
            </a:r>
          </a:p>
          <a:p>
            <a:endParaRPr lang="en-US" dirty="0" smtClean="0"/>
          </a:p>
          <a:p>
            <a:r>
              <a:rPr lang="en-US" dirty="0" smtClean="0"/>
              <a:t>http://www.flickr.com/photos/chicagoeye/12250868/</a:t>
            </a:r>
          </a:p>
          <a:p>
            <a:r>
              <a:rPr lang="en-US" dirty="0" smtClean="0"/>
              <a:t>http://www.flickr.com/photos/orcoo/345583754/</a:t>
            </a:r>
          </a:p>
          <a:p>
            <a:r>
              <a:rPr lang="en-US" dirty="0" smtClean="0"/>
              <a:t>http://www.flickr.com/photos/analia_manetta/1225147773/</a:t>
            </a:r>
          </a:p>
          <a:p>
            <a:r>
              <a:rPr lang="en-US" dirty="0" smtClean="0"/>
              <a:t>http://www.flickr.com/photos/sircoupe/1937192065/</a:t>
            </a:r>
          </a:p>
          <a:p>
            <a:r>
              <a:rPr lang="en-US" dirty="0" smtClean="0"/>
              <a:t>http://www.flickr.com/photos/private_custard/2348287529/</a:t>
            </a:r>
          </a:p>
          <a:p>
            <a:r>
              <a:rPr lang="en-US" dirty="0" smtClean="0"/>
              <a:t>http://www.flickr.com/photos/marcelock/329351011/</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212B66E-1656-40A8-8246-3494CE01EFAD}"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2503"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62504"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969EA500-6D13-466D-BA00-5296B9FF4D7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77D89A61-F16A-4E78-AE34-4B41C342075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97577C31-A330-430A-AEBA-443665C334B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0"/>
          <p:cNvSpPr>
            <a:spLocks noGrp="1" noChangeArrowheads="1"/>
          </p:cNvSpPr>
          <p:nvPr>
            <p:ph type="dt" sz="half" idx="10"/>
          </p:nvPr>
        </p:nvSpPr>
        <p:spPr/>
        <p:txBody>
          <a:bodyPr/>
          <a:lstStyle>
            <a:lvl1pPr>
              <a:defRPr/>
            </a:lvl1pPr>
          </a:lstStyle>
          <a:p>
            <a:pPr>
              <a:defRPr/>
            </a:pPr>
            <a:endParaRPr lang="en-US"/>
          </a:p>
        </p:txBody>
      </p:sp>
      <p:sp>
        <p:nvSpPr>
          <p:cNvPr id="4" name="Rectangle 41"/>
          <p:cNvSpPr>
            <a:spLocks noGrp="1" noChangeArrowheads="1"/>
          </p:cNvSpPr>
          <p:nvPr>
            <p:ph type="ftr" sz="quarter" idx="11"/>
          </p:nvPr>
        </p:nvSpPr>
        <p:spPr/>
        <p:txBody>
          <a:bodyPr/>
          <a:lstStyle>
            <a:lvl1pPr>
              <a:defRPr/>
            </a:lvl1pPr>
          </a:lstStyle>
          <a:p>
            <a:pPr>
              <a:defRPr/>
            </a:pPr>
            <a:endParaRPr lang="en-US"/>
          </a:p>
        </p:txBody>
      </p:sp>
      <p:sp>
        <p:nvSpPr>
          <p:cNvPr id="5" name="Rectangle 42"/>
          <p:cNvSpPr>
            <a:spLocks noGrp="1" noChangeArrowheads="1"/>
          </p:cNvSpPr>
          <p:nvPr>
            <p:ph type="sldNum" sz="quarter" idx="12"/>
          </p:nvPr>
        </p:nvSpPr>
        <p:spPr/>
        <p:txBody>
          <a:bodyPr/>
          <a:lstStyle>
            <a:lvl1pPr>
              <a:defRPr/>
            </a:lvl1pPr>
          </a:lstStyle>
          <a:p>
            <a:pPr>
              <a:defRPr/>
            </a:pPr>
            <a:fld id="{E76F81B8-7AB8-496E-BC6E-97708867C8F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7344273D-B7E6-441C-9F47-2406F720A2D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CBDB3C5F-88C8-4D40-93F6-622EC0D1D4C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474FCBB4-944D-4CFC-A526-EABCFE71E59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p:txBody>
          <a:bodyPr/>
          <a:lstStyle>
            <a:lvl1pPr>
              <a:defRPr/>
            </a:lvl1pPr>
          </a:lstStyle>
          <a:p>
            <a:pPr>
              <a:defRPr/>
            </a:pPr>
            <a:endParaRPr lang="en-US"/>
          </a:p>
        </p:txBody>
      </p:sp>
      <p:sp>
        <p:nvSpPr>
          <p:cNvPr id="6" name="Rectangle 41"/>
          <p:cNvSpPr>
            <a:spLocks noGrp="1" noChangeArrowheads="1"/>
          </p:cNvSpPr>
          <p:nvPr>
            <p:ph type="ftr" sz="quarter" idx="11"/>
          </p:nvPr>
        </p:nvSpPr>
        <p:spPr/>
        <p:txBody>
          <a:bodyPr/>
          <a:lstStyle>
            <a:lvl1pPr>
              <a:defRPr/>
            </a:lvl1pPr>
          </a:lstStyle>
          <a:p>
            <a:pPr>
              <a:defRPr/>
            </a:pPr>
            <a:endParaRPr lang="en-US"/>
          </a:p>
        </p:txBody>
      </p:sp>
      <p:sp>
        <p:nvSpPr>
          <p:cNvPr id="7" name="Rectangle 42"/>
          <p:cNvSpPr>
            <a:spLocks noGrp="1" noChangeArrowheads="1"/>
          </p:cNvSpPr>
          <p:nvPr>
            <p:ph type="sldNum" sz="quarter" idx="12"/>
          </p:nvPr>
        </p:nvSpPr>
        <p:spPr/>
        <p:txBody>
          <a:bodyPr/>
          <a:lstStyle>
            <a:lvl1pPr>
              <a:defRPr/>
            </a:lvl1pPr>
          </a:lstStyle>
          <a:p>
            <a:pPr>
              <a:defRPr/>
            </a:pPr>
            <a:fld id="{843F4100-F123-4C9F-A833-FE7B9CFA369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p:txBody>
          <a:bodyPr/>
          <a:lstStyle>
            <a:lvl1pPr>
              <a:defRPr/>
            </a:lvl1pPr>
          </a:lstStyle>
          <a:p>
            <a:pPr>
              <a:defRPr/>
            </a:pPr>
            <a:endParaRPr lang="en-US"/>
          </a:p>
        </p:txBody>
      </p:sp>
      <p:sp>
        <p:nvSpPr>
          <p:cNvPr id="8" name="Rectangle 41"/>
          <p:cNvSpPr>
            <a:spLocks noGrp="1" noChangeArrowheads="1"/>
          </p:cNvSpPr>
          <p:nvPr>
            <p:ph type="ftr" sz="quarter" idx="11"/>
          </p:nvPr>
        </p:nvSpPr>
        <p:spPr/>
        <p:txBody>
          <a:bodyPr/>
          <a:lstStyle>
            <a:lvl1pPr>
              <a:defRPr/>
            </a:lvl1pPr>
          </a:lstStyle>
          <a:p>
            <a:pPr>
              <a:defRPr/>
            </a:pPr>
            <a:endParaRPr lang="en-US"/>
          </a:p>
        </p:txBody>
      </p:sp>
      <p:sp>
        <p:nvSpPr>
          <p:cNvPr id="9" name="Rectangle 42"/>
          <p:cNvSpPr>
            <a:spLocks noGrp="1" noChangeArrowheads="1"/>
          </p:cNvSpPr>
          <p:nvPr>
            <p:ph type="sldNum" sz="quarter" idx="12"/>
          </p:nvPr>
        </p:nvSpPr>
        <p:spPr/>
        <p:txBody>
          <a:bodyPr/>
          <a:lstStyle>
            <a:lvl1pPr>
              <a:defRPr/>
            </a:lvl1pPr>
          </a:lstStyle>
          <a:p>
            <a:pPr>
              <a:defRPr/>
            </a:pPr>
            <a:fld id="{C8CD567E-F602-4573-90D2-94EF5EBB450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p:txBody>
          <a:bodyPr/>
          <a:lstStyle>
            <a:lvl1pPr>
              <a:defRPr/>
            </a:lvl1pPr>
          </a:lstStyle>
          <a:p>
            <a:pPr>
              <a:defRPr/>
            </a:pPr>
            <a:endParaRPr lang="en-US"/>
          </a:p>
        </p:txBody>
      </p:sp>
      <p:sp>
        <p:nvSpPr>
          <p:cNvPr id="4" name="Rectangle 41"/>
          <p:cNvSpPr>
            <a:spLocks noGrp="1" noChangeArrowheads="1"/>
          </p:cNvSpPr>
          <p:nvPr>
            <p:ph type="ftr" sz="quarter" idx="11"/>
          </p:nvPr>
        </p:nvSpPr>
        <p:spPr/>
        <p:txBody>
          <a:bodyPr/>
          <a:lstStyle>
            <a:lvl1pPr>
              <a:defRPr/>
            </a:lvl1pPr>
          </a:lstStyle>
          <a:p>
            <a:pPr>
              <a:defRPr/>
            </a:pPr>
            <a:endParaRPr lang="en-US"/>
          </a:p>
        </p:txBody>
      </p:sp>
      <p:sp>
        <p:nvSpPr>
          <p:cNvPr id="5" name="Rectangle 42"/>
          <p:cNvSpPr>
            <a:spLocks noGrp="1" noChangeArrowheads="1"/>
          </p:cNvSpPr>
          <p:nvPr>
            <p:ph type="sldNum" sz="quarter" idx="12"/>
          </p:nvPr>
        </p:nvSpPr>
        <p:spPr/>
        <p:txBody>
          <a:bodyPr/>
          <a:lstStyle>
            <a:lvl1pPr>
              <a:defRPr/>
            </a:lvl1pPr>
          </a:lstStyle>
          <a:p>
            <a:pPr>
              <a:defRPr/>
            </a:pPr>
            <a:fld id="{9A376F6E-4413-4BE4-8E6D-E2A1D5E8039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p:txBody>
          <a:bodyPr/>
          <a:lstStyle>
            <a:lvl1pPr>
              <a:defRPr/>
            </a:lvl1pPr>
          </a:lstStyle>
          <a:p>
            <a:pPr>
              <a:defRPr/>
            </a:pPr>
            <a:endParaRPr lang="en-US"/>
          </a:p>
        </p:txBody>
      </p:sp>
      <p:sp>
        <p:nvSpPr>
          <p:cNvPr id="3" name="Rectangle 41"/>
          <p:cNvSpPr>
            <a:spLocks noGrp="1" noChangeArrowheads="1"/>
          </p:cNvSpPr>
          <p:nvPr>
            <p:ph type="ftr" sz="quarter" idx="11"/>
          </p:nvPr>
        </p:nvSpPr>
        <p:spPr/>
        <p:txBody>
          <a:bodyPr/>
          <a:lstStyle>
            <a:lvl1pPr>
              <a:defRPr/>
            </a:lvl1pPr>
          </a:lstStyle>
          <a:p>
            <a:pPr>
              <a:defRPr/>
            </a:pPr>
            <a:endParaRPr lang="en-US"/>
          </a:p>
        </p:txBody>
      </p:sp>
      <p:sp>
        <p:nvSpPr>
          <p:cNvPr id="4" name="Rectangle 42"/>
          <p:cNvSpPr>
            <a:spLocks noGrp="1" noChangeArrowheads="1"/>
          </p:cNvSpPr>
          <p:nvPr>
            <p:ph type="sldNum" sz="quarter" idx="12"/>
          </p:nvPr>
        </p:nvSpPr>
        <p:spPr/>
        <p:txBody>
          <a:bodyPr/>
          <a:lstStyle>
            <a:lvl1pPr>
              <a:defRPr/>
            </a:lvl1pPr>
          </a:lstStyle>
          <a:p>
            <a:pPr>
              <a:defRPr/>
            </a:pPr>
            <a:fld id="{41611BC7-7DB9-4146-9FDB-56DA85A2BC7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p:txBody>
          <a:bodyPr/>
          <a:lstStyle>
            <a:lvl1pPr>
              <a:defRPr/>
            </a:lvl1pPr>
          </a:lstStyle>
          <a:p>
            <a:pPr>
              <a:defRPr/>
            </a:pPr>
            <a:endParaRPr lang="en-US"/>
          </a:p>
        </p:txBody>
      </p:sp>
      <p:sp>
        <p:nvSpPr>
          <p:cNvPr id="6" name="Rectangle 41"/>
          <p:cNvSpPr>
            <a:spLocks noGrp="1" noChangeArrowheads="1"/>
          </p:cNvSpPr>
          <p:nvPr>
            <p:ph type="ftr" sz="quarter" idx="11"/>
          </p:nvPr>
        </p:nvSpPr>
        <p:spPr/>
        <p:txBody>
          <a:bodyPr/>
          <a:lstStyle>
            <a:lvl1pPr>
              <a:defRPr/>
            </a:lvl1pPr>
          </a:lstStyle>
          <a:p>
            <a:pPr>
              <a:defRPr/>
            </a:pPr>
            <a:endParaRPr lang="en-US"/>
          </a:p>
        </p:txBody>
      </p:sp>
      <p:sp>
        <p:nvSpPr>
          <p:cNvPr id="7" name="Rectangle 42"/>
          <p:cNvSpPr>
            <a:spLocks noGrp="1" noChangeArrowheads="1"/>
          </p:cNvSpPr>
          <p:nvPr>
            <p:ph type="sldNum" sz="quarter" idx="12"/>
          </p:nvPr>
        </p:nvSpPr>
        <p:spPr/>
        <p:txBody>
          <a:bodyPr/>
          <a:lstStyle>
            <a:lvl1pPr>
              <a:defRPr/>
            </a:lvl1pPr>
          </a:lstStyle>
          <a:p>
            <a:pPr>
              <a:defRPr/>
            </a:pPr>
            <a:fld id="{DBB4D971-AF37-4CF5-A68D-864DA500D21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p:txBody>
          <a:bodyPr/>
          <a:lstStyle>
            <a:lvl1pPr>
              <a:defRPr/>
            </a:lvl1pPr>
          </a:lstStyle>
          <a:p>
            <a:pPr>
              <a:defRPr/>
            </a:pPr>
            <a:endParaRPr lang="en-US"/>
          </a:p>
        </p:txBody>
      </p:sp>
      <p:sp>
        <p:nvSpPr>
          <p:cNvPr id="6" name="Rectangle 41"/>
          <p:cNvSpPr>
            <a:spLocks noGrp="1" noChangeArrowheads="1"/>
          </p:cNvSpPr>
          <p:nvPr>
            <p:ph type="ftr" sz="quarter" idx="11"/>
          </p:nvPr>
        </p:nvSpPr>
        <p:spPr/>
        <p:txBody>
          <a:bodyPr/>
          <a:lstStyle>
            <a:lvl1pPr>
              <a:defRPr/>
            </a:lvl1pPr>
          </a:lstStyle>
          <a:p>
            <a:pPr>
              <a:defRPr/>
            </a:pPr>
            <a:endParaRPr lang="en-US"/>
          </a:p>
        </p:txBody>
      </p:sp>
      <p:sp>
        <p:nvSpPr>
          <p:cNvPr id="7" name="Rectangle 42"/>
          <p:cNvSpPr>
            <a:spLocks noGrp="1" noChangeArrowheads="1"/>
          </p:cNvSpPr>
          <p:nvPr>
            <p:ph type="sldNum" sz="quarter" idx="12"/>
          </p:nvPr>
        </p:nvSpPr>
        <p:spPr/>
        <p:txBody>
          <a:bodyPr/>
          <a:lstStyle>
            <a:lvl1pPr>
              <a:defRPr/>
            </a:lvl1pPr>
          </a:lstStyle>
          <a:p>
            <a:pPr>
              <a:defRPr/>
            </a:pPr>
            <a:fld id="{413FF5AE-FBB0-4C6F-8800-3EA6AC65BE3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1479"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61480"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a:effectLst>
                  <a:outerShdw blurRad="38100" dist="38100" dir="2700000" algn="tl">
                    <a:srgbClr val="000000"/>
                  </a:outerShdw>
                </a:effectLst>
                <a:cs typeface="+mn-cs"/>
              </a:defRPr>
            </a:lvl1pPr>
          </a:lstStyle>
          <a:p>
            <a:pPr>
              <a:defRPr/>
            </a:pPr>
            <a:endParaRPr lang="en-US"/>
          </a:p>
        </p:txBody>
      </p:sp>
      <p:sp>
        <p:nvSpPr>
          <p:cNvPr id="61481"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a:effectLst>
                  <a:outerShdw blurRad="38100" dist="38100" dir="2700000" algn="tl">
                    <a:srgbClr val="000000"/>
                  </a:outerShdw>
                </a:effectLst>
                <a:cs typeface="+mn-cs"/>
              </a:defRPr>
            </a:lvl1pPr>
          </a:lstStyle>
          <a:p>
            <a:pPr>
              <a:defRPr/>
            </a:pPr>
            <a:endParaRPr lang="en-US"/>
          </a:p>
        </p:txBody>
      </p:sp>
      <p:sp>
        <p:nvSpPr>
          <p:cNvPr id="61482"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a:effectLst>
                  <a:outerShdw blurRad="38100" dist="38100" dir="2700000" algn="tl">
                    <a:srgbClr val="000000"/>
                  </a:outerShdw>
                </a:effectLst>
                <a:cs typeface="+mn-cs"/>
              </a:defRPr>
            </a:lvl1pPr>
          </a:lstStyle>
          <a:p>
            <a:pPr>
              <a:defRPr/>
            </a:pPr>
            <a:fld id="{DBA9878F-DC41-4B78-9273-25CE4ADA74CB}" type="slidenum">
              <a:rPr lang="en-US"/>
              <a:pPr>
                <a:defRPr/>
              </a:pPr>
              <a:t>‹#›</a:t>
            </a:fld>
            <a:endParaRPr lang="en-US"/>
          </a:p>
        </p:txBody>
      </p:sp>
      <p:sp>
        <p:nvSpPr>
          <p:cNvPr id="61483"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50"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folHlink"/>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folHlink"/>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folHlink"/>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folHlink"/>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folHlink"/>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folHlink"/>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folHlink"/>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folHlink"/>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folHlink"/>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0" y="838200"/>
            <a:ext cx="7772400" cy="1736725"/>
          </a:xfrm>
        </p:spPr>
        <p:txBody>
          <a:bodyPr/>
          <a:lstStyle/>
          <a:p>
            <a:pPr algn="l"/>
            <a:r>
              <a:rPr lang="en-US" sz="10000" dirty="0" smtClean="0">
                <a:latin typeface="Arial Black" pitchFamily="34" charset="0"/>
              </a:rPr>
              <a:t>Stand up!</a:t>
            </a:r>
            <a:endParaRPr lang="en-US" sz="10000" dirty="0">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Box 7"/>
          <p:cNvSpPr txBox="1"/>
          <p:nvPr/>
        </p:nvSpPr>
        <p:spPr>
          <a:xfrm>
            <a:off x="304800" y="1346537"/>
            <a:ext cx="4916218" cy="1015663"/>
          </a:xfrm>
          <a:prstGeom prst="rect">
            <a:avLst/>
          </a:prstGeom>
          <a:noFill/>
        </p:spPr>
        <p:txBody>
          <a:bodyPr wrap="none" rtlCol="0">
            <a:spAutoFit/>
          </a:bodyPr>
          <a:lstStyle/>
          <a:p>
            <a:r>
              <a:rPr lang="en-US" sz="6000" dirty="0" smtClean="0">
                <a:solidFill>
                  <a:srgbClr val="FF0000"/>
                </a:solidFill>
                <a:latin typeface="Impact" pitchFamily="34" charset="0"/>
              </a:rPr>
              <a:t>Expert thinking</a:t>
            </a:r>
            <a:endParaRPr lang="en-US" sz="6000" dirty="0">
              <a:solidFill>
                <a:srgbClr val="FF0000"/>
              </a:solidFill>
              <a:latin typeface="Impact"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304800" y="1346537"/>
            <a:ext cx="8048998" cy="1015663"/>
          </a:xfrm>
          <a:prstGeom prst="rect">
            <a:avLst/>
          </a:prstGeom>
          <a:noFill/>
        </p:spPr>
        <p:txBody>
          <a:bodyPr wrap="none" rtlCol="0">
            <a:spAutoFit/>
          </a:bodyPr>
          <a:lstStyle/>
          <a:p>
            <a:r>
              <a:rPr lang="en-US" sz="6000" dirty="0" smtClean="0">
                <a:solidFill>
                  <a:srgbClr val="00B050"/>
                </a:solidFill>
                <a:latin typeface="Impact" pitchFamily="34" charset="0"/>
              </a:rPr>
              <a:t>Complex communication</a:t>
            </a:r>
            <a:endParaRPr lang="en-US" sz="6000" dirty="0">
              <a:solidFill>
                <a:srgbClr val="00B050"/>
              </a:solidFill>
              <a:latin typeface="Impact"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04800" y="228600"/>
          <a:ext cx="8839200" cy="5892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846878" y="6324600"/>
            <a:ext cx="7450245" cy="461665"/>
          </a:xfrm>
          <a:prstGeom prst="rect">
            <a:avLst/>
          </a:prstGeom>
          <a:noFill/>
        </p:spPr>
        <p:txBody>
          <a:bodyPr wrap="none" rtlCol="0">
            <a:spAutoFit/>
          </a:bodyPr>
          <a:lstStyle/>
          <a:p>
            <a:r>
              <a:rPr lang="en-US" sz="1200" dirty="0" err="1" smtClean="0">
                <a:solidFill>
                  <a:schemeClr val="accent5">
                    <a:lumMod val="75000"/>
                  </a:schemeClr>
                </a:solidFill>
              </a:rPr>
              <a:t>Autor</a:t>
            </a:r>
            <a:r>
              <a:rPr lang="en-US" sz="1200" dirty="0" smtClean="0">
                <a:solidFill>
                  <a:schemeClr val="accent5">
                    <a:lumMod val="75000"/>
                  </a:schemeClr>
                </a:solidFill>
              </a:rPr>
              <a:t>, D., Levy, F., &amp; </a:t>
            </a:r>
            <a:r>
              <a:rPr lang="en-US" sz="1200" dirty="0" err="1" smtClean="0">
                <a:solidFill>
                  <a:schemeClr val="accent5">
                    <a:lumMod val="75000"/>
                  </a:schemeClr>
                </a:solidFill>
              </a:rPr>
              <a:t>Murnane</a:t>
            </a:r>
            <a:r>
              <a:rPr lang="en-US" sz="1200" dirty="0" smtClean="0">
                <a:solidFill>
                  <a:schemeClr val="accent5">
                    <a:lumMod val="75000"/>
                  </a:schemeClr>
                </a:solidFill>
              </a:rPr>
              <a:t>, R. J. (2003). The skill content of recent technological change: </a:t>
            </a:r>
            <a:br>
              <a:rPr lang="en-US" sz="1200" dirty="0" smtClean="0">
                <a:solidFill>
                  <a:schemeClr val="accent5">
                    <a:lumMod val="75000"/>
                  </a:schemeClr>
                </a:solidFill>
              </a:rPr>
            </a:br>
            <a:r>
              <a:rPr lang="en-US" sz="1200" dirty="0" smtClean="0">
                <a:solidFill>
                  <a:schemeClr val="accent5">
                    <a:lumMod val="75000"/>
                  </a:schemeClr>
                </a:solidFill>
              </a:rPr>
              <a:t>An empirical exploration. </a:t>
            </a:r>
            <a:r>
              <a:rPr lang="en-US" sz="1200" i="1" dirty="0" smtClean="0">
                <a:solidFill>
                  <a:schemeClr val="accent5">
                    <a:lumMod val="75000"/>
                  </a:schemeClr>
                </a:solidFill>
              </a:rPr>
              <a:t>Quarterly Journal of Economics 188</a:t>
            </a:r>
            <a:r>
              <a:rPr lang="en-US" sz="1200" dirty="0" smtClean="0">
                <a:solidFill>
                  <a:schemeClr val="accent5">
                    <a:lumMod val="75000"/>
                  </a:schemeClr>
                </a:solidFill>
              </a:rPr>
              <a:t>, 4.</a:t>
            </a:r>
            <a:endParaRPr lang="en-US" sz="1200" dirty="0">
              <a:solidFill>
                <a:schemeClr val="accent5">
                  <a:lumMod val="75000"/>
                </a:schemeClr>
              </a:solidFill>
            </a:endParaRPr>
          </a:p>
        </p:txBody>
      </p:sp>
      <p:sp>
        <p:nvSpPr>
          <p:cNvPr id="4" name="TextBox 3"/>
          <p:cNvSpPr txBox="1"/>
          <p:nvPr/>
        </p:nvSpPr>
        <p:spPr>
          <a:xfrm rot="20289605">
            <a:off x="6131802" y="584531"/>
            <a:ext cx="1563248" cy="307777"/>
          </a:xfrm>
          <a:prstGeom prst="rect">
            <a:avLst/>
          </a:prstGeom>
          <a:noFill/>
        </p:spPr>
        <p:txBody>
          <a:bodyPr wrap="none" rtlCol="0">
            <a:spAutoFit/>
          </a:bodyPr>
          <a:lstStyle/>
          <a:p>
            <a:r>
              <a:rPr lang="en-US" sz="1400" dirty="0" smtClean="0">
                <a:solidFill>
                  <a:srgbClr val="FF0000"/>
                </a:solidFill>
              </a:rPr>
              <a:t>Expert thinking</a:t>
            </a:r>
            <a:endParaRPr lang="en-US" sz="1400" dirty="0">
              <a:solidFill>
                <a:srgbClr val="FF0000"/>
              </a:solidFill>
            </a:endParaRPr>
          </a:p>
        </p:txBody>
      </p:sp>
      <p:sp>
        <p:nvSpPr>
          <p:cNvPr id="5" name="TextBox 4"/>
          <p:cNvSpPr txBox="1"/>
          <p:nvPr/>
        </p:nvSpPr>
        <p:spPr>
          <a:xfrm rot="20605278">
            <a:off x="5480357" y="1717962"/>
            <a:ext cx="2403222" cy="307777"/>
          </a:xfrm>
          <a:prstGeom prst="rect">
            <a:avLst/>
          </a:prstGeom>
          <a:noFill/>
        </p:spPr>
        <p:txBody>
          <a:bodyPr wrap="none" rtlCol="0">
            <a:spAutoFit/>
          </a:bodyPr>
          <a:lstStyle/>
          <a:p>
            <a:r>
              <a:rPr lang="en-US" sz="1400" dirty="0" smtClean="0">
                <a:solidFill>
                  <a:srgbClr val="00B050"/>
                </a:solidFill>
              </a:rPr>
              <a:t>Complex communication</a:t>
            </a:r>
            <a:endParaRPr lang="en-US" sz="1400" dirty="0">
              <a:solidFill>
                <a:srgbClr val="00B050"/>
              </a:solidFill>
            </a:endParaRPr>
          </a:p>
        </p:txBody>
      </p:sp>
      <p:sp>
        <p:nvSpPr>
          <p:cNvPr id="6" name="TextBox 5"/>
          <p:cNvSpPr txBox="1"/>
          <p:nvPr/>
        </p:nvSpPr>
        <p:spPr>
          <a:xfrm rot="718646">
            <a:off x="4434131" y="3111059"/>
            <a:ext cx="1598964" cy="307777"/>
          </a:xfrm>
          <a:prstGeom prst="rect">
            <a:avLst/>
          </a:prstGeom>
          <a:noFill/>
        </p:spPr>
        <p:txBody>
          <a:bodyPr wrap="none" rtlCol="0">
            <a:spAutoFit/>
          </a:bodyPr>
          <a:lstStyle/>
          <a:p>
            <a:r>
              <a:rPr lang="en-US" sz="1400" dirty="0" smtClean="0">
                <a:solidFill>
                  <a:srgbClr val="FFFF00"/>
                </a:solidFill>
              </a:rPr>
              <a:t>Routine manual</a:t>
            </a:r>
            <a:endParaRPr lang="en-US" sz="1400" dirty="0">
              <a:solidFill>
                <a:srgbClr val="FFFF00"/>
              </a:solidFill>
            </a:endParaRPr>
          </a:p>
        </p:txBody>
      </p:sp>
      <p:sp>
        <p:nvSpPr>
          <p:cNvPr id="7" name="TextBox 6"/>
          <p:cNvSpPr txBox="1"/>
          <p:nvPr/>
        </p:nvSpPr>
        <p:spPr>
          <a:xfrm rot="1474249">
            <a:off x="4597833" y="3929566"/>
            <a:ext cx="1741631" cy="307777"/>
          </a:xfrm>
          <a:prstGeom prst="rect">
            <a:avLst/>
          </a:prstGeom>
          <a:noFill/>
        </p:spPr>
        <p:txBody>
          <a:bodyPr wrap="none" rtlCol="0">
            <a:spAutoFit/>
          </a:bodyPr>
          <a:lstStyle/>
          <a:p>
            <a:r>
              <a:rPr lang="en-US" sz="1400" dirty="0" smtClean="0">
                <a:solidFill>
                  <a:srgbClr val="FF6600"/>
                </a:solidFill>
              </a:rPr>
              <a:t>Routine cognitive</a:t>
            </a:r>
            <a:endParaRPr lang="en-US" sz="1400" dirty="0">
              <a:solidFill>
                <a:srgbClr val="FF6600"/>
              </a:solidFill>
            </a:endParaRPr>
          </a:p>
        </p:txBody>
      </p:sp>
      <p:sp>
        <p:nvSpPr>
          <p:cNvPr id="8" name="TextBox 7"/>
          <p:cNvSpPr txBox="1"/>
          <p:nvPr/>
        </p:nvSpPr>
        <p:spPr>
          <a:xfrm rot="1045621">
            <a:off x="3276600" y="4270407"/>
            <a:ext cx="1994457" cy="307777"/>
          </a:xfrm>
          <a:prstGeom prst="rect">
            <a:avLst/>
          </a:prstGeom>
          <a:noFill/>
        </p:spPr>
        <p:txBody>
          <a:bodyPr wrap="none" rtlCol="0">
            <a:spAutoFit/>
          </a:bodyPr>
          <a:lstStyle/>
          <a:p>
            <a:r>
              <a:rPr lang="en-US" sz="1400" dirty="0" smtClean="0">
                <a:solidFill>
                  <a:srgbClr val="CC00FF"/>
                </a:solidFill>
              </a:rPr>
              <a:t>Non-routine manual</a:t>
            </a:r>
            <a:endParaRPr lang="en-US" sz="1400" dirty="0">
              <a:solidFill>
                <a:srgbClr val="CC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0"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chart seriesIdx="1" categoryIdx="-4" bldStep="series"/>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2" categoryIdx="-4" bldStep="series"/>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graphicEl>
                                              <a:chart seriesIdx="3" categoryIdx="-4" bldStep="series"/>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4" bldStep="series"/>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p:bldSub>
      </p:bldGraphic>
      <p:bldP spid="4" grpId="0"/>
      <p:bldP spid="5" grpId="0" uiExpand="1"/>
      <p:bldP spid="6" grpId="0" uiExpand="1"/>
      <p:bldP spid="7" grpId="0" uiExpand="1"/>
      <p:bldP spid="8" grpId="0" uiExpan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533400" y="1371600"/>
          <a:ext cx="79248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09600" y="204281"/>
            <a:ext cx="8212505" cy="938719"/>
          </a:xfrm>
          <a:prstGeom prst="rect">
            <a:avLst/>
          </a:prstGeom>
          <a:noFill/>
        </p:spPr>
        <p:txBody>
          <a:bodyPr wrap="none" rtlCol="0">
            <a:spAutoFit/>
          </a:bodyPr>
          <a:lstStyle/>
          <a:p>
            <a:r>
              <a:rPr lang="en-US" sz="5500" dirty="0" smtClean="0">
                <a:solidFill>
                  <a:srgbClr val="0070C0"/>
                </a:solidFill>
                <a:latin typeface="Impact" pitchFamily="34" charset="0"/>
              </a:rPr>
              <a:t>Growth of the creative class</a:t>
            </a:r>
            <a:endParaRPr lang="en-US" sz="5500" dirty="0">
              <a:solidFill>
                <a:srgbClr val="0070C0"/>
              </a:solidFill>
              <a:latin typeface="Impact" pitchFamily="34" charset="0"/>
            </a:endParaRPr>
          </a:p>
        </p:txBody>
      </p:sp>
      <p:sp>
        <p:nvSpPr>
          <p:cNvPr id="4" name="TextBox 3"/>
          <p:cNvSpPr txBox="1"/>
          <p:nvPr/>
        </p:nvSpPr>
        <p:spPr>
          <a:xfrm>
            <a:off x="1074310" y="6477000"/>
            <a:ext cx="6774290" cy="276999"/>
          </a:xfrm>
          <a:prstGeom prst="rect">
            <a:avLst/>
          </a:prstGeom>
          <a:noFill/>
        </p:spPr>
        <p:txBody>
          <a:bodyPr wrap="none" rtlCol="0">
            <a:spAutoFit/>
          </a:bodyPr>
          <a:lstStyle/>
          <a:p>
            <a:r>
              <a:rPr lang="en-US" sz="1200" dirty="0" smtClean="0">
                <a:solidFill>
                  <a:schemeClr val="accent5">
                    <a:lumMod val="75000"/>
                  </a:schemeClr>
                </a:solidFill>
              </a:rPr>
              <a:t>Florida, R. (2002). </a:t>
            </a:r>
            <a:r>
              <a:rPr lang="en-US" sz="1200" i="1" dirty="0" smtClean="0">
                <a:solidFill>
                  <a:schemeClr val="accent5">
                    <a:lumMod val="75000"/>
                  </a:schemeClr>
                </a:solidFill>
              </a:rPr>
              <a:t>The rise of the creative class</a:t>
            </a:r>
            <a:r>
              <a:rPr lang="en-US" sz="1200" dirty="0" smtClean="0">
                <a:solidFill>
                  <a:schemeClr val="accent5">
                    <a:lumMod val="75000"/>
                  </a:schemeClr>
                </a:solidFill>
              </a:rPr>
              <a:t> (p. 332). New York, NY: Basic Books.</a:t>
            </a:r>
            <a:endParaRPr lang="en-US" sz="1200" dirty="0">
              <a:solidFill>
                <a:schemeClr val="accent5">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anim calcmode="lin" valueType="num">
                                      <p:cBhvr additive="base">
                                        <p:cTn id="11" dur="500" fill="hold"/>
                                        <p:tgtEl>
                                          <p:spTgt spid="5">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chart seriesIdx="0"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graphicEl>
                                              <a:chart seriesIdx="1" categoryIdx="-4" bldStep="series"/>
                                            </p:graphicEl>
                                          </p:spTgt>
                                        </p:tgtEl>
                                        <p:attrNameLst>
                                          <p:attrName>style.visibility</p:attrName>
                                        </p:attrNameLst>
                                      </p:cBhvr>
                                      <p:to>
                                        <p:strVal val="visible"/>
                                      </p:to>
                                    </p:set>
                                    <p:anim calcmode="lin" valueType="num">
                                      <p:cBhvr additive="base">
                                        <p:cTn id="17" dur="500" fill="hold"/>
                                        <p:tgtEl>
                                          <p:spTgt spid="5">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chart seriesIdx="1"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graphicEl>
                                              <a:chart seriesIdx="2" categoryIdx="-4" bldStep="series"/>
                                            </p:graphicEl>
                                          </p:spTgt>
                                        </p:tgtEl>
                                        <p:attrNameLst>
                                          <p:attrName>style.visibility</p:attrName>
                                        </p:attrNameLst>
                                      </p:cBhvr>
                                      <p:to>
                                        <p:strVal val="visible"/>
                                      </p:to>
                                    </p:set>
                                    <p:anim calcmode="lin" valueType="num">
                                      <p:cBhvr additive="base">
                                        <p:cTn id="23" dur="500" fill="hold"/>
                                        <p:tgtEl>
                                          <p:spTgt spid="5">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graphicEl>
                                              <a:chart seriesIdx="2"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graphicEl>
                                              <a:chart seriesIdx="3" categoryIdx="-4" bldStep="series"/>
                                            </p:graphicEl>
                                          </p:spTgt>
                                        </p:tgtEl>
                                        <p:attrNameLst>
                                          <p:attrName>style.visibility</p:attrName>
                                        </p:attrNameLst>
                                      </p:cBhvr>
                                      <p:to>
                                        <p:strVal val="visible"/>
                                      </p:to>
                                    </p:set>
                                    <p:anim calcmode="lin" valueType="num">
                                      <p:cBhvr additive="base">
                                        <p:cTn id="29" dur="500" fill="hold"/>
                                        <p:tgtEl>
                                          <p:spTgt spid="5">
                                            <p:graphicEl>
                                              <a:chart seriesIdx="3" categoryIdx="-4" bldStep="series"/>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graphicEl>
                                              <a:chart seriesIdx="3"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533400" y="1676400"/>
          <a:ext cx="80772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09600" y="381000"/>
            <a:ext cx="8212505" cy="938719"/>
          </a:xfrm>
          <a:prstGeom prst="rect">
            <a:avLst/>
          </a:prstGeom>
          <a:noFill/>
        </p:spPr>
        <p:txBody>
          <a:bodyPr wrap="none" rtlCol="0">
            <a:spAutoFit/>
          </a:bodyPr>
          <a:lstStyle/>
          <a:p>
            <a:r>
              <a:rPr lang="en-US" sz="5500" dirty="0" smtClean="0">
                <a:solidFill>
                  <a:srgbClr val="0070C0"/>
                </a:solidFill>
                <a:latin typeface="Impact" pitchFamily="34" charset="0"/>
              </a:rPr>
              <a:t>Growth of the creative class</a:t>
            </a:r>
            <a:endParaRPr lang="en-US" sz="5500" dirty="0">
              <a:solidFill>
                <a:srgbClr val="0070C0"/>
              </a:solidFill>
              <a:latin typeface="Impact"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a:xfrm>
            <a:off x="457200" y="762000"/>
            <a:ext cx="8229600" cy="4572000"/>
          </a:xfrm>
        </p:spPr>
        <p:txBody>
          <a:bodyPr/>
          <a:lstStyle/>
          <a:p>
            <a:pPr marL="990600" lvl="1" indent="-533400" eaLnBrk="1" hangingPunct="1">
              <a:buClr>
                <a:srgbClr val="00B050"/>
              </a:buClr>
              <a:buFontTx/>
              <a:buAutoNum type="arabicPeriod"/>
            </a:pPr>
            <a:r>
              <a:rPr lang="en-US" sz="4000" dirty="0" smtClean="0">
                <a:solidFill>
                  <a:srgbClr val="00B050"/>
                </a:solidFill>
                <a:effectLst/>
                <a:latin typeface="Impact" pitchFamily="34" charset="0"/>
              </a:rPr>
              <a:t>Can someone overseas </a:t>
            </a:r>
            <a:br>
              <a:rPr lang="en-US" sz="4000" dirty="0" smtClean="0">
                <a:solidFill>
                  <a:srgbClr val="00B050"/>
                </a:solidFill>
                <a:effectLst/>
                <a:latin typeface="Impact" pitchFamily="34" charset="0"/>
              </a:rPr>
            </a:br>
            <a:r>
              <a:rPr lang="en-US" sz="4000" dirty="0" smtClean="0">
                <a:solidFill>
                  <a:srgbClr val="00B050"/>
                </a:solidFill>
                <a:effectLst/>
                <a:latin typeface="Impact" pitchFamily="34" charset="0"/>
              </a:rPr>
              <a:t>do it cheaper?</a:t>
            </a:r>
            <a:br>
              <a:rPr lang="en-US" sz="4000" dirty="0" smtClean="0">
                <a:solidFill>
                  <a:srgbClr val="00B050"/>
                </a:solidFill>
                <a:effectLst/>
                <a:latin typeface="Impact" pitchFamily="34" charset="0"/>
              </a:rPr>
            </a:br>
            <a:endParaRPr lang="en-US" sz="4000" dirty="0" smtClean="0">
              <a:solidFill>
                <a:srgbClr val="00B050"/>
              </a:solidFill>
              <a:effectLst/>
              <a:latin typeface="Impact" pitchFamily="34" charset="0"/>
            </a:endParaRPr>
          </a:p>
          <a:p>
            <a:pPr marL="990600" lvl="1" indent="-533400" eaLnBrk="1" hangingPunct="1">
              <a:buClr>
                <a:srgbClr val="CC00FF"/>
              </a:buClr>
              <a:buFontTx/>
              <a:buAutoNum type="arabicPeriod"/>
            </a:pPr>
            <a:r>
              <a:rPr lang="en-US" sz="4000" dirty="0" smtClean="0">
                <a:solidFill>
                  <a:srgbClr val="CC00FF"/>
                </a:solidFill>
                <a:effectLst/>
                <a:latin typeface="Impact" pitchFamily="34" charset="0"/>
              </a:rPr>
              <a:t>Can a computer </a:t>
            </a:r>
            <a:br>
              <a:rPr lang="en-US" sz="4000" dirty="0" smtClean="0">
                <a:solidFill>
                  <a:srgbClr val="CC00FF"/>
                </a:solidFill>
                <a:effectLst/>
                <a:latin typeface="Impact" pitchFamily="34" charset="0"/>
              </a:rPr>
            </a:br>
            <a:r>
              <a:rPr lang="en-US" sz="4000" dirty="0" smtClean="0">
                <a:solidFill>
                  <a:srgbClr val="CC00FF"/>
                </a:solidFill>
                <a:effectLst/>
                <a:latin typeface="Impact" pitchFamily="34" charset="0"/>
              </a:rPr>
              <a:t>do it faster?</a:t>
            </a:r>
            <a:br>
              <a:rPr lang="en-US" sz="4000" dirty="0" smtClean="0">
                <a:solidFill>
                  <a:srgbClr val="CC00FF"/>
                </a:solidFill>
                <a:effectLst/>
                <a:latin typeface="Impact" pitchFamily="34" charset="0"/>
              </a:rPr>
            </a:br>
            <a:endParaRPr lang="en-US" sz="4000" dirty="0" smtClean="0">
              <a:solidFill>
                <a:srgbClr val="CC00FF"/>
              </a:solidFill>
              <a:effectLst/>
              <a:latin typeface="Impact" pitchFamily="34" charset="0"/>
            </a:endParaRPr>
          </a:p>
          <a:p>
            <a:pPr marL="990600" lvl="1" indent="-533400" eaLnBrk="1" hangingPunct="1">
              <a:buClr>
                <a:srgbClr val="00B0F0"/>
              </a:buClr>
              <a:buFontTx/>
              <a:buAutoNum type="arabicPeriod"/>
            </a:pPr>
            <a:r>
              <a:rPr lang="en-US" sz="4000" dirty="0" smtClean="0">
                <a:solidFill>
                  <a:schemeClr val="bg1">
                    <a:lumMod val="60000"/>
                    <a:lumOff val="40000"/>
                  </a:schemeClr>
                </a:solidFill>
                <a:effectLst/>
                <a:latin typeface="Impact" pitchFamily="34" charset="0"/>
              </a:rPr>
              <a:t>Is what I’m offering in demand </a:t>
            </a:r>
            <a:br>
              <a:rPr lang="en-US" sz="4000" dirty="0" smtClean="0">
                <a:solidFill>
                  <a:schemeClr val="bg1">
                    <a:lumMod val="60000"/>
                    <a:lumOff val="40000"/>
                  </a:schemeClr>
                </a:solidFill>
                <a:effectLst/>
                <a:latin typeface="Impact" pitchFamily="34" charset="0"/>
              </a:rPr>
            </a:br>
            <a:r>
              <a:rPr lang="en-US" sz="4000" dirty="0" smtClean="0">
                <a:solidFill>
                  <a:schemeClr val="bg1">
                    <a:lumMod val="60000"/>
                    <a:lumOff val="40000"/>
                  </a:schemeClr>
                </a:solidFill>
                <a:effectLst/>
                <a:latin typeface="Impact" pitchFamily="34" charset="0"/>
              </a:rPr>
              <a:t>in an age of abundance?</a:t>
            </a:r>
          </a:p>
        </p:txBody>
      </p:sp>
    </p:spTree>
    <p:custDataLst>
      <p:tags r:id="rId1"/>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685800" y="2560638"/>
            <a:ext cx="7772400" cy="1736725"/>
          </a:xfrm>
        </p:spPr>
        <p:txBody>
          <a:bodyPr/>
          <a:lstStyle/>
          <a:p>
            <a:pPr algn="l"/>
            <a:r>
              <a:rPr lang="en-US" sz="9600" dirty="0" smtClean="0">
                <a:solidFill>
                  <a:schemeClr val="accent6"/>
                </a:solidFill>
                <a:latin typeface="Arial Black" pitchFamily="34" charset="0"/>
              </a:rPr>
              <a:t>2 billion</a:t>
            </a:r>
            <a:endParaRPr lang="en-US" sz="9600" dirty="0">
              <a:solidFill>
                <a:schemeClr val="accent6"/>
              </a:solidFill>
              <a:latin typeface="Arial Black"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nghai.jpg"/>
          <p:cNvPicPr>
            <a:picLocks noChangeAspect="1"/>
          </p:cNvPicPr>
          <p:nvPr/>
        </p:nvPicPr>
        <p:blipFill>
          <a:blip r:embed="rId3"/>
          <a:stretch>
            <a:fillRect/>
          </a:stretch>
        </p:blipFill>
        <p:spPr>
          <a:xfrm>
            <a:off x="-533400" y="0"/>
            <a:ext cx="10544432" cy="685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pro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a:xfrm>
            <a:off x="431558" y="1813352"/>
            <a:ext cx="1957011" cy="3231297"/>
            <a:chOff x="457200" y="3009900"/>
            <a:chExt cx="1957011" cy="3231297"/>
          </a:xfrm>
        </p:grpSpPr>
        <p:sp>
          <p:nvSpPr>
            <p:cNvPr id="4" name="Down Arrow 3"/>
            <p:cNvSpPr/>
            <p:nvPr/>
          </p:nvSpPr>
          <p:spPr bwMode="auto">
            <a:xfrm>
              <a:off x="597505" y="3009900"/>
              <a:ext cx="1676400" cy="2133600"/>
            </a:xfrm>
            <a:prstGeom prst="downArrow">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8" name="TextBox 7"/>
            <p:cNvSpPr txBox="1"/>
            <p:nvPr/>
          </p:nvSpPr>
          <p:spPr>
            <a:xfrm>
              <a:off x="457200" y="5410200"/>
              <a:ext cx="1957011" cy="830997"/>
            </a:xfrm>
            <a:prstGeom prst="rect">
              <a:avLst/>
            </a:prstGeom>
            <a:noFill/>
          </p:spPr>
          <p:txBody>
            <a:bodyPr wrap="none" rtlCol="0">
              <a:spAutoFit/>
            </a:bodyPr>
            <a:lstStyle/>
            <a:p>
              <a:pPr algn="ctr"/>
              <a:r>
                <a:rPr lang="en-US" sz="2400" dirty="0" smtClean="0"/>
                <a:t>Agricultural</a:t>
              </a:r>
              <a:br>
                <a:rPr lang="en-US" sz="2400" dirty="0" smtClean="0"/>
              </a:br>
              <a:r>
                <a:rPr lang="en-US" sz="2400" dirty="0" smtClean="0"/>
                <a:t>class</a:t>
              </a:r>
              <a:endParaRPr lang="en-US" sz="2400" dirty="0"/>
            </a:p>
          </p:txBody>
        </p:sp>
      </p:grpSp>
      <p:grpSp>
        <p:nvGrpSpPr>
          <p:cNvPr id="3" name="Group 17"/>
          <p:cNvGrpSpPr/>
          <p:nvPr/>
        </p:nvGrpSpPr>
        <p:grpSpPr>
          <a:xfrm>
            <a:off x="2820127" y="1813352"/>
            <a:ext cx="1676400" cy="3231297"/>
            <a:chOff x="2438400" y="2209800"/>
            <a:chExt cx="1676400" cy="3231297"/>
          </a:xfrm>
        </p:grpSpPr>
        <p:sp>
          <p:nvSpPr>
            <p:cNvPr id="6" name="Down Arrow 5"/>
            <p:cNvSpPr/>
            <p:nvPr/>
          </p:nvSpPr>
          <p:spPr bwMode="auto">
            <a:xfrm>
              <a:off x="2438400" y="2209800"/>
              <a:ext cx="1676400" cy="2133600"/>
            </a:xfrm>
            <a:prstGeom prst="downArrow">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9" name="TextBox 8"/>
            <p:cNvSpPr txBox="1"/>
            <p:nvPr/>
          </p:nvSpPr>
          <p:spPr>
            <a:xfrm>
              <a:off x="2552171" y="4610100"/>
              <a:ext cx="1448858" cy="830997"/>
            </a:xfrm>
            <a:prstGeom prst="rect">
              <a:avLst/>
            </a:prstGeom>
            <a:noFill/>
          </p:spPr>
          <p:txBody>
            <a:bodyPr wrap="none" rtlCol="0">
              <a:spAutoFit/>
            </a:bodyPr>
            <a:lstStyle/>
            <a:p>
              <a:pPr algn="ctr"/>
              <a:r>
                <a:rPr lang="en-US" sz="2400" dirty="0" smtClean="0"/>
                <a:t>Working</a:t>
              </a:r>
              <a:br>
                <a:rPr lang="en-US" sz="2400" dirty="0" smtClean="0"/>
              </a:br>
              <a:r>
                <a:rPr lang="en-US" sz="2400" dirty="0" smtClean="0"/>
                <a:t>class</a:t>
              </a:r>
              <a:endParaRPr lang="en-US" sz="2400" dirty="0"/>
            </a:p>
          </p:txBody>
        </p:sp>
      </p:grpSp>
      <p:grpSp>
        <p:nvGrpSpPr>
          <p:cNvPr id="12" name="Group 16"/>
          <p:cNvGrpSpPr/>
          <p:nvPr/>
        </p:nvGrpSpPr>
        <p:grpSpPr>
          <a:xfrm>
            <a:off x="4928085" y="1813352"/>
            <a:ext cx="1676400" cy="3231297"/>
            <a:chOff x="4800600" y="2209800"/>
            <a:chExt cx="1676400" cy="3231297"/>
          </a:xfrm>
        </p:grpSpPr>
        <p:sp>
          <p:nvSpPr>
            <p:cNvPr id="7" name="Down Arrow 6"/>
            <p:cNvSpPr/>
            <p:nvPr/>
          </p:nvSpPr>
          <p:spPr bwMode="auto">
            <a:xfrm>
              <a:off x="4800600" y="2209800"/>
              <a:ext cx="1676400" cy="2133600"/>
            </a:xfrm>
            <a:prstGeom prst="downArrow">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10" name="TextBox 9"/>
            <p:cNvSpPr txBox="1"/>
            <p:nvPr/>
          </p:nvSpPr>
          <p:spPr>
            <a:xfrm>
              <a:off x="4979004" y="4610100"/>
              <a:ext cx="1319592" cy="830997"/>
            </a:xfrm>
            <a:prstGeom prst="rect">
              <a:avLst/>
            </a:prstGeom>
            <a:noFill/>
          </p:spPr>
          <p:txBody>
            <a:bodyPr wrap="none" rtlCol="0">
              <a:spAutoFit/>
            </a:bodyPr>
            <a:lstStyle/>
            <a:p>
              <a:pPr algn="ctr"/>
              <a:r>
                <a:rPr lang="en-US" sz="2400" dirty="0" smtClean="0"/>
                <a:t>Service</a:t>
              </a:r>
              <a:br>
                <a:rPr lang="en-US" sz="2400" dirty="0" smtClean="0"/>
              </a:br>
              <a:r>
                <a:rPr lang="en-US" sz="2400" dirty="0" smtClean="0"/>
                <a:t>class</a:t>
              </a:r>
              <a:endParaRPr lang="en-US" sz="2400" dirty="0"/>
            </a:p>
          </p:txBody>
        </p:sp>
      </p:grpSp>
      <p:grpSp>
        <p:nvGrpSpPr>
          <p:cNvPr id="13" name="Group 15"/>
          <p:cNvGrpSpPr/>
          <p:nvPr/>
        </p:nvGrpSpPr>
        <p:grpSpPr>
          <a:xfrm>
            <a:off x="7036043" y="1813352"/>
            <a:ext cx="1676400" cy="3231297"/>
            <a:chOff x="7086600" y="2133600"/>
            <a:chExt cx="1676400" cy="3231297"/>
          </a:xfrm>
        </p:grpSpPr>
        <p:sp>
          <p:nvSpPr>
            <p:cNvPr id="5" name="Down Arrow 4"/>
            <p:cNvSpPr/>
            <p:nvPr/>
          </p:nvSpPr>
          <p:spPr bwMode="auto">
            <a:xfrm flipV="1">
              <a:off x="7086600" y="2133600"/>
              <a:ext cx="1676400" cy="2133600"/>
            </a:xfrm>
            <a:prstGeom prst="downArrow">
              <a:avLst/>
            </a:prstGeom>
            <a:solidFill>
              <a:srgbClr val="00B05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11" name="TextBox 10"/>
            <p:cNvSpPr txBox="1"/>
            <p:nvPr/>
          </p:nvSpPr>
          <p:spPr>
            <a:xfrm>
              <a:off x="7191010" y="4533900"/>
              <a:ext cx="1467581" cy="830997"/>
            </a:xfrm>
            <a:prstGeom prst="rect">
              <a:avLst/>
            </a:prstGeom>
            <a:noFill/>
          </p:spPr>
          <p:txBody>
            <a:bodyPr wrap="none" rtlCol="0">
              <a:spAutoFit/>
            </a:bodyPr>
            <a:lstStyle/>
            <a:p>
              <a:pPr algn="ctr"/>
              <a:r>
                <a:rPr lang="en-US" sz="2400" dirty="0" smtClean="0"/>
                <a:t>Creative</a:t>
              </a:r>
              <a:br>
                <a:rPr lang="en-US" sz="2400" dirty="0" smtClean="0"/>
              </a:br>
              <a:r>
                <a:rPr lang="en-US" sz="2400" dirty="0" smtClean="0"/>
                <a:t>class</a:t>
              </a:r>
              <a:endParaRPr lang="en-US" sz="2400" dirty="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eave It to Beaver.jpg"/>
          <p:cNvPicPr>
            <a:picLocks noGrp="1" noChangeAspect="1"/>
          </p:cNvPicPr>
          <p:nvPr>
            <p:ph idx="1"/>
          </p:nvPr>
        </p:nvPicPr>
        <p:blipFill>
          <a:blip r:embed="rId3"/>
          <a:stretch>
            <a:fillRect/>
          </a:stretch>
        </p:blipFill>
        <p:spPr>
          <a:xfrm>
            <a:off x="2025662" y="1163638"/>
            <a:ext cx="5092675" cy="4530725"/>
          </a:xfr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2006 - NCASW - Tough Choices or Tough Times 02"/>
          <p:cNvPicPr>
            <a:picLocks noChangeAspect="1" noChangeArrowheads="1"/>
          </p:cNvPicPr>
          <p:nvPr/>
        </p:nvPicPr>
        <p:blipFill>
          <a:blip r:embed="rId4"/>
          <a:srcRect/>
          <a:stretch>
            <a:fillRect/>
          </a:stretch>
        </p:blipFill>
        <p:spPr bwMode="auto">
          <a:xfrm>
            <a:off x="2284413" y="1243013"/>
            <a:ext cx="4575175" cy="43719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0" y="838200"/>
            <a:ext cx="7772400" cy="1736725"/>
          </a:xfrm>
        </p:spPr>
        <p:txBody>
          <a:bodyPr/>
          <a:lstStyle/>
          <a:p>
            <a:pPr algn="l"/>
            <a:r>
              <a:rPr lang="en-US" sz="15000" dirty="0" smtClean="0">
                <a:latin typeface="Arial Black" pitchFamily="34" charset="0"/>
              </a:rPr>
              <a:t>ACT 3</a:t>
            </a:r>
            <a:endParaRPr lang="en-US" sz="15000" dirty="0">
              <a:latin typeface="Arial Black" pitchFamily="34" charset="0"/>
            </a:endParaRPr>
          </a:p>
        </p:txBody>
      </p:sp>
      <p:sp>
        <p:nvSpPr>
          <p:cNvPr id="5" name="Subtitle 4"/>
          <p:cNvSpPr>
            <a:spLocks noGrp="1"/>
          </p:cNvSpPr>
          <p:nvPr>
            <p:ph type="subTitle" sz="quarter" idx="1"/>
          </p:nvPr>
        </p:nvSpPr>
        <p:spPr>
          <a:xfrm>
            <a:off x="0" y="3429000"/>
            <a:ext cx="8458200" cy="1752600"/>
          </a:xfrm>
        </p:spPr>
        <p:txBody>
          <a:bodyPr/>
          <a:lstStyle/>
          <a:p>
            <a:pPr algn="r"/>
            <a:r>
              <a:rPr lang="en-US" sz="6000" dirty="0" smtClean="0">
                <a:solidFill>
                  <a:schemeClr val="accent6">
                    <a:lumMod val="75000"/>
                  </a:schemeClr>
                </a:solidFill>
                <a:latin typeface="Arial Black" pitchFamily="34" charset="0"/>
              </a:rPr>
              <a:t>Jobs</a:t>
            </a:r>
            <a:br>
              <a:rPr lang="en-US" sz="6000" dirty="0" smtClean="0">
                <a:solidFill>
                  <a:schemeClr val="accent6">
                    <a:lumMod val="75000"/>
                  </a:schemeClr>
                </a:solidFill>
                <a:latin typeface="Arial Black" pitchFamily="34" charset="0"/>
              </a:rPr>
            </a:br>
            <a:r>
              <a:rPr lang="en-US" sz="6000" dirty="0" smtClean="0">
                <a:solidFill>
                  <a:schemeClr val="accent6">
                    <a:lumMod val="75000"/>
                  </a:schemeClr>
                </a:solidFill>
                <a:latin typeface="Arial Black" pitchFamily="34" charset="0"/>
              </a:rPr>
              <a:t>have</a:t>
            </a:r>
            <a:br>
              <a:rPr lang="en-US" sz="6000" dirty="0" smtClean="0">
                <a:solidFill>
                  <a:schemeClr val="accent6">
                    <a:lumMod val="75000"/>
                  </a:schemeClr>
                </a:solidFill>
                <a:latin typeface="Arial Black" pitchFamily="34" charset="0"/>
              </a:rPr>
            </a:br>
            <a:r>
              <a:rPr lang="en-US" sz="6000" dirty="0" smtClean="0">
                <a:solidFill>
                  <a:schemeClr val="accent6">
                    <a:lumMod val="75000"/>
                  </a:schemeClr>
                </a:solidFill>
                <a:latin typeface="Arial Black" pitchFamily="34" charset="0"/>
              </a:rPr>
              <a:t>changed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912813" y="1219200"/>
            <a:ext cx="7318375" cy="4419600"/>
            <a:chOff x="914400" y="1524000"/>
            <a:chExt cx="7318248" cy="4419600"/>
          </a:xfrm>
        </p:grpSpPr>
        <p:pic>
          <p:nvPicPr>
            <p:cNvPr id="34819" name="Picture 2" descr="1652263.jpg"/>
            <p:cNvPicPr>
              <a:picLocks noChangeAspect="1"/>
            </p:cNvPicPr>
            <p:nvPr/>
          </p:nvPicPr>
          <p:blipFill>
            <a:blip r:embed="rId4"/>
            <a:srcRect l="4353" t="3600" r="4353" b="3600"/>
            <a:stretch>
              <a:fillRect/>
            </a:stretch>
          </p:blipFill>
          <p:spPr bwMode="auto">
            <a:xfrm>
              <a:off x="914400" y="1524000"/>
              <a:ext cx="2895600" cy="4419600"/>
            </a:xfrm>
            <a:prstGeom prst="rect">
              <a:avLst/>
            </a:prstGeom>
            <a:noFill/>
            <a:ln w="9525">
              <a:noFill/>
              <a:miter lim="800000"/>
              <a:headEnd/>
              <a:tailEnd/>
            </a:ln>
          </p:spPr>
        </p:pic>
        <p:pic>
          <p:nvPicPr>
            <p:cNvPr id="34820" name="Picture 3" descr="wikinomics.jpg"/>
            <p:cNvPicPr>
              <a:picLocks noChangeAspect="1"/>
            </p:cNvPicPr>
            <p:nvPr/>
          </p:nvPicPr>
          <p:blipFill>
            <a:blip r:embed="rId5"/>
            <a:srcRect/>
            <a:stretch>
              <a:fillRect/>
            </a:stretch>
          </p:blipFill>
          <p:spPr bwMode="auto">
            <a:xfrm>
              <a:off x="5334000" y="1537855"/>
              <a:ext cx="2898648" cy="4391891"/>
            </a:xfrm>
            <a:prstGeom prst="rect">
              <a:avLst/>
            </a:prstGeom>
            <a:noFill/>
            <a:ln w="9525">
              <a:noFill/>
              <a:miter lim="800000"/>
              <a:headEnd/>
              <a:tailEnd/>
            </a:ln>
          </p:spPr>
        </p:pic>
      </p:grpSp>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391745663_cf7c3c0b74_b.jpg"/>
          <p:cNvPicPr>
            <a:picLocks noChangeAspect="1"/>
          </p:cNvPicPr>
          <p:nvPr/>
        </p:nvPicPr>
        <p:blipFill>
          <a:blip r:embed="rId4"/>
          <a:srcRect/>
          <a:stretch>
            <a:fillRect/>
          </a:stretch>
        </p:blipFill>
        <p:spPr bwMode="auto">
          <a:xfrm>
            <a:off x="0" y="0"/>
            <a:ext cx="9144000" cy="1085056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0"/>
            <a:ext cx="2743200" cy="6858000"/>
          </a:xfrm>
          <a:solidFill>
            <a:schemeClr val="tx1"/>
          </a:solidFill>
        </p:spPr>
        <p:txBody>
          <a:bodyPr/>
          <a:lstStyle/>
          <a:p>
            <a:pPr>
              <a:buNone/>
            </a:pPr>
            <a:endParaRPr lang="en-US" dirty="0"/>
          </a:p>
        </p:txBody>
      </p:sp>
      <p:pic>
        <p:nvPicPr>
          <p:cNvPr id="7170" name="Picture 2" descr="C:\Users\ScottMcLeod\AppData\Local\Microsoft\Windows\Temporary Internet Files\Content.IE5\PXJXVOQ0\MPj04310360000[1].jpg"/>
          <p:cNvPicPr>
            <a:picLocks noChangeAspect="1" noChangeArrowheads="1"/>
          </p:cNvPicPr>
          <p:nvPr/>
        </p:nvPicPr>
        <p:blipFill>
          <a:blip r:embed="rId2"/>
          <a:srcRect b="29688"/>
          <a:stretch>
            <a:fillRect/>
          </a:stretch>
        </p:blipFill>
        <p:spPr bwMode="auto">
          <a:xfrm>
            <a:off x="0" y="0"/>
            <a:ext cx="6505575" cy="6858000"/>
          </a:xfrm>
          <a:prstGeom prst="rect">
            <a:avLst/>
          </a:prstGeom>
          <a:noFill/>
        </p:spPr>
      </p:pic>
      <p:sp>
        <p:nvSpPr>
          <p:cNvPr id="9" name="Rectangle 8"/>
          <p:cNvSpPr/>
          <p:nvPr/>
        </p:nvSpPr>
        <p:spPr bwMode="auto">
          <a:xfrm>
            <a:off x="6248400" y="-381000"/>
            <a:ext cx="2895600" cy="7543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Char char="n"/>
              <a:tabLst/>
            </a:pPr>
            <a:endPar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10" name="TextBox 9"/>
          <p:cNvSpPr txBox="1"/>
          <p:nvPr/>
        </p:nvSpPr>
        <p:spPr>
          <a:xfrm>
            <a:off x="4495800" y="990600"/>
            <a:ext cx="1765227" cy="584775"/>
          </a:xfrm>
          <a:prstGeom prst="rect">
            <a:avLst/>
          </a:prstGeom>
          <a:noFill/>
        </p:spPr>
        <p:txBody>
          <a:bodyPr wrap="none" rtlCol="0">
            <a:spAutoFit/>
          </a:bodyPr>
          <a:lstStyle/>
          <a:p>
            <a:r>
              <a:rPr lang="en-US" dirty="0" smtClean="0">
                <a:solidFill>
                  <a:srgbClr val="000000"/>
                </a:solidFill>
                <a:latin typeface="Impact" pitchFamily="34" charset="0"/>
              </a:rPr>
              <a:t>cognitive</a:t>
            </a:r>
            <a:endParaRPr lang="en-US" dirty="0">
              <a:solidFill>
                <a:srgbClr val="000000"/>
              </a:solidFill>
              <a:latin typeface="Impact" pitchFamily="34" charset="0"/>
            </a:endParaRPr>
          </a:p>
        </p:txBody>
      </p:sp>
      <p:sp>
        <p:nvSpPr>
          <p:cNvPr id="11" name="TextBox 10"/>
          <p:cNvSpPr txBox="1"/>
          <p:nvPr/>
        </p:nvSpPr>
        <p:spPr>
          <a:xfrm>
            <a:off x="5410200" y="3886200"/>
            <a:ext cx="1455848" cy="584775"/>
          </a:xfrm>
          <a:prstGeom prst="rect">
            <a:avLst/>
          </a:prstGeom>
          <a:noFill/>
        </p:spPr>
        <p:txBody>
          <a:bodyPr wrap="none" rtlCol="0">
            <a:spAutoFit/>
          </a:bodyPr>
          <a:lstStyle/>
          <a:p>
            <a:r>
              <a:rPr lang="en-US" dirty="0" smtClean="0">
                <a:solidFill>
                  <a:srgbClr val="000000"/>
                </a:solidFill>
                <a:latin typeface="Impact" pitchFamily="34" charset="0"/>
              </a:rPr>
              <a:t>manual</a:t>
            </a:r>
            <a:endParaRPr lang="en-US" dirty="0">
              <a:solidFill>
                <a:srgbClr val="000000"/>
              </a:solidFill>
              <a:latin typeface="Impact"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304800" y="1346537"/>
            <a:ext cx="5153975" cy="1015663"/>
          </a:xfrm>
          <a:prstGeom prst="rect">
            <a:avLst/>
          </a:prstGeom>
          <a:noFill/>
        </p:spPr>
        <p:txBody>
          <a:bodyPr wrap="none" rtlCol="0">
            <a:spAutoFit/>
          </a:bodyPr>
          <a:lstStyle/>
          <a:p>
            <a:r>
              <a:rPr lang="en-US" sz="6000" dirty="0" smtClean="0">
                <a:solidFill>
                  <a:srgbClr val="CC00FF"/>
                </a:solidFill>
                <a:latin typeface="Impact" pitchFamily="34" charset="0"/>
              </a:rPr>
              <a:t>Routine manual</a:t>
            </a:r>
            <a:endParaRPr lang="en-US" sz="6000" dirty="0">
              <a:solidFill>
                <a:srgbClr val="CC00FF"/>
              </a:solidFill>
              <a:latin typeface="Impact"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304800" y="1346537"/>
            <a:ext cx="6452407" cy="1015663"/>
          </a:xfrm>
          <a:prstGeom prst="rect">
            <a:avLst/>
          </a:prstGeom>
          <a:noFill/>
        </p:spPr>
        <p:txBody>
          <a:bodyPr wrap="none" rtlCol="0">
            <a:spAutoFit/>
          </a:bodyPr>
          <a:lstStyle/>
          <a:p>
            <a:r>
              <a:rPr lang="en-US" sz="6000" dirty="0" smtClean="0">
                <a:solidFill>
                  <a:srgbClr val="FFFF00"/>
                </a:solidFill>
                <a:latin typeface="Impact" pitchFamily="34" charset="0"/>
              </a:rPr>
              <a:t>Non-routine manual</a:t>
            </a:r>
            <a:endParaRPr lang="en-US" sz="6000" dirty="0">
              <a:solidFill>
                <a:srgbClr val="FFFF00"/>
              </a:solidFill>
              <a:latin typeface="Impact"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304800" y="1346537"/>
            <a:ext cx="5727850" cy="1015663"/>
          </a:xfrm>
          <a:prstGeom prst="rect">
            <a:avLst/>
          </a:prstGeom>
          <a:noFill/>
        </p:spPr>
        <p:txBody>
          <a:bodyPr wrap="none" rtlCol="0">
            <a:spAutoFit/>
          </a:bodyPr>
          <a:lstStyle/>
          <a:p>
            <a:r>
              <a:rPr lang="en-US" sz="6000" dirty="0" smtClean="0">
                <a:solidFill>
                  <a:srgbClr val="FF6600"/>
                </a:solidFill>
                <a:latin typeface="Impact" pitchFamily="34" charset="0"/>
              </a:rPr>
              <a:t>Routine cognitive</a:t>
            </a:r>
            <a:endParaRPr lang="en-US" sz="6000" dirty="0">
              <a:solidFill>
                <a:srgbClr val="FF6600"/>
              </a:solidFill>
              <a:latin typeface="Impact" pitchFamily="34" charset="0"/>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False"/>
  <p:tag name="FIBDISPLAYKEYWORDS" val="True"/>
  <p:tag name="USESECONDARYMONITOR" val="True"/>
  <p:tag name="RESPCOUNTERSTYLE" val="-1"/>
  <p:tag name="NUMRESPONSES" val="1"/>
  <p:tag name="REVIEWONLY" val="False"/>
  <p:tag name="TEAMSINLEADERBOARD" val="5"/>
  <p:tag name="BUBBLEGROUPING" val="3"/>
  <p:tag name="CUSTOMCELLBACKCOLOR3" val="-268652"/>
  <p:tag name="DISPLAYDEVICEID" val="True"/>
  <p:tag name="GRIDPOSITION" val="1"/>
  <p:tag name="MULTIRESPDIVISOR" val="1"/>
  <p:tag name="INCORRECTPOINTVALUE" val="0"/>
  <p:tag name="CHARTSCALE" val="True"/>
  <p:tag name="TPVERSION" val="2008"/>
  <p:tag name="ANSWERNOWSTYLE" val="-1"/>
  <p:tag name="INPUTSOURCE" val="1"/>
  <p:tag name="ROTATIONINTERVAL" val="2"/>
  <p:tag name="BUBBLESIZEVISIBLE" val="True"/>
  <p:tag name="CUSTOMCELLBACKCOLOR1" val="-657956"/>
  <p:tag name="GRIDOPACITY" val="90"/>
  <p:tag name="CHARTLABELS" val="0"/>
  <p:tag name="CORRECTPOINTVALUE" val="100"/>
  <p:tag name="FIBDISPLAYRESULTS" val="True"/>
  <p:tag name="SHOWBARVISIBLE" val="True"/>
  <p:tag name="COUNTDOWNSECONDS" val="10"/>
  <p:tag name="AUTOUPDATEALIASES" val="True"/>
  <p:tag name="CUSTOMGRIDBACKCOLOR" val="-722948"/>
  <p:tag name="DISPLAYDEVICENUMBER" val="True"/>
  <p:tag name="RESETCHARTS" val="True"/>
  <p:tag name="ZEROBASED" val="False"/>
  <p:tag name="POWERPOINTVERSION" val="12.0"/>
  <p:tag name="BACKUPSESSIONS" val="True"/>
  <p:tag name="MAXRESPONDERS" val="5"/>
  <p:tag name="USESCHEMECOLORS" val="True"/>
  <p:tag name="PARTLISTDEFAULT" val="0"/>
  <p:tag name="FIBNUMRESULTS" val="5"/>
  <p:tag name="RESPCOUNTERFORMAT" val="0"/>
  <p:tag name="BUBBLEVALUEFORMAT" val="0.0"/>
  <p:tag name="GRIDSIZE" val="{Width=800, Height=600}"/>
  <p:tag name="AUTOADJUSTPARTRANGE" val="True"/>
  <p:tag name="BACKUPMAINTENANCE" val="7"/>
  <p:tag name="CUSTOMCELLBACKCOLOR4" val="-8355712"/>
  <p:tag name="REALTIMEBACKUP" val="False"/>
  <p:tag name="CHARTVALUEFORMAT" val="0%"/>
  <p:tag name="CHARTCOLORS" val="0"/>
  <p:tag name="COUNTDOWNSTYLE" val="-1"/>
  <p:tag name="INCLUDEPPT" val="True"/>
  <p:tag name="CUSTOMCELLFORECOLOR" val="-16777216"/>
  <p:tag name="PARTICIPANTSINLEADERBOARD" val="5"/>
  <p:tag name="AUTOSIZEGRID" val="True"/>
  <p:tag name="BULLETTYPE" val="3"/>
  <p:tag name="FIBINCLUDEOTHER" val="Tru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5088</TotalTime>
  <Words>1586</Words>
  <Application>Microsoft Office PowerPoint</Application>
  <PresentationFormat>On-screen Show (4:3)</PresentationFormat>
  <Paragraphs>173</Paragraphs>
  <Slides>21</Slides>
  <Notes>20</Notes>
  <HiddenSlides>5</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Globe</vt:lpstr>
      <vt:lpstr>Stand up!</vt:lpstr>
      <vt:lpstr>Slide 2</vt:lpstr>
      <vt:lpstr>ACT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2 billion</vt:lpstr>
      <vt:lpstr>Slide 17</vt:lpstr>
      <vt:lpstr>Slide 18</vt:lpstr>
      <vt:lpstr>Slide 19</vt:lpstr>
      <vt:lpstr>Slide 20</vt:lpstr>
      <vt:lpstr>Slide 21</vt:lpstr>
    </vt:vector>
  </TitlesOfParts>
  <Company>STLI, U. Minnesota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CASTLE Symposium</dc:title>
  <dc:creator>Scott McLeod</dc:creator>
  <cp:lastModifiedBy>Scott McLeod</cp:lastModifiedBy>
  <cp:revision>384</cp:revision>
  <cp:lastPrinted>2006-11-29T12:57:57Z</cp:lastPrinted>
  <dcterms:created xsi:type="dcterms:W3CDTF">2006-11-10T16:41:19Z</dcterms:created>
  <dcterms:modified xsi:type="dcterms:W3CDTF">2008-10-27T13:04:56Z</dcterms:modified>
</cp:coreProperties>
</file>