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tags/tag12.xml" ContentType="application/vnd.openxmlformats-officedocument.presentationml.tags+xml"/>
  <Override PartName="/ppt/diagrams/layout1.xml" ContentType="application/vnd.openxmlformats-officedocument.drawingml.diagramLayout+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7"/>
  </p:notesMasterIdLst>
  <p:handoutMasterIdLst>
    <p:handoutMasterId r:id="rId38"/>
  </p:handoutMasterIdLst>
  <p:sldIdLst>
    <p:sldId id="739" r:id="rId2"/>
    <p:sldId id="768" r:id="rId3"/>
    <p:sldId id="758" r:id="rId4"/>
    <p:sldId id="759" r:id="rId5"/>
    <p:sldId id="760" r:id="rId6"/>
    <p:sldId id="761" r:id="rId7"/>
    <p:sldId id="762" r:id="rId8"/>
    <p:sldId id="763" r:id="rId9"/>
    <p:sldId id="764" r:id="rId10"/>
    <p:sldId id="765" r:id="rId11"/>
    <p:sldId id="766" r:id="rId12"/>
    <p:sldId id="767" r:id="rId13"/>
    <p:sldId id="740" r:id="rId14"/>
    <p:sldId id="741" r:id="rId15"/>
    <p:sldId id="742" r:id="rId16"/>
    <p:sldId id="743" r:id="rId17"/>
    <p:sldId id="769" r:id="rId18"/>
    <p:sldId id="744" r:id="rId19"/>
    <p:sldId id="745" r:id="rId20"/>
    <p:sldId id="746" r:id="rId21"/>
    <p:sldId id="747" r:id="rId22"/>
    <p:sldId id="748" r:id="rId23"/>
    <p:sldId id="757" r:id="rId24"/>
    <p:sldId id="751" r:id="rId25"/>
    <p:sldId id="752" r:id="rId26"/>
    <p:sldId id="753" r:id="rId27"/>
    <p:sldId id="754" r:id="rId28"/>
    <p:sldId id="756" r:id="rId29"/>
    <p:sldId id="755" r:id="rId30"/>
    <p:sldId id="749" r:id="rId31"/>
    <p:sldId id="668" r:id="rId32"/>
    <p:sldId id="669" r:id="rId33"/>
    <p:sldId id="727" r:id="rId34"/>
    <p:sldId id="706" r:id="rId35"/>
    <p:sldId id="701" r:id="rId36"/>
  </p:sldIdLst>
  <p:sldSz cx="9144000" cy="6858000" type="screen4x3"/>
  <p:notesSz cx="7315200" cy="9601200"/>
  <p:custDataLst>
    <p:tags r:id="rId39"/>
  </p:custDataLst>
  <p:defaultTextStyle>
    <a:defPPr>
      <a:defRPr lang="en-US"/>
    </a:defPPr>
    <a:lvl1pPr algn="l" rtl="0" fontAlgn="base">
      <a:spcBef>
        <a:spcPct val="0"/>
      </a:spcBef>
      <a:spcAft>
        <a:spcPct val="0"/>
      </a:spcAft>
      <a:defRPr sz="3200" kern="1200">
        <a:solidFill>
          <a:schemeClr val="tx1"/>
        </a:solidFill>
        <a:latin typeface="Verdana" pitchFamily="34" charset="0"/>
        <a:ea typeface="+mn-ea"/>
        <a:cs typeface="Arial" charset="0"/>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C0C0C"/>
    <a:srgbClr val="000000"/>
    <a:srgbClr val="FF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69" autoAdjust="0"/>
    <p:restoredTop sz="41901" autoAdjust="0"/>
  </p:normalViewPr>
  <p:slideViewPr>
    <p:cSldViewPr>
      <p:cViewPr varScale="1">
        <p:scale>
          <a:sx n="29" d="100"/>
          <a:sy n="29" d="100"/>
        </p:scale>
        <p:origin x="-16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9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Sheet1!$B$1</c:f>
              <c:strCache>
                <c:ptCount val="1"/>
                <c:pt idx="0">
                  <c:v>Agriculture</c:v>
                </c:pt>
              </c:strCache>
            </c:strRef>
          </c:tx>
          <c:spPr>
            <a:solidFill>
              <a:srgbClr val="009900"/>
            </a:solidFill>
          </c:spPr>
          <c:dLbls>
            <c:dLbl>
              <c:idx val="10"/>
              <c:delete val="1"/>
            </c:dLbl>
            <c:txPr>
              <a:bodyPr/>
              <a:lstStyle/>
              <a:p>
                <a:pPr>
                  <a:defRPr sz="1400"/>
                </a:pPr>
                <a:endParaRPr lang="en-US"/>
              </a:p>
            </c:txPr>
            <c:showVal val="1"/>
          </c:dLbls>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Sheet1!$B$2:$B$12</c:f>
              <c:numCache>
                <c:formatCode>General</c:formatCode>
                <c:ptCount val="11"/>
                <c:pt idx="0" formatCode="0">
                  <c:v>37.5</c:v>
                </c:pt>
                <c:pt idx="10" formatCode="0">
                  <c:v>0.4</c:v>
                </c:pt>
              </c:numCache>
            </c:numRef>
          </c:val>
        </c:ser>
        <c:ser>
          <c:idx val="1"/>
          <c:order val="1"/>
          <c:tx>
            <c:strRef>
              <c:f>Sheet1!$C$1</c:f>
              <c:strCache>
                <c:ptCount val="1"/>
                <c:pt idx="0">
                  <c:v>Working</c:v>
                </c:pt>
              </c:strCache>
            </c:strRef>
          </c:tx>
          <c:spPr>
            <a:solidFill>
              <a:srgbClr val="CC00FF"/>
            </a:solidFill>
          </c:spPr>
          <c:dLbls>
            <c:dLbl>
              <c:idx val="10"/>
              <c:delete val="1"/>
            </c:dLbl>
            <c:txPr>
              <a:bodyPr/>
              <a:lstStyle/>
              <a:p>
                <a:pPr>
                  <a:defRPr sz="1400"/>
                </a:pPr>
                <a:endParaRPr lang="en-US"/>
              </a:p>
            </c:txPr>
            <c:showVal val="1"/>
          </c:dLbls>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Sheet1!$C$2:$C$12</c:f>
              <c:numCache>
                <c:formatCode>General</c:formatCode>
                <c:ptCount val="11"/>
                <c:pt idx="0" formatCode="0">
                  <c:v>35.800000000000004</c:v>
                </c:pt>
                <c:pt idx="10" formatCode="0">
                  <c:v>26.1</c:v>
                </c:pt>
              </c:numCache>
            </c:numRef>
          </c:val>
        </c:ser>
        <c:ser>
          <c:idx val="2"/>
          <c:order val="2"/>
          <c:tx>
            <c:strRef>
              <c:f>Sheet1!$D$1</c:f>
              <c:strCache>
                <c:ptCount val="1"/>
                <c:pt idx="0">
                  <c:v>Service</c:v>
                </c:pt>
              </c:strCache>
            </c:strRef>
          </c:tx>
          <c:spPr>
            <a:solidFill>
              <a:srgbClr val="FF6600"/>
            </a:solidFill>
          </c:spPr>
          <c:dLbls>
            <c:dLbl>
              <c:idx val="0"/>
              <c:delete val="1"/>
            </c:dLbl>
            <c:txPr>
              <a:bodyPr/>
              <a:lstStyle/>
              <a:p>
                <a:pPr>
                  <a:defRPr sz="1400"/>
                </a:pPr>
                <a:endParaRPr lang="en-US"/>
              </a:p>
            </c:txPr>
            <c:showVal val="1"/>
          </c:dLbls>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Sheet1!$D$2:$D$12</c:f>
              <c:numCache>
                <c:formatCode>General</c:formatCode>
                <c:ptCount val="11"/>
                <c:pt idx="0" formatCode="0">
                  <c:v>16.7</c:v>
                </c:pt>
                <c:pt idx="10" formatCode="0">
                  <c:v>43.4</c:v>
                </c:pt>
              </c:numCache>
            </c:numRef>
          </c:val>
        </c:ser>
        <c:ser>
          <c:idx val="3"/>
          <c:order val="3"/>
          <c:tx>
            <c:strRef>
              <c:f>Sheet1!$E$1</c:f>
              <c:strCache>
                <c:ptCount val="1"/>
                <c:pt idx="0">
                  <c:v>Creative</c:v>
                </c:pt>
              </c:strCache>
            </c:strRef>
          </c:tx>
          <c:spPr>
            <a:solidFill>
              <a:srgbClr val="FF0000"/>
            </a:solidFill>
            <a:ln>
              <a:noFill/>
            </a:ln>
          </c:spPr>
          <c:dLbls>
            <c:dLbl>
              <c:idx val="0"/>
              <c:delete val="1"/>
            </c:dLbl>
            <c:dLbl>
              <c:idx val="1"/>
              <c:delete val="1"/>
            </c:dLbl>
            <c:dLbl>
              <c:idx val="2"/>
              <c:delete val="1"/>
            </c:dLbl>
            <c:dLbl>
              <c:idx val="3"/>
              <c:delete val="1"/>
            </c:dLbl>
            <c:dLbl>
              <c:idx val="4"/>
              <c:delete val="1"/>
            </c:dLbl>
            <c:dLbl>
              <c:idx val="5"/>
              <c:delete val="1"/>
            </c:dLbl>
            <c:dLbl>
              <c:idx val="6"/>
              <c:delete val="1"/>
            </c:dLbl>
            <c:dLbl>
              <c:idx val="8"/>
              <c:delete val="1"/>
            </c:dLbl>
            <c:dLbl>
              <c:idx val="9"/>
              <c:delete val="1"/>
            </c:dLbl>
            <c:txPr>
              <a:bodyPr/>
              <a:lstStyle/>
              <a:p>
                <a:pPr>
                  <a:defRPr sz="1400"/>
                </a:pPr>
                <a:endParaRPr lang="en-US"/>
              </a:p>
            </c:txPr>
            <c:showVal val="1"/>
          </c:dLbls>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Sheet1!$E$2:$E$12</c:f>
              <c:numCache>
                <c:formatCode>General</c:formatCode>
                <c:ptCount val="11"/>
                <c:pt idx="0" formatCode="0">
                  <c:v>10</c:v>
                </c:pt>
                <c:pt idx="10" formatCode="0">
                  <c:v>30.099999999999987</c:v>
                </c:pt>
              </c:numCache>
            </c:numRef>
          </c:val>
        </c:ser>
        <c:overlap val="100"/>
        <c:axId val="279203200"/>
        <c:axId val="280011136"/>
      </c:barChart>
      <c:catAx>
        <c:axId val="279203200"/>
        <c:scaling>
          <c:orientation val="minMax"/>
        </c:scaling>
        <c:axPos val="b"/>
        <c:numFmt formatCode="General" sourceLinked="1"/>
        <c:majorTickMark val="none"/>
        <c:tickLblPos val="nextTo"/>
        <c:spPr>
          <a:ln>
            <a:noFill/>
          </a:ln>
        </c:spPr>
        <c:txPr>
          <a:bodyPr/>
          <a:lstStyle/>
          <a:p>
            <a:pPr>
              <a:defRPr sz="1400"/>
            </a:pPr>
            <a:endParaRPr lang="en-US"/>
          </a:p>
        </c:txPr>
        <c:crossAx val="280011136"/>
        <c:crosses val="autoZero"/>
        <c:auto val="1"/>
        <c:lblAlgn val="ctr"/>
        <c:lblOffset val="100"/>
      </c:catAx>
      <c:valAx>
        <c:axId val="280011136"/>
        <c:scaling>
          <c:orientation val="minMax"/>
        </c:scaling>
        <c:axPos val="l"/>
        <c:numFmt formatCode="0%" sourceLinked="1"/>
        <c:majorTickMark val="none"/>
        <c:tickLblPos val="nextTo"/>
        <c:spPr>
          <a:ln>
            <a:noFill/>
          </a:ln>
        </c:spPr>
        <c:txPr>
          <a:bodyPr/>
          <a:lstStyle/>
          <a:p>
            <a:pPr>
              <a:defRPr sz="1400"/>
            </a:pPr>
            <a:endParaRPr lang="en-US"/>
          </a:p>
        </c:txPr>
        <c:crossAx val="279203200"/>
        <c:crosses val="autoZero"/>
        <c:crossBetween val="between"/>
      </c:valAx>
    </c:plotArea>
    <c:legend>
      <c:legendPos val="b"/>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95F4A-39A1-478B-899A-36BF93EDB4A1}" type="doc">
      <dgm:prSet loTypeId="urn:microsoft.com/office/officeart/2005/8/layout/vList2" loCatId="list" qsTypeId="urn:microsoft.com/office/officeart/2005/8/quickstyle/simple5" qsCatId="simple" csTypeId="urn:microsoft.com/office/officeart/2005/8/colors/accent1_2#1" csCatId="accent1" phldr="1"/>
      <dgm:spPr/>
      <dgm:t>
        <a:bodyPr/>
        <a:lstStyle/>
        <a:p>
          <a:endParaRPr lang="en-US"/>
        </a:p>
      </dgm:t>
    </dgm:pt>
    <dgm:pt modelId="{04C22775-1B95-41F8-B657-AAD75733FEB5}">
      <dgm:prSet>
        <dgm:style>
          <a:lnRef idx="0">
            <a:schemeClr val="accent4"/>
          </a:lnRef>
          <a:fillRef idx="3">
            <a:schemeClr val="accent4"/>
          </a:fillRef>
          <a:effectRef idx="3">
            <a:schemeClr val="accent4"/>
          </a:effectRef>
          <a:fontRef idx="minor">
            <a:schemeClr val="lt1"/>
          </a:fontRef>
        </dgm:style>
      </dgm:prSet>
      <dgm:spPr>
        <a:solidFill>
          <a:schemeClr val="bg1">
            <a:lumMod val="50000"/>
          </a:schemeClr>
        </a:solidFill>
        <a:ln/>
      </dgm:spPr>
      <dgm:t>
        <a:bodyPr/>
        <a:lstStyle/>
        <a:p>
          <a:pPr rtl="0"/>
          <a:r>
            <a:rPr lang="en-US" dirty="0" smtClean="0"/>
            <a:t>What we need in a creative economy</a:t>
          </a:r>
          <a:endParaRPr lang="en-US" dirty="0"/>
        </a:p>
      </dgm:t>
    </dgm:pt>
    <dgm:pt modelId="{972571BD-8AC8-4D7E-9FAB-757C342779A5}" type="parTrans" cxnId="{EC32FBE4-4C23-4877-9B6D-33FC1158F7B4}">
      <dgm:prSet/>
      <dgm:spPr/>
      <dgm:t>
        <a:bodyPr/>
        <a:lstStyle/>
        <a:p>
          <a:endParaRPr lang="en-US"/>
        </a:p>
      </dgm:t>
    </dgm:pt>
    <dgm:pt modelId="{ADAF16F3-6856-44E4-A232-6317B50FE8B9}" type="sibTrans" cxnId="{EC32FBE4-4C23-4877-9B6D-33FC1158F7B4}">
      <dgm:prSet/>
      <dgm:spPr/>
      <dgm:t>
        <a:bodyPr/>
        <a:lstStyle/>
        <a:p>
          <a:endParaRPr lang="en-US"/>
        </a:p>
      </dgm:t>
    </dgm:pt>
    <dgm:pt modelId="{C195747B-FE15-4625-94F1-81FA2ADBDFAF}" type="pres">
      <dgm:prSet presAssocID="{D6195F4A-39A1-478B-899A-36BF93EDB4A1}" presName="linear" presStyleCnt="0">
        <dgm:presLayoutVars>
          <dgm:animLvl val="lvl"/>
          <dgm:resizeHandles val="exact"/>
        </dgm:presLayoutVars>
      </dgm:prSet>
      <dgm:spPr/>
      <dgm:t>
        <a:bodyPr/>
        <a:lstStyle/>
        <a:p>
          <a:endParaRPr lang="en-US"/>
        </a:p>
      </dgm:t>
    </dgm:pt>
    <dgm:pt modelId="{D7871530-0806-4E3E-9E91-6B740297EA13}" type="pres">
      <dgm:prSet presAssocID="{04C22775-1B95-41F8-B657-AAD75733FEB5}" presName="parentText" presStyleLbl="node1" presStyleIdx="0" presStyleCnt="1">
        <dgm:presLayoutVars>
          <dgm:chMax val="0"/>
          <dgm:bulletEnabled val="1"/>
        </dgm:presLayoutVars>
      </dgm:prSet>
      <dgm:spPr/>
      <dgm:t>
        <a:bodyPr/>
        <a:lstStyle/>
        <a:p>
          <a:endParaRPr lang="en-US"/>
        </a:p>
      </dgm:t>
    </dgm:pt>
  </dgm:ptLst>
  <dgm:cxnLst>
    <dgm:cxn modelId="{EC32FBE4-4C23-4877-9B6D-33FC1158F7B4}" srcId="{D6195F4A-39A1-478B-899A-36BF93EDB4A1}" destId="{04C22775-1B95-41F8-B657-AAD75733FEB5}" srcOrd="0" destOrd="0" parTransId="{972571BD-8AC8-4D7E-9FAB-757C342779A5}" sibTransId="{ADAF16F3-6856-44E4-A232-6317B50FE8B9}"/>
    <dgm:cxn modelId="{1E1B933A-B1E4-4630-B9EE-C7C89144EB33}" type="presOf" srcId="{04C22775-1B95-41F8-B657-AAD75733FEB5}" destId="{D7871530-0806-4E3E-9E91-6B740297EA13}" srcOrd="0" destOrd="0" presId="urn:microsoft.com/office/officeart/2005/8/layout/vList2"/>
    <dgm:cxn modelId="{238A5A7C-6F9B-4A71-A260-6592D4E17072}" type="presOf" srcId="{D6195F4A-39A1-478B-899A-36BF93EDB4A1}" destId="{C195747B-FE15-4625-94F1-81FA2ADBDFAF}" srcOrd="0" destOrd="0" presId="urn:microsoft.com/office/officeart/2005/8/layout/vList2"/>
    <dgm:cxn modelId="{9243A9CE-59FA-4DA2-9843-28A30FD9FF8F}" type="presParOf" srcId="{C195747B-FE15-4625-94F1-81FA2ADBDFAF}" destId="{D7871530-0806-4E3E-9E91-6B740297EA13}"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3153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endParaRPr lang="en-US"/>
          </a:p>
        </p:txBody>
      </p:sp>
      <p:sp>
        <p:nvSpPr>
          <p:cNvPr id="3153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3153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fld id="{3F169D1A-217F-4329-8AF7-08DBCF6438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endParaRPr lang="en-US"/>
          </a:p>
        </p:txBody>
      </p:sp>
      <p:sp>
        <p:nvSpPr>
          <p:cNvPr id="1290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fld id="{671C3858-4C7F-44DD-8666-168F7E8F13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killscommission.org/index.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9D667AFC-C6E7-49EB-B902-C7ED9963484D}" type="slidenum">
              <a:rPr lang="en-US" smtClean="0"/>
              <a:pPr>
                <a:defRPr/>
              </a:pPr>
              <a:t>10</a:t>
            </a:fld>
            <a:endParaRPr lang="en-US" smtClean="0"/>
          </a:p>
        </p:txBody>
      </p:sp>
      <p:sp>
        <p:nvSpPr>
          <p:cNvPr id="183299" name="Rectangle 2"/>
          <p:cNvSpPr>
            <a:spLocks noGrp="1" noRot="1" noChangeAspect="1" noChangeArrowheads="1" noTextEdit="1"/>
          </p:cNvSpPr>
          <p:nvPr>
            <p:ph type="sldImg"/>
          </p:nvPr>
        </p:nvSpPr>
        <p:spPr>
          <a:xfrm>
            <a:off x="1258888" y="720725"/>
            <a:ext cx="4800600" cy="3600450"/>
          </a:xfrm>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CA7F503F-4912-42A8-BD79-155AF5286183}" type="slidenum">
              <a:rPr lang="en-US" smtClean="0"/>
              <a:pPr>
                <a:defRPr/>
              </a:pPr>
              <a:t>11</a:t>
            </a:fld>
            <a:endParaRPr lang="en-US" smtClean="0"/>
          </a:p>
        </p:txBody>
      </p:sp>
      <p:sp>
        <p:nvSpPr>
          <p:cNvPr id="184323" name="Rectangle 2"/>
          <p:cNvSpPr>
            <a:spLocks noGrp="1" noRot="1" noChangeAspect="1" noChangeArrowheads="1" noTextEdit="1"/>
          </p:cNvSpPr>
          <p:nvPr>
            <p:ph type="sldImg"/>
          </p:nvPr>
        </p:nvSpPr>
        <p:spPr>
          <a:xfrm>
            <a:off x="1258888" y="720725"/>
            <a:ext cx="4800600" cy="3600450"/>
          </a:xfrm>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DF8CEFBA-FAE3-4A0C-B987-BC17D743AEA5}" type="slidenum">
              <a:rPr lang="en-US" smtClean="0"/>
              <a:pPr>
                <a:defRPr/>
              </a:pPr>
              <a:t>12</a:t>
            </a:fld>
            <a:endParaRPr lang="en-US" smtClean="0"/>
          </a:p>
        </p:txBody>
      </p:sp>
      <p:sp>
        <p:nvSpPr>
          <p:cNvPr id="185347" name="Rectangle 2"/>
          <p:cNvSpPr>
            <a:spLocks noGrp="1" noRot="1" noChangeAspect="1" noChangeArrowheads="1" noTextEdit="1"/>
          </p:cNvSpPr>
          <p:nvPr>
            <p:ph type="sldImg"/>
          </p:nvPr>
        </p:nvSpPr>
        <p:spPr>
          <a:xfrm>
            <a:off x="1258888" y="720725"/>
            <a:ext cx="4800600" cy="3600450"/>
          </a:xfrm>
          <a:ln/>
        </p:spPr>
      </p:sp>
      <p:sp>
        <p:nvSpPr>
          <p:cNvPr id="185348" name="Rectangle 3"/>
          <p:cNvSpPr>
            <a:spLocks noGrp="1" noChangeArrowheads="1"/>
          </p:cNvSpPr>
          <p:nvPr>
            <p:ph type="body" idx="1"/>
          </p:nvPr>
        </p:nvSpPr>
        <p:spPr>
          <a:noFill/>
          <a:ln/>
        </p:spPr>
        <p:txBody>
          <a:bodyPr/>
          <a:lstStyle/>
          <a:p>
            <a:pPr eaLnBrk="1" hangingPunct="1"/>
            <a:r>
              <a:rPr lang="en-US" dirty="0" smtClean="0"/>
              <a:t>After report…</a:t>
            </a:r>
          </a:p>
          <a:p>
            <a:pPr eaLnBrk="1" hangingPunct="1"/>
            <a:endParaRPr lang="en-US" dirty="0" smtClean="0"/>
          </a:p>
          <a:p>
            <a:pPr eaLnBrk="1" hangingPunct="1"/>
            <a:r>
              <a:rPr lang="en-US" dirty="0" smtClean="0"/>
              <a:t>have come to the same conclusion: our schools are not up to snuff. </a:t>
            </a:r>
          </a:p>
          <a:p>
            <a:pPr eaLnBrk="1" hangingPunct="1"/>
            <a:endParaRPr lang="en-US" dirty="0" smtClean="0"/>
          </a:p>
          <a:p>
            <a:r>
              <a:rPr lang="en-US" dirty="0" smtClean="0"/>
              <a:t>2005 – Bill Gates - America's high schools are obsolete. By obsolete, I don't just mean that our high schools are broken, flawed, and under-funded--though a case could be made for every one of those points. By obsolete, I mean that our high schools--even when they're working exactly as designed--cannot teach our kids what they need to know today.</a:t>
            </a:r>
            <a:r>
              <a:rPr lang="en-US" baseline="0" dirty="0" smtClean="0"/>
              <a:t> </a:t>
            </a:r>
            <a:r>
              <a:rPr lang="en-US" dirty="0" smtClean="0"/>
              <a:t>This isn't an accident or a flaw in the system; it is the system.</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Today, most jobs that allow you to support a family require some postsecondary education. This could mean a four-year college, a community college, or technical school. Unfortunately, only half of all students who enter high school ever enroll in a postsecondary institution.  That means that half of all students starting high school today are unlikely to get a job that allows them to support a family. </a:t>
            </a:r>
          </a:p>
          <a:p>
            <a:pPr eaLnBrk="1" hangingPunct="1"/>
            <a:endParaRPr lang="en-US" dirty="0" smtClean="0"/>
          </a:p>
          <a:p>
            <a:pPr eaLnBrk="1" hangingPunct="1"/>
            <a:r>
              <a:rPr lang="en-US" dirty="0" smtClean="0"/>
              <a:t>Our high schools were designed fifty years ago to meet the needs of another age. Until we design them to meet the needs of this century, we will keep limiting--even ruining--the lives of millions of Americans every </a:t>
            </a:r>
            <a:r>
              <a:rPr lang="en-US" smtClean="0"/>
              <a:t>year.</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pPr>
              <a:spcBef>
                <a:spcPct val="0"/>
              </a:spcBef>
            </a:pPr>
            <a:endParaRPr lang="en-US" smtClean="0"/>
          </a:p>
        </p:txBody>
      </p:sp>
      <p:sp>
        <p:nvSpPr>
          <p:cNvPr id="5124" name="Slide Number Placeholder 3"/>
          <p:cNvSpPr txBox="1">
            <a:spLocks noGrp="1"/>
          </p:cNvSpPr>
          <p:nvPr/>
        </p:nvSpPr>
        <p:spPr bwMode="auto">
          <a:xfrm>
            <a:off x="4143375" y="9120188"/>
            <a:ext cx="3170238" cy="479425"/>
          </a:xfrm>
          <a:prstGeom prst="rect">
            <a:avLst/>
          </a:prstGeom>
          <a:noFill/>
          <a:ln>
            <a:miter lim="800000"/>
            <a:headEnd/>
            <a:tailEnd/>
          </a:ln>
        </p:spPr>
        <p:txBody>
          <a:bodyPr lIns="96651" tIns="48326" rIns="96651" bIns="48326" anchor="b"/>
          <a:lstStyle/>
          <a:p>
            <a:pPr algn="r" defTabSz="966788">
              <a:defRPr/>
            </a:pPr>
            <a:fld id="{5687974D-AB2E-4F0D-91CA-01DF13F3E26F}" type="slidenum">
              <a:rPr lang="en-US" sz="1300">
                <a:latin typeface="Arial" charset="0"/>
                <a:cs typeface="+mn-cs"/>
              </a:rPr>
              <a:pPr algn="r" defTabSz="966788">
                <a:defRPr/>
              </a:pPr>
              <a:t>13</a:t>
            </a:fld>
            <a:endParaRPr lang="en-US" sz="1300">
              <a:latin typeface="Arial"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257300" y="720725"/>
            <a:ext cx="4802188" cy="3600450"/>
          </a:xfrm>
          <a:ln/>
        </p:spPr>
      </p:sp>
      <p:sp>
        <p:nvSpPr>
          <p:cNvPr id="187395" name="Rectangle 3"/>
          <p:cNvSpPr>
            <a:spLocks noGrp="1" noChangeArrowheads="1"/>
          </p:cNvSpPr>
          <p:nvPr>
            <p:ph type="body" idx="1"/>
          </p:nvPr>
        </p:nvSpPr>
        <p:spPr>
          <a:noFill/>
          <a:ln/>
        </p:spPr>
        <p:txBody>
          <a:bodyPr lIns="96639" tIns="48320" rIns="96639" bIns="48320"/>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1257300" y="720725"/>
            <a:ext cx="4802188" cy="3600450"/>
          </a:xfrm>
          <a:ln/>
        </p:spPr>
      </p:sp>
      <p:sp>
        <p:nvSpPr>
          <p:cNvPr id="188419" name="Notes Placeholder 2"/>
          <p:cNvSpPr>
            <a:spLocks noGrp="1"/>
          </p:cNvSpPr>
          <p:nvPr>
            <p:ph type="body" idx="1"/>
          </p:nvPr>
        </p:nvSpPr>
        <p:spPr>
          <a:noFill/>
          <a:ln/>
        </p:spPr>
        <p:txBody>
          <a:bodyPr lIns="96639" tIns="48320" rIns="96639" bIns="48320"/>
          <a:lstStyle/>
          <a:p>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a:miter lim="800000"/>
            <a:headEnd/>
            <a:tailEnd/>
          </a:ln>
        </p:spPr>
        <p:txBody>
          <a:bodyPr lIns="96639" tIns="48320" rIns="96639" bIns="48320" anchor="b"/>
          <a:lstStyle/>
          <a:p>
            <a:pPr algn="r" defTabSz="966664">
              <a:defRPr/>
            </a:pPr>
            <a:fld id="{3E9B707C-F4CF-4A13-ACDC-718DE8374561}" type="slidenum">
              <a:rPr lang="en-US" sz="1300">
                <a:latin typeface="Arial" charset="0"/>
                <a:cs typeface="+mn-cs"/>
              </a:rPr>
              <a:pPr algn="r" defTabSz="966664">
                <a:defRPr/>
              </a:pPr>
              <a:t>15</a:t>
            </a:fld>
            <a:endParaRPr lang="en-US" sz="1300">
              <a:latin typeface="Arial"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pPr>
              <a:spcBef>
                <a:spcPct val="0"/>
              </a:spcBef>
            </a:pPr>
            <a:endParaRPr lang="en-US" smtClean="0"/>
          </a:p>
        </p:txBody>
      </p:sp>
      <p:sp>
        <p:nvSpPr>
          <p:cNvPr id="6148" name="Slide Number Placeholder 3"/>
          <p:cNvSpPr txBox="1">
            <a:spLocks noGrp="1"/>
          </p:cNvSpPr>
          <p:nvPr/>
        </p:nvSpPr>
        <p:spPr bwMode="auto">
          <a:xfrm>
            <a:off x="4143375" y="9120188"/>
            <a:ext cx="3170238" cy="479425"/>
          </a:xfrm>
          <a:prstGeom prst="rect">
            <a:avLst/>
          </a:prstGeom>
          <a:noFill/>
          <a:ln>
            <a:miter lim="800000"/>
            <a:headEnd/>
            <a:tailEnd/>
          </a:ln>
        </p:spPr>
        <p:txBody>
          <a:bodyPr lIns="96651" tIns="48326" rIns="96651" bIns="48326" anchor="b"/>
          <a:lstStyle/>
          <a:p>
            <a:pPr algn="r" defTabSz="966788">
              <a:defRPr/>
            </a:pPr>
            <a:fld id="{407F404C-8F75-4566-8A8A-EF5B0D5CEF10}" type="slidenum">
              <a:rPr lang="en-US" sz="1300">
                <a:latin typeface="Arial" charset="0"/>
                <a:cs typeface="+mn-cs"/>
              </a:rPr>
              <a:pPr algn="r" defTabSz="966788">
                <a:defRPr/>
              </a:pPr>
              <a:t>16</a:t>
            </a:fld>
            <a:endParaRPr lang="en-US" sz="1300">
              <a:latin typeface="Arial"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4282">
              <a:defRPr/>
            </a:pPr>
            <a:r>
              <a:rPr lang="en-US" dirty="0" smtClean="0"/>
              <a:t>1. critical thinking and problem solving in networks</a:t>
            </a:r>
            <a:r>
              <a:rPr lang="en-US" baseline="0" dirty="0" smtClean="0"/>
              <a:t> of cross-functional teams</a:t>
            </a:r>
          </a:p>
          <a:p>
            <a:pPr>
              <a:buFontTx/>
              <a:buNone/>
            </a:pPr>
            <a:r>
              <a:rPr lang="en-US" baseline="0" dirty="0" smtClean="0"/>
              <a:t>world is complex and answers are not in the books</a:t>
            </a:r>
          </a:p>
          <a:p>
            <a:r>
              <a:rPr lang="en-US" baseline="0" dirty="0" smtClean="0"/>
              <a:t>world is moving too fast for inflexible, hierarchical organizations</a:t>
            </a:r>
          </a:p>
          <a:p>
            <a:pPr>
              <a:buFontTx/>
              <a:buNone/>
            </a:pPr>
            <a:endParaRPr lang="en-US" dirty="0" smtClean="0"/>
          </a:p>
          <a:p>
            <a:pPr>
              <a:buFontTx/>
              <a:buNone/>
            </a:pPr>
            <a:r>
              <a:rPr lang="en-US" dirty="0" smtClean="0"/>
              <a:t>2. collaboration across networks and leadership by influence rather than positional authority</a:t>
            </a:r>
          </a:p>
          <a:p>
            <a:pPr>
              <a:buFontTx/>
              <a:buNone/>
            </a:pPr>
            <a:r>
              <a:rPr lang="en-US" dirty="0" smtClean="0"/>
              <a:t>command and control increasingly less valued in organizations</a:t>
            </a:r>
          </a:p>
          <a:p>
            <a:pPr>
              <a:buFontTx/>
              <a:buNone/>
            </a:pPr>
            <a:r>
              <a:rPr lang="en-US" dirty="0" smtClean="0"/>
              <a:t>schools are very</a:t>
            </a:r>
            <a:r>
              <a:rPr lang="en-US" baseline="0" dirty="0" smtClean="0"/>
              <a:t> much command and control institutions</a:t>
            </a:r>
          </a:p>
          <a:p>
            <a:pPr>
              <a:buFontTx/>
              <a:buChar char="-"/>
            </a:pPr>
            <a:endParaRPr lang="en-US" baseline="0" dirty="0" smtClean="0"/>
          </a:p>
          <a:p>
            <a:pPr>
              <a:buFontTx/>
              <a:buNone/>
            </a:pPr>
            <a:r>
              <a:rPr lang="en-US" baseline="0" dirty="0" smtClean="0"/>
              <a:t>3. agility and adaptability</a:t>
            </a:r>
          </a:p>
          <a:p>
            <a:pPr>
              <a:buFontTx/>
              <a:buNone/>
            </a:pPr>
            <a:r>
              <a:rPr lang="en-US" baseline="0" dirty="0" smtClean="0"/>
              <a:t>intensifying rate of change, overwhelming amount of data, increasing complexity of problems</a:t>
            </a:r>
          </a:p>
          <a:p>
            <a:pPr>
              <a:buFontTx/>
              <a:buChar char="-"/>
            </a:pPr>
            <a:endParaRPr lang="en-US" baseline="0" dirty="0" smtClean="0"/>
          </a:p>
          <a:p>
            <a:pPr>
              <a:buFontTx/>
              <a:buNone/>
            </a:pPr>
            <a:r>
              <a:rPr lang="en-US" baseline="0" dirty="0" smtClean="0"/>
              <a:t>4. initiative and </a:t>
            </a:r>
            <a:r>
              <a:rPr lang="en-US" baseline="0" dirty="0" err="1" smtClean="0"/>
              <a:t>entrepeneurialism</a:t>
            </a:r>
            <a:endParaRPr lang="en-US" baseline="0" dirty="0" smtClean="0"/>
          </a:p>
          <a:p>
            <a:pPr>
              <a:buFontTx/>
              <a:buNone/>
            </a:pPr>
            <a:r>
              <a:rPr lang="en-US" baseline="0" dirty="0" smtClean="0"/>
              <a:t>people who can seek out new opportunities, ideas, and strategies</a:t>
            </a:r>
          </a:p>
          <a:p>
            <a:pPr>
              <a:buFontTx/>
              <a:buNone/>
            </a:pPr>
            <a:r>
              <a:rPr lang="en-US" baseline="0" dirty="0" smtClean="0"/>
              <a:t>don’t want students or workers who are apathetic about their experiences</a:t>
            </a:r>
          </a:p>
          <a:p>
            <a:pPr>
              <a:buFontTx/>
              <a:buNone/>
            </a:pPr>
            <a:r>
              <a:rPr lang="en-US" baseline="0" dirty="0" smtClean="0"/>
              <a:t>achievement orientation, drive for results, self-starters</a:t>
            </a:r>
          </a:p>
          <a:p>
            <a:pPr>
              <a:buFontTx/>
              <a:buNone/>
            </a:pPr>
            <a:endParaRPr lang="en-US" baseline="0" dirty="0" smtClean="0"/>
          </a:p>
          <a:p>
            <a:pPr>
              <a:buFontTx/>
              <a:buNone/>
            </a:pPr>
            <a:r>
              <a:rPr lang="en-US" baseline="0" dirty="0" smtClean="0"/>
              <a:t>5. effective written and oral communication</a:t>
            </a:r>
          </a:p>
          <a:p>
            <a:pPr>
              <a:buFontTx/>
              <a:buNone/>
            </a:pPr>
            <a:r>
              <a:rPr lang="en-US" baseline="0" dirty="0" smtClean="0"/>
              <a:t>presentation skills, being clear and concise; creating focus, energy, and passion around the points they want to make</a:t>
            </a:r>
          </a:p>
          <a:p>
            <a:pPr>
              <a:buFontTx/>
              <a:buNone/>
            </a:pPr>
            <a:endParaRPr lang="en-US" baseline="0" dirty="0" smtClean="0"/>
          </a:p>
          <a:p>
            <a:pPr>
              <a:buFontTx/>
              <a:buNone/>
            </a:pPr>
            <a:r>
              <a:rPr lang="en-US" baseline="0" dirty="0" smtClean="0"/>
              <a:t>6. accessing and analyzing information</a:t>
            </a:r>
          </a:p>
          <a:p>
            <a:pPr>
              <a:buFontTx/>
              <a:buNone/>
            </a:pPr>
            <a:r>
              <a:rPr lang="en-US" baseline="0" dirty="0" smtClean="0"/>
              <a:t>people who can access, evaluate, conceptualize, and synthesize multiple and large streams of incoming information to make meaningful decisions</a:t>
            </a:r>
          </a:p>
          <a:p>
            <a:pPr>
              <a:buFontTx/>
              <a:buNone/>
            </a:pPr>
            <a:endParaRPr lang="en-US" baseline="0" dirty="0" smtClean="0"/>
          </a:p>
          <a:p>
            <a:pPr>
              <a:buFontTx/>
              <a:buNone/>
            </a:pPr>
            <a:r>
              <a:rPr lang="en-US" baseline="0" dirty="0" smtClean="0"/>
              <a:t>7. curiosity and imagination</a:t>
            </a:r>
          </a:p>
          <a:p>
            <a:pPr>
              <a:buFontTx/>
              <a:buNone/>
            </a:pPr>
            <a:r>
              <a:rPr lang="en-US" baseline="0" dirty="0" smtClean="0"/>
              <a:t>inquisitiveness, analytical skills that are more ‘out of the box’ than in the past, asking great questions is more important than knowing the ‘right answer’</a:t>
            </a:r>
            <a:endParaRPr lang="en-US" dirty="0" smtClean="0"/>
          </a:p>
          <a:p>
            <a:pPr>
              <a:buFontTx/>
              <a:buNone/>
            </a:pPr>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82EC0294-4290-4EF2-AC57-118DAAC50C28}" type="slidenum">
              <a:rPr lang="en-US" smtClean="0"/>
              <a:pPr>
                <a:defRPr/>
              </a:pPr>
              <a:t>18</a:t>
            </a:fld>
            <a:endParaRPr lang="en-US" smtClean="0"/>
          </a:p>
        </p:txBody>
      </p:sp>
      <p:sp>
        <p:nvSpPr>
          <p:cNvPr id="190467" name="Rectangle 2"/>
          <p:cNvSpPr>
            <a:spLocks noGrp="1" noRot="1" noChangeAspect="1" noChangeArrowheads="1" noTextEdit="1"/>
          </p:cNvSpPr>
          <p:nvPr>
            <p:ph type="sldImg"/>
          </p:nvPr>
        </p:nvSpPr>
        <p:spPr>
          <a:xfrm>
            <a:off x="1258888" y="720725"/>
            <a:ext cx="4800600" cy="3600450"/>
          </a:xfrm>
          <a:ln/>
        </p:spPr>
      </p:sp>
      <p:sp>
        <p:nvSpPr>
          <p:cNvPr id="190468" name="Rectangle 3"/>
          <p:cNvSpPr>
            <a:spLocks noGrp="1" noChangeArrowheads="1"/>
          </p:cNvSpPr>
          <p:nvPr>
            <p:ph type="body" idx="1"/>
          </p:nvPr>
        </p:nvSpPr>
        <p:spPr>
          <a:noFill/>
          <a:ln/>
        </p:spPr>
        <p:txBody>
          <a:bodyPr/>
          <a:lstStyle/>
          <a:p>
            <a:pPr eaLnBrk="1" hangingPunct="1"/>
            <a:r>
              <a:rPr lang="en-US" smtClean="0"/>
              <a:t>Not just the corporate and government leaders… the media has picked up on this too – countless stories out there – for example…</a:t>
            </a:r>
          </a:p>
          <a:p>
            <a:pPr eaLnBrk="1" hangingPunct="1"/>
            <a:endParaRPr lang="en-US" smtClean="0"/>
          </a:p>
          <a:p>
            <a:pPr eaLnBrk="1" hangingPunct="1"/>
            <a:r>
              <a:rPr lang="en-US" smtClean="0"/>
              <a:t>For the past five years, the national conversation on education has focused on reading scores, math tests and closing the "achievement gap" between social classes. This is not a story about that conversation.</a:t>
            </a:r>
          </a:p>
          <a:p>
            <a:pPr eaLnBrk="1" hangingPunct="1"/>
            <a:r>
              <a:rPr lang="en-US" smtClean="0"/>
              <a:t>This is a story about the big public conversation the nation is </a:t>
            </a:r>
            <a:r>
              <a:rPr lang="en-US" i="1" smtClean="0"/>
              <a:t>not</a:t>
            </a:r>
            <a:r>
              <a:rPr lang="en-US" smtClean="0"/>
              <a:t> having about education, the one that will ultimately determine not merely whether some fraction of our children get "left behind" but also whether an entire generation of kids will fail to make the grade in the global economy because they can't think their way through abstract problems, work in teams, distinguish good information from bad or speak a language other than English.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Since 1950…</a:t>
            </a:r>
          </a:p>
          <a:p>
            <a:endParaRPr lang="en-US" dirty="0" smtClean="0"/>
          </a:p>
          <a:p>
            <a:r>
              <a:rPr lang="en-US" dirty="0" smtClean="0"/>
              <a:t>agriculture = less than 2%</a:t>
            </a:r>
          </a:p>
          <a:p>
            <a:endParaRPr lang="en-US" dirty="0" smtClean="0"/>
          </a:p>
          <a:p>
            <a:r>
              <a:rPr lang="en-US" dirty="0" smtClean="0"/>
              <a:t>working = primarily high school diploma, some</a:t>
            </a:r>
            <a:r>
              <a:rPr lang="en-US" baseline="0" dirty="0" smtClean="0"/>
              <a:t> have a little bit of college - </a:t>
            </a:r>
            <a:r>
              <a:rPr lang="en-US" dirty="0" smtClean="0"/>
              <a:t>factory workers, construction workers, food service</a:t>
            </a:r>
            <a:r>
              <a:rPr lang="en-US" baseline="0" dirty="0" smtClean="0"/>
              <a:t> workers, </a:t>
            </a:r>
            <a:r>
              <a:rPr lang="en-US" dirty="0" smtClean="0"/>
              <a:t>custodians, truck drivers – low levels of education, highly manual</a:t>
            </a:r>
            <a:r>
              <a:rPr lang="en-US" baseline="0" dirty="0" smtClean="0"/>
              <a:t> labor</a:t>
            </a:r>
            <a:endParaRPr lang="en-US" dirty="0" smtClean="0"/>
          </a:p>
          <a:p>
            <a:endParaRPr lang="en-US" dirty="0" smtClean="0"/>
          </a:p>
          <a:p>
            <a:r>
              <a:rPr lang="en-US" dirty="0" smtClean="0"/>
              <a:t>service = beauticians,</a:t>
            </a:r>
            <a:r>
              <a:rPr lang="en-US" baseline="0" dirty="0" smtClean="0"/>
              <a:t> secretaries, paralegals, workers in retail stores, tourism and hotel workers, </a:t>
            </a:r>
            <a:r>
              <a:rPr lang="en-US" dirty="0" smtClean="0"/>
              <a:t>personal health care assistants</a:t>
            </a:r>
          </a:p>
          <a:p>
            <a:endParaRPr lang="en-US" dirty="0" smtClean="0"/>
          </a:p>
          <a:p>
            <a:r>
              <a:rPr lang="en-US" dirty="0" smtClean="0"/>
              <a:t>creative = scientists, engineers, technology workers, architects, lawyers,</a:t>
            </a:r>
            <a:r>
              <a:rPr lang="en-US" baseline="0" dirty="0" smtClean="0"/>
              <a:t> doctors, nurses, </a:t>
            </a:r>
            <a:r>
              <a:rPr lang="en-US" dirty="0" smtClean="0"/>
              <a:t>K-12</a:t>
            </a:r>
            <a:r>
              <a:rPr lang="en-US" baseline="0" dirty="0" smtClean="0"/>
              <a:t> educators, </a:t>
            </a:r>
            <a:r>
              <a:rPr lang="en-US" dirty="0" smtClean="0"/>
              <a:t>university professors, poets, musicians, and entertainers</a:t>
            </a:r>
            <a:r>
              <a:rPr lang="en-US" baseline="0" dirty="0" smtClean="0"/>
              <a:t> </a:t>
            </a:r>
            <a:r>
              <a:rPr lang="en-US" dirty="0" smtClean="0"/>
              <a:t>- from 5% in 1900 to 14% in 1945 to 33% in 2008</a:t>
            </a:r>
          </a:p>
          <a:p>
            <a:endParaRPr lang="en-US" dirty="0" smtClean="0"/>
          </a:p>
          <a:p>
            <a:r>
              <a:rPr lang="en-US" dirty="0" smtClean="0"/>
              <a:t>2005 – Bill Gates - Today, only one-third of our students graduate from high school ready for college, work, and citizenship.</a:t>
            </a:r>
            <a:r>
              <a:rPr lang="en-US" baseline="0" dirty="0" smtClean="0"/>
              <a:t> . . . </a:t>
            </a:r>
            <a:r>
              <a:rPr lang="en-US" dirty="0" smtClean="0"/>
              <a:t>The first group goes on to college and careers; the second group will struggle to make a living wage. Let's be clear. Thanks to dedicated teachers and principals around the country, the best-educated kids in the United States are the best-educated kids in the world. We should be proud of that. But only a fraction of our kids are getting the best education.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12B66E-1656-40A8-8246-3494CE01EFA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8932ACA4-FA9C-4D19-9CDD-AA5BD72193F3}" type="slidenum">
              <a:rPr lang="en-US" smtClean="0"/>
              <a:pPr>
                <a:defRPr/>
              </a:pPr>
              <a:t>21</a:t>
            </a:fld>
            <a:endParaRPr lang="en-US" smtClean="0"/>
          </a:p>
        </p:txBody>
      </p:sp>
      <p:sp>
        <p:nvSpPr>
          <p:cNvPr id="193539" name="Rectangle 2"/>
          <p:cNvSpPr>
            <a:spLocks noGrp="1" noRot="1" noChangeAspect="1" noChangeArrowheads="1" noTextEdit="1"/>
          </p:cNvSpPr>
          <p:nvPr>
            <p:ph type="sldImg"/>
          </p:nvPr>
        </p:nvSpPr>
        <p:spPr>
          <a:xfrm>
            <a:off x="1258888" y="720725"/>
            <a:ext cx="4800600" cy="3600450"/>
          </a:xfrm>
          <a:ln/>
        </p:spPr>
      </p:sp>
      <p:sp>
        <p:nvSpPr>
          <p:cNvPr id="193540" name="Rectangle 3"/>
          <p:cNvSpPr>
            <a:spLocks noGrp="1" noChangeArrowheads="1"/>
          </p:cNvSpPr>
          <p:nvPr>
            <p:ph type="body" idx="1"/>
          </p:nvPr>
        </p:nvSpPr>
        <p:spPr>
          <a:noFill/>
          <a:ln/>
        </p:spPr>
        <p:txBody>
          <a:bodyPr/>
          <a:lstStyle/>
          <a:p>
            <a:pPr eaLnBrk="1" hangingPunct="1"/>
            <a:r>
              <a:rPr lang="en-US" sz="800" i="1" smtClean="0"/>
              <a:t>As a result…</a:t>
            </a:r>
          </a:p>
          <a:p>
            <a:pPr eaLnBrk="1" hangingPunct="1"/>
            <a:endParaRPr lang="en-US" sz="800" i="1" smtClean="0"/>
          </a:p>
          <a:p>
            <a:pPr eaLnBrk="1" hangingPunct="1"/>
            <a:r>
              <a:rPr lang="en-US" sz="800" i="1" smtClean="0"/>
              <a:t>http://remoteaccess.typepad.com/remote_access/2005/11/educational_lea.html</a:t>
            </a:r>
          </a:p>
          <a:p>
            <a:pPr eaLnBrk="1" hangingPunct="1"/>
            <a:endParaRPr lang="en-US" smtClean="0"/>
          </a:p>
          <a:p>
            <a:pPr eaLnBrk="1" hangingPunct="1"/>
            <a:r>
              <a:rPr lang="en-US" sz="900" smtClean="0"/>
              <a:t>Incrementally changing our teaching methods, slowly bringing people up to speed . . . worked fine when ideas of literacy and education were not rapidly changing; but they are. We need to be able to leapfrog in our understandings, in our methods, and in our tools, allowing us to move to where the kids are. If we do not become leaders to our students, we will be followers, seen as irrelevant, and left to cry in our books.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95307350-E788-47C8-87D4-7ACA725C497D}" type="slidenum">
              <a:rPr lang="en-US" smtClean="0"/>
              <a:pPr>
                <a:defRPr/>
              </a:pPr>
              <a:t>22</a:t>
            </a:fld>
            <a:endParaRPr lang="en-US" smtClean="0"/>
          </a:p>
        </p:txBody>
      </p:sp>
      <p:sp>
        <p:nvSpPr>
          <p:cNvPr id="194563" name="Rectangle 2"/>
          <p:cNvSpPr>
            <a:spLocks noGrp="1" noRot="1" noChangeAspect="1" noChangeArrowheads="1" noTextEdit="1"/>
          </p:cNvSpPr>
          <p:nvPr>
            <p:ph type="sldImg"/>
          </p:nvPr>
        </p:nvSpPr>
        <p:spPr>
          <a:xfrm>
            <a:off x="1258888" y="720725"/>
            <a:ext cx="4800600" cy="3600450"/>
          </a:xfrm>
          <a:ln/>
        </p:spPr>
      </p:sp>
      <p:sp>
        <p:nvSpPr>
          <p:cNvPr id="194564" name="Rectangle 3"/>
          <p:cNvSpPr>
            <a:spLocks noGrp="1" noChangeArrowheads="1"/>
          </p:cNvSpPr>
          <p:nvPr>
            <p:ph type="body" idx="1"/>
          </p:nvPr>
        </p:nvSpPr>
        <p:spPr>
          <a:noFill/>
          <a:ln/>
        </p:spPr>
        <p:txBody>
          <a:bodyPr/>
          <a:lstStyle/>
          <a:p>
            <a:pPr eaLnBrk="1" hangingPunct="1"/>
            <a:r>
              <a:rPr lang="en-US" sz="900" smtClean="0"/>
              <a:t>We need to ask ourselves…</a:t>
            </a:r>
          </a:p>
          <a:p>
            <a:pPr eaLnBrk="1" hangingPunct="1"/>
            <a:endParaRPr lang="en-US" sz="900" smtClean="0"/>
          </a:p>
          <a:p>
            <a:pPr eaLnBrk="1" hangingPunct="1"/>
            <a:r>
              <a:rPr lang="en-US" sz="900" b="1" smtClean="0"/>
              <a:t>Does the work that our students do in our classrooms on a regular basis reflect this burgeoning movement toward autonomy and creativity?</a:t>
            </a:r>
          </a:p>
          <a:p>
            <a:pPr eaLnBrk="1" hangingPunct="1"/>
            <a:endParaRPr lang="en-US" sz="900" b="1" smtClean="0"/>
          </a:p>
          <a:p>
            <a:pPr eaLnBrk="1" hangingPunct="1"/>
            <a:r>
              <a:rPr lang="en-US" sz="900" smtClean="0"/>
              <a:t>We desperately need . . . we may not survive without . . . a generation of young people who are imaginative, inventive, fearless learners, and compassionate leaders. Yet, what can we say, as educators, about the students we are producing? We can prove that they can read, do basic math on paper, and they are able to sit for hours filling in bubble sheets.</a:t>
            </a:r>
          </a:p>
          <a:p>
            <a:pPr eaLnBrk="1" hangingPunct="1"/>
            <a:endParaRPr lang="en-US" sz="900" smtClean="0"/>
          </a:p>
          <a:p>
            <a:pPr eaLnBrk="1" hangingPunct="1"/>
            <a:r>
              <a:rPr lang="en-US" sz="900" smtClean="0"/>
              <a:t>We can’t keep doing it this way. It’s not what we need for the future and it’s arguably not working very well right now.</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4143375" y="9120188"/>
            <a:ext cx="3170238" cy="479425"/>
          </a:xfrm>
          <a:prstGeom prst="rect">
            <a:avLst/>
          </a:prstGeom>
          <a:noFill/>
          <a:ln>
            <a:miter lim="800000"/>
            <a:headEnd/>
            <a:tailEnd/>
          </a:ln>
        </p:spPr>
        <p:txBody>
          <a:bodyPr lIns="96651" tIns="48326" rIns="96651" bIns="48326" anchor="b"/>
          <a:lstStyle/>
          <a:p>
            <a:pPr algn="r" defTabSz="966788">
              <a:defRPr/>
            </a:pPr>
            <a:fld id="{37441925-45A1-49A5-8DBA-97FDEB2D3CF0}" type="slidenum">
              <a:rPr lang="en-US" sz="1300">
                <a:latin typeface="Arial" charset="0"/>
                <a:cs typeface="+mn-cs"/>
              </a:rPr>
              <a:pPr algn="r" defTabSz="966788">
                <a:defRPr/>
              </a:pPr>
              <a:t>23</a:t>
            </a:fld>
            <a:endParaRPr lang="en-US" sz="1300">
              <a:latin typeface="Arial" charset="0"/>
              <a:cs typeface="+mn-cs"/>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r>
              <a:rPr lang="en-US" smtClean="0"/>
              <a:t>We can’t be refugees</a:t>
            </a:r>
          </a:p>
          <a:p>
            <a:pPr eaLnBrk="1" hangingPunct="1"/>
            <a:endParaRPr lang="en-US" smtClean="0"/>
          </a:p>
          <a:p>
            <a:pPr eaLnBrk="1" hangingPunct="1"/>
            <a:r>
              <a:rPr lang="en-US" smtClean="0"/>
              <a:t>We have to be honest with ourselves</a:t>
            </a:r>
          </a:p>
          <a:p>
            <a:pPr eaLnBrk="1" hangingPunct="1"/>
            <a:r>
              <a:rPr lang="en-US" smtClean="0"/>
              <a:t> - most teachers and administrators (and professors) are refugees when it comes to most of this</a:t>
            </a:r>
          </a:p>
          <a:p>
            <a:pPr eaLnBrk="1" hangingPunct="1"/>
            <a:r>
              <a:rPr lang="en-US" smtClean="0"/>
              <a:t> - not worth the time investment to learn</a:t>
            </a:r>
          </a:p>
          <a:p>
            <a:pPr eaLnBrk="1" hangingPunct="1"/>
            <a:r>
              <a:rPr lang="en-US" smtClean="0"/>
              <a:t> - satisfied with the status quo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4143375" y="9120188"/>
            <a:ext cx="3170238" cy="479425"/>
          </a:xfrm>
          <a:prstGeom prst="rect">
            <a:avLst/>
          </a:prstGeom>
          <a:noFill/>
          <a:ln>
            <a:miter lim="800000"/>
            <a:headEnd/>
            <a:tailEnd/>
          </a:ln>
        </p:spPr>
        <p:txBody>
          <a:bodyPr lIns="96651" tIns="48326" rIns="96651" bIns="48326" anchor="b"/>
          <a:lstStyle/>
          <a:p>
            <a:pPr algn="r" defTabSz="966788">
              <a:defRPr/>
            </a:pPr>
            <a:fld id="{B7BF65BE-7689-41F0-AF16-AED5C741792A}" type="slidenum">
              <a:rPr lang="en-US" sz="1300">
                <a:latin typeface="Arial" charset="0"/>
                <a:cs typeface="+mn-cs"/>
              </a:rPr>
              <a:pPr algn="r" defTabSz="966788">
                <a:defRPr/>
              </a:pPr>
              <a:t>24</a:t>
            </a:fld>
            <a:endParaRPr lang="en-US" sz="1300">
              <a:latin typeface="Arial" charset="0"/>
              <a:cs typeface="+mn-cs"/>
            </a:endParaRPr>
          </a:p>
        </p:txBody>
      </p:sp>
      <p:sp>
        <p:nvSpPr>
          <p:cNvPr id="207875" name="Rectangle 2"/>
          <p:cNvSpPr>
            <a:spLocks noGrp="1" noRot="1" noChangeAspect="1" noChangeArrowheads="1" noTextEdit="1"/>
          </p:cNvSpPr>
          <p:nvPr>
            <p:ph type="sldImg"/>
          </p:nvPr>
        </p:nvSpPr>
        <p:spPr>
          <a:xfrm>
            <a:off x="1257300" y="719138"/>
            <a:ext cx="4800600" cy="3600450"/>
          </a:xfrm>
          <a:ln/>
        </p:spPr>
      </p:sp>
      <p:sp>
        <p:nvSpPr>
          <p:cNvPr id="207876" name="Rectangle 3"/>
          <p:cNvSpPr>
            <a:spLocks noGrp="1" noChangeArrowheads="1"/>
          </p:cNvSpPr>
          <p:nvPr>
            <p:ph type="body" idx="1"/>
          </p:nvPr>
        </p:nvSpPr>
        <p:spPr>
          <a:xfrm>
            <a:off x="731838" y="4560888"/>
            <a:ext cx="5851525" cy="4321175"/>
          </a:xfrm>
          <a:noFill/>
          <a:ln/>
        </p:spPr>
        <p:txBody>
          <a:bodyPr/>
          <a:lstStyle/>
          <a:p>
            <a:pPr eaLnBrk="1" hangingPunct="1"/>
            <a:r>
              <a:rPr lang="en-US" smtClean="0"/>
              <a:t> - not entirely educators’ fault – the system is the issue – governed by an essential 19th century paradigm – one that was appropriate for our grandparents but not our children and grandchildren</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4143375" y="9120188"/>
            <a:ext cx="3170238" cy="479425"/>
          </a:xfrm>
          <a:prstGeom prst="rect">
            <a:avLst/>
          </a:prstGeom>
          <a:noFill/>
          <a:ln>
            <a:miter lim="800000"/>
            <a:headEnd/>
            <a:tailEnd/>
          </a:ln>
        </p:spPr>
        <p:txBody>
          <a:bodyPr lIns="96651" tIns="48326" rIns="96651" bIns="48326" anchor="b"/>
          <a:lstStyle/>
          <a:p>
            <a:pPr algn="r" defTabSz="966788">
              <a:defRPr/>
            </a:pPr>
            <a:fld id="{F752ABAD-A4FE-48B8-9782-73416D379C89}" type="slidenum">
              <a:rPr lang="en-US" sz="1300">
                <a:latin typeface="Arial" charset="0"/>
                <a:cs typeface="+mn-cs"/>
              </a:rPr>
              <a:pPr algn="r" defTabSz="966788">
                <a:defRPr/>
              </a:pPr>
              <a:t>25</a:t>
            </a:fld>
            <a:endParaRPr lang="en-US" sz="1300">
              <a:latin typeface="Arial" charset="0"/>
              <a:cs typeface="+mn-cs"/>
            </a:endParaRPr>
          </a:p>
        </p:txBody>
      </p:sp>
      <p:sp>
        <p:nvSpPr>
          <p:cNvPr id="208899" name="Rectangle 2"/>
          <p:cNvSpPr>
            <a:spLocks noGrp="1" noRot="1" noChangeAspect="1" noChangeArrowheads="1" noTextEdit="1"/>
          </p:cNvSpPr>
          <p:nvPr>
            <p:ph type="sldImg"/>
          </p:nvPr>
        </p:nvSpPr>
        <p:spPr>
          <a:xfrm>
            <a:off x="1257300" y="719138"/>
            <a:ext cx="4800600" cy="3600450"/>
          </a:xfrm>
          <a:ln/>
        </p:spPr>
      </p:sp>
      <p:sp>
        <p:nvSpPr>
          <p:cNvPr id="208900" name="Rectangle 3"/>
          <p:cNvSpPr>
            <a:spLocks noGrp="1" noChangeArrowheads="1"/>
          </p:cNvSpPr>
          <p:nvPr>
            <p:ph type="body" idx="1"/>
          </p:nvPr>
        </p:nvSpPr>
        <p:spPr>
          <a:xfrm>
            <a:off x="731838" y="4560888"/>
            <a:ext cx="5851525" cy="4321175"/>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pPr eaLnBrk="1" hangingPunct="1"/>
            <a:r>
              <a:rPr lang="en-US" smtClean="0"/>
              <a:t>This is a little scary!</a:t>
            </a:r>
          </a:p>
          <a:p>
            <a:pPr eaLnBrk="1" hangingPunct="1"/>
            <a:endParaRPr lang="en-US" smtClean="0"/>
          </a:p>
          <a:p>
            <a:pPr eaLnBrk="1" hangingPunct="1"/>
            <a:r>
              <a:rPr lang="en-US" smtClean="0"/>
              <a:t>Education believes in containers. The new information landscape operates without containers. This scares us to death. For how many years, or months, or days is the MySpace nation going to allow us to put their learning into containers? - David Warlick</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0E1C74D8-B902-4484-ABEC-EF6F5767B021}" type="slidenum">
              <a:rPr lang="en-US" smtClean="0"/>
              <a:pPr>
                <a:defRPr/>
              </a:pPr>
              <a:t>27</a:t>
            </a:fld>
            <a:endParaRPr lang="en-US" smtClean="0"/>
          </a:p>
        </p:txBody>
      </p:sp>
      <p:sp>
        <p:nvSpPr>
          <p:cNvPr id="211971" name="Rectangle 2"/>
          <p:cNvSpPr>
            <a:spLocks noGrp="1" noRot="1" noChangeAspect="1" noChangeArrowheads="1" noTextEdit="1"/>
          </p:cNvSpPr>
          <p:nvPr>
            <p:ph type="sldImg"/>
          </p:nvPr>
        </p:nvSpPr>
        <p:spPr>
          <a:xfrm>
            <a:off x="1258888" y="720725"/>
            <a:ext cx="4800600" cy="3600450"/>
          </a:xfrm>
          <a:ln/>
        </p:spPr>
      </p:sp>
      <p:sp>
        <p:nvSpPr>
          <p:cNvPr id="211972" name="Rectangle 3"/>
          <p:cNvSpPr>
            <a:spLocks noGrp="1" noChangeArrowheads="1"/>
          </p:cNvSpPr>
          <p:nvPr>
            <p:ph type="body" idx="1"/>
          </p:nvPr>
        </p:nvSpPr>
        <p:spPr>
          <a:noFill/>
          <a:ln/>
        </p:spPr>
        <p:txBody>
          <a:bodyPr/>
          <a:lstStyle/>
          <a:p>
            <a:pPr eaLnBrk="1" hangingPunct="1"/>
            <a:r>
              <a:rPr lang="en-US" smtClean="0"/>
              <a:t>Higher in urban areas</a:t>
            </a:r>
          </a:p>
          <a:p>
            <a:pPr eaLnBrk="1" hangingPunct="1"/>
            <a:r>
              <a:rPr lang="en-US" smtClean="0"/>
              <a:t>80% to 85% had average of C or better; they were bored, unengaged, not challenged</a:t>
            </a:r>
          </a:p>
          <a:p>
            <a:pPr eaLnBrk="1" hangingPunct="1"/>
            <a:endParaRPr lang="en-US" smtClean="0"/>
          </a:p>
          <a:p>
            <a:pPr eaLnBrk="1" hangingPunct="1"/>
            <a:r>
              <a:rPr lang="en-US" smtClean="0"/>
              <a:t>These digital learners are coming to law schools</a:t>
            </a:r>
          </a:p>
          <a:p>
            <a:pPr eaLnBrk="1" hangingPunct="1"/>
            <a:r>
              <a:rPr lang="en-US" smtClean="0"/>
              <a:t> - Dede: we are wholly unprepared</a:t>
            </a:r>
          </a:p>
          <a:p>
            <a:pPr eaLnBrk="1" hangingPunct="1"/>
            <a:endParaRPr lang="en-US" smtClean="0"/>
          </a:p>
          <a:p>
            <a:pPr eaLnBrk="1" hangingPunct="1"/>
            <a:r>
              <a:rPr lang="en-US" smtClean="0"/>
              <a:t>DIGITAL KIDS, ANALOG SCHOOLS?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solidFill>
                  <a:schemeClr val="bg2"/>
                </a:solidFill>
              </a:rPr>
              <a:t>Student learning curiosity / engagement with content</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D1F9E27-D668-431C-AFD3-93053BB1F23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75417113-C2A3-4824-BAA7-D4E55EB4A7DC}" type="slidenum">
              <a:rPr lang="en-US" smtClean="0"/>
              <a:pPr>
                <a:defRPr/>
              </a:pPr>
              <a:t>29</a:t>
            </a:fld>
            <a:endParaRPr lang="en-US" smtClean="0"/>
          </a:p>
        </p:txBody>
      </p:sp>
      <p:sp>
        <p:nvSpPr>
          <p:cNvPr id="210947" name="Rectangle 2"/>
          <p:cNvSpPr>
            <a:spLocks noGrp="1" noRot="1" noChangeAspect="1" noChangeArrowheads="1" noTextEdit="1"/>
          </p:cNvSpPr>
          <p:nvPr>
            <p:ph type="sldImg"/>
          </p:nvPr>
        </p:nvSpPr>
        <p:spPr>
          <a:xfrm>
            <a:off x="1258888" y="720725"/>
            <a:ext cx="4800600" cy="3600450"/>
          </a:xfrm>
          <a:ln/>
        </p:spPr>
      </p:sp>
      <p:sp>
        <p:nvSpPr>
          <p:cNvPr id="210948" name="Rectangle 3"/>
          <p:cNvSpPr>
            <a:spLocks noGrp="1" noChangeArrowheads="1"/>
          </p:cNvSpPr>
          <p:nvPr>
            <p:ph type="body" idx="1"/>
          </p:nvPr>
        </p:nvSpPr>
        <p:spPr>
          <a:noFill/>
          <a:ln/>
        </p:spPr>
        <p:txBody>
          <a:bodyPr/>
          <a:lstStyle/>
          <a:p>
            <a:pPr eaLnBrk="1" hangingPunct="1"/>
            <a:r>
              <a:rPr lang="en-US" dirty="0" smtClean="0"/>
              <a:t>kids go home and </a:t>
            </a:r>
            <a:r>
              <a:rPr lang="en-US" b="1" i="1" dirty="0" smtClean="0"/>
              <a:t>power up</a:t>
            </a:r>
            <a:r>
              <a:rPr lang="en-US" dirty="0" smtClean="0"/>
              <a:t>, they go to school and </a:t>
            </a:r>
            <a:r>
              <a:rPr lang="en-US" b="1" i="1" dirty="0" smtClean="0"/>
              <a:t>power down</a:t>
            </a:r>
          </a:p>
          <a:p>
            <a:pPr eaLnBrk="1" hangingPunct="1"/>
            <a:endParaRPr lang="en-US" dirty="0" smtClean="0"/>
          </a:p>
          <a:p>
            <a:pPr eaLnBrk="1" hangingPunct="1"/>
            <a:r>
              <a:rPr lang="en-US" dirty="0" smtClean="0"/>
              <a:t>Pew Internet and American Life Project</a:t>
            </a:r>
          </a:p>
          <a:p>
            <a:pPr eaLnBrk="1" hangingPunct="1"/>
            <a:r>
              <a:rPr lang="en-US" dirty="0" smtClean="0"/>
              <a:t>Fully half of all teens and 57% of teens who use the internet could be considered Content</a:t>
            </a:r>
            <a:br>
              <a:rPr lang="en-US" dirty="0" smtClean="0"/>
            </a:br>
            <a:r>
              <a:rPr lang="en-US" dirty="0" smtClean="0"/>
              <a:t>Creators. They have created a blog or webpage, posted original artwork,</a:t>
            </a:r>
            <a:br>
              <a:rPr lang="en-US" dirty="0" smtClean="0"/>
            </a:br>
            <a:r>
              <a:rPr lang="en-US" dirty="0" smtClean="0"/>
              <a:t>photography, stories or videos online or remixed online content into their own</a:t>
            </a:r>
            <a:br>
              <a:rPr lang="en-US" dirty="0" smtClean="0"/>
            </a:br>
            <a:r>
              <a:rPr lang="en-US" dirty="0" smtClean="0"/>
              <a:t>new creations. </a:t>
            </a:r>
          </a:p>
          <a:p>
            <a:pPr eaLnBrk="1" hangingPunct="1"/>
            <a:endParaRPr lang="en-US" dirty="0" smtClean="0"/>
          </a:p>
          <a:p>
            <a:pPr eaLnBrk="1" hangingPunct="1"/>
            <a:r>
              <a:rPr lang="en-US" dirty="0" smtClean="0"/>
              <a:t>Come to schools – passive information consumers, not interactive content producers</a:t>
            </a:r>
          </a:p>
          <a:p>
            <a:pPr eaLnBrk="1" hangingPunct="1"/>
            <a:endParaRPr lang="en-US" dirty="0" smtClean="0"/>
          </a:p>
          <a:p>
            <a:pPr eaLnBrk="1" hangingPunct="1"/>
            <a:r>
              <a:rPr lang="en-US" dirty="0" smtClean="0"/>
              <a:t>typical teacher use of technology is still for record-keeping (grades, attendance) or word processing of tests and handouts, PowerPoint – many think having students visit a few web sites is effective technology integration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06131CA1-131B-4CD1-8300-9F4293D0410D}" type="slidenum">
              <a:rPr lang="en-US" smtClean="0"/>
              <a:pPr>
                <a:defRPr/>
              </a:pPr>
              <a:t>3</a:t>
            </a:fld>
            <a:endParaRPr lang="en-US" smtClean="0"/>
          </a:p>
        </p:txBody>
      </p:sp>
      <p:sp>
        <p:nvSpPr>
          <p:cNvPr id="176131" name="Rectangle 2"/>
          <p:cNvSpPr>
            <a:spLocks noGrp="1" noRot="1" noChangeAspect="1" noChangeArrowheads="1" noTextEdit="1"/>
          </p:cNvSpPr>
          <p:nvPr>
            <p:ph type="sldImg"/>
          </p:nvPr>
        </p:nvSpPr>
        <p:spPr>
          <a:xfrm>
            <a:off x="1258888" y="720725"/>
            <a:ext cx="4800600" cy="3600450"/>
          </a:xfrm>
          <a:ln/>
        </p:spPr>
      </p:sp>
      <p:sp>
        <p:nvSpPr>
          <p:cNvPr id="176132" name="Rectangle 3"/>
          <p:cNvSpPr>
            <a:spLocks noGrp="1" noChangeArrowheads="1"/>
          </p:cNvSpPr>
          <p:nvPr>
            <p:ph type="body" idx="1"/>
          </p:nvPr>
        </p:nvSpPr>
        <p:spPr>
          <a:noFill/>
          <a:ln/>
        </p:spPr>
        <p:txBody>
          <a:bodyPr/>
          <a:lstStyle/>
          <a:p>
            <a:pPr eaLnBrk="1" hangingPunct="1"/>
            <a:r>
              <a:rPr lang="en-US" smtClean="0"/>
              <a:t>A number of high-powered organizations, task forces, and committees have looked around the world as it is today and have asked a simple question: are schools doing what they need to do to prepare students for this new reality?</a:t>
            </a:r>
          </a:p>
          <a:p>
            <a:pPr eaLnBrk="1" hangingPunct="1"/>
            <a:endParaRPr lang="en-US" smtClean="0"/>
          </a:p>
          <a:p>
            <a:pPr eaLnBrk="1" hangingPunct="1"/>
            <a:r>
              <a:rPr lang="en-US" smtClean="0"/>
              <a:t>And report…</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dirty="0" smtClean="0"/>
              <a:t>Learning to Change video</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smtClean="0"/>
              <a:t>Thoughts/reactions right now?</a:t>
            </a:r>
          </a:p>
        </p:txBody>
      </p:sp>
      <p:sp>
        <p:nvSpPr>
          <p:cNvPr id="4" name="Slide Number Placeholder 3"/>
          <p:cNvSpPr>
            <a:spLocks noGrp="1"/>
          </p:cNvSpPr>
          <p:nvPr>
            <p:ph type="sldNum" sz="quarter" idx="5"/>
          </p:nvPr>
        </p:nvSpPr>
        <p:spPr/>
        <p:txBody>
          <a:bodyPr/>
          <a:lstStyle/>
          <a:p>
            <a:pPr>
              <a:defRPr/>
            </a:pPr>
            <a:fld id="{E7C5423D-7473-4997-BDCA-1CEF16B771AB}" type="slidenum">
              <a:rPr lang="en-US" smtClean="0"/>
              <a:pPr>
                <a:defRPr/>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CEC77BA0-2F93-45BD-95FF-BD4A460FB938}" type="slidenum">
              <a:rPr lang="en-US" smtClean="0"/>
              <a:pPr>
                <a:defRPr/>
              </a:pPr>
              <a:t>4</a:t>
            </a:fld>
            <a:endParaRPr lang="en-US" smtClean="0"/>
          </a:p>
        </p:txBody>
      </p:sp>
      <p:sp>
        <p:nvSpPr>
          <p:cNvPr id="177155" name="Rectangle 2"/>
          <p:cNvSpPr>
            <a:spLocks noGrp="1" noRot="1" noChangeAspect="1" noChangeArrowheads="1" noTextEdit="1"/>
          </p:cNvSpPr>
          <p:nvPr>
            <p:ph type="sldImg"/>
          </p:nvPr>
        </p:nvSpPr>
        <p:spPr>
          <a:xfrm>
            <a:off x="1258888" y="720725"/>
            <a:ext cx="4800600" cy="3600450"/>
          </a:xfrm>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DCAD3812-07CB-4238-8D26-0CAFEC8CF660}" type="slidenum">
              <a:rPr lang="en-US" smtClean="0"/>
              <a:pPr>
                <a:defRPr/>
              </a:pPr>
              <a:t>5</a:t>
            </a:fld>
            <a:endParaRPr lang="en-US" smtClean="0"/>
          </a:p>
        </p:txBody>
      </p:sp>
      <p:sp>
        <p:nvSpPr>
          <p:cNvPr id="178179" name="Rectangle 2"/>
          <p:cNvSpPr>
            <a:spLocks noGrp="1" noRot="1" noChangeAspect="1" noChangeArrowheads="1" noTextEdit="1"/>
          </p:cNvSpPr>
          <p:nvPr>
            <p:ph type="sldImg"/>
          </p:nvPr>
        </p:nvSpPr>
        <p:spPr>
          <a:xfrm>
            <a:off x="1258888" y="720725"/>
            <a:ext cx="4800600" cy="3600450"/>
          </a:xfrm>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2B403BD0-8664-4192-98ED-CD06C4ABE3E1}" type="slidenum">
              <a:rPr lang="en-US" smtClean="0"/>
              <a:pPr>
                <a:defRPr/>
              </a:pPr>
              <a:t>6</a:t>
            </a:fld>
            <a:endParaRPr lang="en-US" smtClean="0"/>
          </a:p>
        </p:txBody>
      </p:sp>
      <p:sp>
        <p:nvSpPr>
          <p:cNvPr id="179203" name="Rectangle 2"/>
          <p:cNvSpPr>
            <a:spLocks noGrp="1" noRot="1" noChangeAspect="1" noChangeArrowheads="1" noTextEdit="1"/>
          </p:cNvSpPr>
          <p:nvPr>
            <p:ph type="sldImg"/>
          </p:nvPr>
        </p:nvSpPr>
        <p:spPr>
          <a:xfrm>
            <a:off x="1258888" y="720725"/>
            <a:ext cx="4800600" cy="3600450"/>
          </a:xfrm>
          <a:ln/>
        </p:spPr>
      </p:sp>
      <p:sp>
        <p:nvSpPr>
          <p:cNvPr id="179204" name="Rectangle 3"/>
          <p:cNvSpPr>
            <a:spLocks noGrp="1" noChangeArrowheads="1"/>
          </p:cNvSpPr>
          <p:nvPr>
            <p:ph type="body" idx="1"/>
          </p:nvPr>
        </p:nvSpPr>
        <p:spPr>
          <a:noFill/>
          <a:ln/>
        </p:spPr>
        <p:txBody>
          <a:bodyPr/>
          <a:lstStyle/>
          <a:p>
            <a:pPr eaLnBrk="1" hangingPunct="1"/>
            <a:r>
              <a:rPr lang="en-US" smtClean="0">
                <a:hlinkClick r:id="rId3"/>
              </a:rPr>
              <a:t>New Commission on the Skills of the American Workforce</a:t>
            </a:r>
            <a:r>
              <a:rPr lang="en-US" smtClean="0"/>
              <a:t> </a:t>
            </a:r>
          </a:p>
          <a:p>
            <a:pPr eaLnBrk="1" hangingPunct="1"/>
            <a:endParaRPr lang="en-US" smtClean="0"/>
          </a:p>
          <a:p>
            <a:pPr eaLnBrk="1" hangingPunct="1"/>
            <a:r>
              <a:rPr lang="en-US" smtClean="0"/>
              <a:t>It is becoming progressively less expensive to automate functions that used to be performed by people. As the cost of labor rises and the cost of automating jobs continues to fall, it becomes both possible and necessary for firms simply to eliminate job after job now being done by humans. Earlier, almost all the jobs subject to automation were low-skill jobs. That is no longer true. Now it is more accurate to say that the jobs that are most vulnerable are the jobs involving routine work. If someone can figure out the algorithm for a routine job, chances are that it is economical to automate it. Many good, well-paying, middle-class jobs involve routine work of this kind and are rapidly being automated. [Think tax preparers, lawyers… being replaced by software]</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620AA2DF-82F7-4CE5-9425-451DE0FF841B}" type="slidenum">
              <a:rPr lang="en-US" smtClean="0"/>
              <a:pPr>
                <a:defRPr/>
              </a:pPr>
              <a:t>7</a:t>
            </a:fld>
            <a:endParaRPr lang="en-US" smtClean="0"/>
          </a:p>
        </p:txBody>
      </p:sp>
      <p:sp>
        <p:nvSpPr>
          <p:cNvPr id="180227" name="Rectangle 2"/>
          <p:cNvSpPr>
            <a:spLocks noGrp="1" noRot="1" noChangeAspect="1" noChangeArrowheads="1" noTextEdit="1"/>
          </p:cNvSpPr>
          <p:nvPr>
            <p:ph type="sldImg"/>
          </p:nvPr>
        </p:nvSpPr>
        <p:spPr>
          <a:xfrm>
            <a:off x="1258888" y="720725"/>
            <a:ext cx="4800600" cy="3600450"/>
          </a:xfrm>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F6D7E458-D00B-4AAA-B6B6-326FB8D166FC}" type="slidenum">
              <a:rPr lang="en-US" smtClean="0"/>
              <a:pPr>
                <a:defRPr/>
              </a:pPr>
              <a:t>8</a:t>
            </a:fld>
            <a:endParaRPr lang="en-US" smtClean="0"/>
          </a:p>
        </p:txBody>
      </p:sp>
      <p:sp>
        <p:nvSpPr>
          <p:cNvPr id="181251" name="Rectangle 2"/>
          <p:cNvSpPr>
            <a:spLocks noGrp="1" noRot="1" noChangeAspect="1" noChangeArrowheads="1" noTextEdit="1"/>
          </p:cNvSpPr>
          <p:nvPr>
            <p:ph type="sldImg"/>
          </p:nvPr>
        </p:nvSpPr>
        <p:spPr>
          <a:xfrm>
            <a:off x="1258888" y="720725"/>
            <a:ext cx="4800600" cy="3600450"/>
          </a:xfrm>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8F59B78C-42CE-4316-94CA-945B3B308331}" type="slidenum">
              <a:rPr lang="en-US" smtClean="0"/>
              <a:pPr>
                <a:defRPr/>
              </a:pPr>
              <a:t>9</a:t>
            </a:fld>
            <a:endParaRPr lang="en-US" smtClean="0"/>
          </a:p>
        </p:txBody>
      </p:sp>
      <p:sp>
        <p:nvSpPr>
          <p:cNvPr id="182275" name="Rectangle 2"/>
          <p:cNvSpPr>
            <a:spLocks noGrp="1" noRot="1" noChangeAspect="1" noChangeArrowheads="1" noTextEdit="1"/>
          </p:cNvSpPr>
          <p:nvPr>
            <p:ph type="sldImg"/>
          </p:nvPr>
        </p:nvSpPr>
        <p:spPr>
          <a:xfrm>
            <a:off x="1258888" y="720725"/>
            <a:ext cx="4800600" cy="3600450"/>
          </a:xfrm>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5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25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969EA500-6D13-466D-BA00-5296B9FF4D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77D89A61-F16A-4E78-AE34-4B41C34207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97577C31-A330-430A-AEBA-443665C334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E76F81B8-7AB8-496E-BC6E-97708867C8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344273D-B7E6-441C-9F47-2406F720A2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CBDB3C5F-88C8-4D40-93F6-622EC0D1D4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474FCBB4-944D-4CFC-A526-EABCFE71E5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843F4100-F123-4C9F-A833-FE7B9CFA36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p:txBody>
          <a:bodyPr/>
          <a:lstStyle>
            <a:lvl1pPr>
              <a:defRPr/>
            </a:lvl1pPr>
          </a:lstStyle>
          <a:p>
            <a:pPr>
              <a:defRPr/>
            </a:pPr>
            <a:endParaRPr lang="en-US"/>
          </a:p>
        </p:txBody>
      </p:sp>
      <p:sp>
        <p:nvSpPr>
          <p:cNvPr id="8" name="Rectangle 41"/>
          <p:cNvSpPr>
            <a:spLocks noGrp="1" noChangeArrowheads="1"/>
          </p:cNvSpPr>
          <p:nvPr>
            <p:ph type="ftr" sz="quarter" idx="11"/>
          </p:nvPr>
        </p:nvSpPr>
        <p:spPr/>
        <p:txBody>
          <a:bodyPr/>
          <a:lstStyle>
            <a:lvl1pPr>
              <a:defRPr/>
            </a:lvl1pPr>
          </a:lstStyle>
          <a:p>
            <a:pPr>
              <a:defRPr/>
            </a:pPr>
            <a:endParaRPr lang="en-US"/>
          </a:p>
        </p:txBody>
      </p:sp>
      <p:sp>
        <p:nvSpPr>
          <p:cNvPr id="9" name="Rectangle 42"/>
          <p:cNvSpPr>
            <a:spLocks noGrp="1" noChangeArrowheads="1"/>
          </p:cNvSpPr>
          <p:nvPr>
            <p:ph type="sldNum" sz="quarter" idx="12"/>
          </p:nvPr>
        </p:nvSpPr>
        <p:spPr/>
        <p:txBody>
          <a:bodyPr/>
          <a:lstStyle>
            <a:lvl1pPr>
              <a:defRPr/>
            </a:lvl1pPr>
          </a:lstStyle>
          <a:p>
            <a:pPr>
              <a:defRPr/>
            </a:pPr>
            <a:fld id="{C8CD567E-F602-4573-90D2-94EF5EBB45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9A376F6E-4413-4BE4-8E6D-E2A1D5E803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vl1pPr>
          </a:lstStyle>
          <a:p>
            <a:pPr>
              <a:defRPr/>
            </a:pPr>
            <a:endParaRPr lang="en-US"/>
          </a:p>
        </p:txBody>
      </p:sp>
      <p:sp>
        <p:nvSpPr>
          <p:cNvPr id="3" name="Rectangle 41"/>
          <p:cNvSpPr>
            <a:spLocks noGrp="1" noChangeArrowheads="1"/>
          </p:cNvSpPr>
          <p:nvPr>
            <p:ph type="ftr" sz="quarter" idx="11"/>
          </p:nvPr>
        </p:nvSpPr>
        <p:spPr/>
        <p:txBody>
          <a:bodyPr/>
          <a:lstStyle>
            <a:lvl1pPr>
              <a:defRPr/>
            </a:lvl1pPr>
          </a:lstStyle>
          <a:p>
            <a:pPr>
              <a:defRPr/>
            </a:pPr>
            <a:endParaRPr lang="en-US"/>
          </a:p>
        </p:txBody>
      </p:sp>
      <p:sp>
        <p:nvSpPr>
          <p:cNvPr id="4" name="Rectangle 42"/>
          <p:cNvSpPr>
            <a:spLocks noGrp="1" noChangeArrowheads="1"/>
          </p:cNvSpPr>
          <p:nvPr>
            <p:ph type="sldNum" sz="quarter" idx="12"/>
          </p:nvPr>
        </p:nvSpPr>
        <p:spPr/>
        <p:txBody>
          <a:bodyPr/>
          <a:lstStyle>
            <a:lvl1pPr>
              <a:defRPr/>
            </a:lvl1pPr>
          </a:lstStyle>
          <a:p>
            <a:pPr>
              <a:defRPr/>
            </a:pPr>
            <a:fld id="{41611BC7-7DB9-4146-9FDB-56DA85A2BC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DBB4D971-AF37-4CF5-A68D-864DA500D2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413FF5AE-FBB0-4C6F-8800-3EA6AC65BE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4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4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614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614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cs typeface="+mn-cs"/>
              </a:defRPr>
            </a:lvl1pPr>
          </a:lstStyle>
          <a:p>
            <a:pPr>
              <a:defRPr/>
            </a:pPr>
            <a:fld id="{DBA9878F-DC41-4B78-9273-25CE4ADA74CB}" type="slidenum">
              <a:rPr lang="en-US"/>
              <a:pPr>
                <a:defRPr/>
              </a:pPr>
              <a:t>‹#›</a:t>
            </a:fld>
            <a:endParaRPr lang="en-US"/>
          </a:p>
        </p:txBody>
      </p:sp>
      <p:sp>
        <p:nvSpPr>
          <p:cNvPr id="614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50"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file:///S:\A%20Documents\Videos\2008%20-%20CoSN%20-%20Learning%20to%20Change%20New.wmv" TargetMode="Externa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hyperlink" Target="../Videos/2008%20-%20CoSN%20-%20Learning%20to%20Change.mp4"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838200"/>
            <a:ext cx="7772400" cy="1736725"/>
          </a:xfrm>
        </p:spPr>
        <p:txBody>
          <a:bodyPr/>
          <a:lstStyle/>
          <a:p>
            <a:pPr algn="l"/>
            <a:r>
              <a:rPr lang="en-US" sz="15000" dirty="0" smtClean="0">
                <a:latin typeface="Arial Black" pitchFamily="34" charset="0"/>
              </a:rPr>
              <a:t>ACT 4</a:t>
            </a:r>
            <a:endParaRPr lang="en-US" sz="15000" dirty="0">
              <a:latin typeface="Arial Black" pitchFamily="34" charset="0"/>
            </a:endParaRPr>
          </a:p>
        </p:txBody>
      </p:sp>
      <p:sp>
        <p:nvSpPr>
          <p:cNvPr id="5" name="Subtitle 4"/>
          <p:cNvSpPr>
            <a:spLocks noGrp="1"/>
          </p:cNvSpPr>
          <p:nvPr>
            <p:ph type="subTitle" sz="quarter" idx="1"/>
          </p:nvPr>
        </p:nvSpPr>
        <p:spPr>
          <a:xfrm>
            <a:off x="0" y="3429000"/>
            <a:ext cx="8458200" cy="1752600"/>
          </a:xfrm>
        </p:spPr>
        <p:txBody>
          <a:bodyPr/>
          <a:lstStyle/>
          <a:p>
            <a:pPr algn="r"/>
            <a:r>
              <a:rPr lang="en-US" sz="6000" dirty="0" smtClean="0">
                <a:solidFill>
                  <a:schemeClr val="accent6">
                    <a:lumMod val="75000"/>
                  </a:schemeClr>
                </a:solidFill>
                <a:latin typeface="Arial Black" pitchFamily="34" charset="0"/>
              </a:rPr>
              <a:t>Schools</a:t>
            </a:r>
            <a:br>
              <a:rPr lang="en-US" sz="6000" dirty="0" smtClean="0">
                <a:solidFill>
                  <a:schemeClr val="accent6">
                    <a:lumMod val="75000"/>
                  </a:schemeClr>
                </a:solidFill>
                <a:latin typeface="Arial Black" pitchFamily="34" charset="0"/>
              </a:rPr>
            </a:br>
            <a:r>
              <a:rPr lang="en-US" sz="6000" dirty="0" smtClean="0">
                <a:solidFill>
                  <a:schemeClr val="accent6">
                    <a:lumMod val="75000"/>
                  </a:schemeClr>
                </a:solidFill>
                <a:latin typeface="Arial Black" pitchFamily="34" charset="0"/>
              </a:rPr>
              <a:t>have </a:t>
            </a:r>
            <a:r>
              <a:rPr lang="en-US" sz="6000" dirty="0" smtClean="0">
                <a:solidFill>
                  <a:srgbClr val="FFC000"/>
                </a:solidFill>
                <a:latin typeface="Arial Black" pitchFamily="34" charset="0"/>
              </a:rPr>
              <a:t>NOT</a:t>
            </a:r>
            <a:r>
              <a:rPr lang="en-US" sz="6000" dirty="0" smtClean="0">
                <a:solidFill>
                  <a:schemeClr val="accent6">
                    <a:lumMod val="75000"/>
                  </a:schemeClr>
                </a:solidFill>
                <a:latin typeface="Arial Black" pitchFamily="34" charset="0"/>
              </a:rPr>
              <a:t/>
            </a:r>
            <a:br>
              <a:rPr lang="en-US" sz="6000" dirty="0" smtClean="0">
                <a:solidFill>
                  <a:schemeClr val="accent6">
                    <a:lumMod val="75000"/>
                  </a:schemeClr>
                </a:solidFill>
                <a:latin typeface="Arial Black" pitchFamily="34" charset="0"/>
              </a:rPr>
            </a:br>
            <a:r>
              <a:rPr lang="en-US" sz="6000" dirty="0" smtClean="0">
                <a:solidFill>
                  <a:schemeClr val="accent6">
                    <a:lumMod val="75000"/>
                  </a:schemeClr>
                </a:solidFill>
                <a:latin typeface="Arial Black" pitchFamily="34" charset="0"/>
              </a:rPr>
              <a:t>changed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pPr eaLnBrk="1" hangingPunct="1">
              <a:defRPr/>
            </a:pPr>
            <a:endParaRPr lang="en-US" smtClean="0"/>
          </a:p>
        </p:txBody>
      </p:sp>
      <p:sp>
        <p:nvSpPr>
          <p:cNvPr id="605187" name="Rectangle 3"/>
          <p:cNvSpPr>
            <a:spLocks noGrp="1" noChangeArrowheads="1"/>
          </p:cNvSpPr>
          <p:nvPr>
            <p:ph idx="1"/>
          </p:nvPr>
        </p:nvSpPr>
        <p:spPr/>
        <p:txBody>
          <a:bodyPr/>
          <a:lstStyle/>
          <a:p>
            <a:pPr eaLnBrk="1" hangingPunct="1">
              <a:defRPr/>
            </a:pPr>
            <a:endParaRPr lang="en-US" smtClean="0"/>
          </a:p>
        </p:txBody>
      </p:sp>
      <p:pic>
        <p:nvPicPr>
          <p:cNvPr id="68612" name="Picture 4" descr="2007 - ETS - America's Perfect Storm (Full Report)"/>
          <p:cNvPicPr>
            <a:picLocks noChangeAspect="1" noChangeArrowheads="1"/>
          </p:cNvPicPr>
          <p:nvPr/>
        </p:nvPicPr>
        <p:blipFill>
          <a:blip r:embed="rId4"/>
          <a:srcRect/>
          <a:stretch>
            <a:fillRect/>
          </a:stretch>
        </p:blipFill>
        <p:spPr bwMode="auto">
          <a:xfrm>
            <a:off x="2098675" y="236538"/>
            <a:ext cx="4945063" cy="63944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lstStyle/>
          <a:p>
            <a:pPr eaLnBrk="1" hangingPunct="1">
              <a:defRPr/>
            </a:pPr>
            <a:endParaRPr lang="en-US" smtClean="0"/>
          </a:p>
        </p:txBody>
      </p:sp>
      <p:sp>
        <p:nvSpPr>
          <p:cNvPr id="607235" name="Rectangle 3"/>
          <p:cNvSpPr>
            <a:spLocks noGrp="1" noChangeArrowheads="1"/>
          </p:cNvSpPr>
          <p:nvPr>
            <p:ph idx="1"/>
          </p:nvPr>
        </p:nvSpPr>
        <p:spPr/>
        <p:txBody>
          <a:bodyPr/>
          <a:lstStyle/>
          <a:p>
            <a:pPr eaLnBrk="1" hangingPunct="1">
              <a:defRPr/>
            </a:pPr>
            <a:endParaRPr lang="en-US" smtClean="0"/>
          </a:p>
        </p:txBody>
      </p:sp>
      <p:pic>
        <p:nvPicPr>
          <p:cNvPr id="69636" name="Picture 4" descr="2007 - PDK - Education in a Flat World (EDGE)"/>
          <p:cNvPicPr>
            <a:picLocks noChangeAspect="1" noChangeArrowheads="1"/>
          </p:cNvPicPr>
          <p:nvPr/>
        </p:nvPicPr>
        <p:blipFill>
          <a:blip r:embed="rId4"/>
          <a:srcRect/>
          <a:stretch>
            <a:fillRect/>
          </a:stretch>
        </p:blipFill>
        <p:spPr bwMode="auto">
          <a:xfrm>
            <a:off x="2208213" y="234950"/>
            <a:ext cx="4725987" cy="63992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pPr eaLnBrk="1" hangingPunct="1">
              <a:defRPr/>
            </a:pPr>
            <a:endParaRPr lang="en-US" smtClean="0"/>
          </a:p>
        </p:txBody>
      </p:sp>
      <p:sp>
        <p:nvSpPr>
          <p:cNvPr id="609283" name="Rectangle 3"/>
          <p:cNvSpPr>
            <a:spLocks noGrp="1" noChangeArrowheads="1"/>
          </p:cNvSpPr>
          <p:nvPr>
            <p:ph idx="1"/>
          </p:nvPr>
        </p:nvSpPr>
        <p:spPr/>
        <p:txBody>
          <a:bodyPr/>
          <a:lstStyle/>
          <a:p>
            <a:pPr eaLnBrk="1" hangingPunct="1">
              <a:defRPr/>
            </a:pPr>
            <a:endParaRPr lang="en-US" smtClean="0"/>
          </a:p>
        </p:txBody>
      </p:sp>
      <p:pic>
        <p:nvPicPr>
          <p:cNvPr id="70660" name="Picture 4" descr="2007 - ICW - Leaders and Laggards"/>
          <p:cNvPicPr>
            <a:picLocks noChangeAspect="1" noChangeArrowheads="1"/>
          </p:cNvPicPr>
          <p:nvPr/>
        </p:nvPicPr>
        <p:blipFill>
          <a:blip r:embed="rId4"/>
          <a:srcRect/>
          <a:stretch>
            <a:fillRect/>
          </a:stretch>
        </p:blipFill>
        <p:spPr bwMode="auto">
          <a:xfrm>
            <a:off x="2098675" y="236538"/>
            <a:ext cx="4945063" cy="63944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1"/>
          <p:cNvSpPr txBox="1">
            <a:spLocks noChangeArrowheads="1"/>
          </p:cNvSpPr>
          <p:nvPr/>
        </p:nvSpPr>
        <p:spPr bwMode="auto">
          <a:xfrm>
            <a:off x="6477000" y="2514600"/>
            <a:ext cx="2320925" cy="646113"/>
          </a:xfrm>
          <a:prstGeom prst="rect">
            <a:avLst/>
          </a:prstGeom>
          <a:noFill/>
          <a:ln w="9525">
            <a:noFill/>
            <a:miter lim="800000"/>
            <a:headEnd/>
            <a:tailEnd/>
          </a:ln>
        </p:spPr>
        <p:txBody>
          <a:bodyPr wrap="none">
            <a:spAutoFit/>
          </a:bodyPr>
          <a:lstStyle/>
          <a:p>
            <a:r>
              <a:rPr lang="en-US" sz="3600">
                <a:latin typeface="Calibri" pitchFamily="34" charset="0"/>
              </a:rPr>
              <a:t>uniqueness</a:t>
            </a:r>
          </a:p>
        </p:txBody>
      </p:sp>
      <p:sp>
        <p:nvSpPr>
          <p:cNvPr id="71683" name="TextBox 12"/>
          <p:cNvSpPr txBox="1">
            <a:spLocks noChangeArrowheads="1"/>
          </p:cNvSpPr>
          <p:nvPr/>
        </p:nvSpPr>
        <p:spPr bwMode="auto">
          <a:xfrm>
            <a:off x="381000" y="2514600"/>
            <a:ext cx="2320925" cy="646113"/>
          </a:xfrm>
          <a:prstGeom prst="rect">
            <a:avLst/>
          </a:prstGeom>
          <a:noFill/>
          <a:ln w="9525">
            <a:noFill/>
            <a:miter lim="800000"/>
            <a:headEnd/>
            <a:tailEnd/>
          </a:ln>
        </p:spPr>
        <p:txBody>
          <a:bodyPr wrap="none">
            <a:spAutoFit/>
          </a:bodyPr>
          <a:lstStyle/>
          <a:p>
            <a:r>
              <a:rPr lang="en-US" sz="3600">
                <a:latin typeface="Calibri" pitchFamily="34" charset="0"/>
              </a:rPr>
              <a:t>uniqueness</a:t>
            </a:r>
          </a:p>
        </p:txBody>
      </p:sp>
      <p:grpSp>
        <p:nvGrpSpPr>
          <p:cNvPr id="2" name="Group 16"/>
          <p:cNvGrpSpPr>
            <a:grpSpLocks/>
          </p:cNvGrpSpPr>
          <p:nvPr/>
        </p:nvGrpSpPr>
        <p:grpSpPr bwMode="auto">
          <a:xfrm>
            <a:off x="2768600" y="1600200"/>
            <a:ext cx="3683000" cy="4989513"/>
            <a:chOff x="2743200" y="1600200"/>
            <a:chExt cx="3683000" cy="4989731"/>
          </a:xfrm>
        </p:grpSpPr>
        <p:grpSp>
          <p:nvGrpSpPr>
            <p:cNvPr id="5" name="Group 4"/>
            <p:cNvGrpSpPr>
              <a:grpSpLocks/>
            </p:cNvGrpSpPr>
            <p:nvPr/>
          </p:nvGrpSpPr>
          <p:grpSpPr bwMode="auto">
            <a:xfrm>
              <a:off x="2743200" y="1600200"/>
              <a:ext cx="3683000" cy="3098800"/>
              <a:chOff x="2794000" y="2006600"/>
              <a:chExt cx="3556000" cy="2844800"/>
            </a:xfrm>
          </p:grpSpPr>
          <p:sp>
            <p:nvSpPr>
              <p:cNvPr id="3" name="Oval 2"/>
              <p:cNvSpPr/>
              <p:nvPr/>
            </p:nvSpPr>
            <p:spPr>
              <a:xfrm>
                <a:off x="2928883" y="2146514"/>
                <a:ext cx="3277038" cy="1138262"/>
              </a:xfrm>
              <a:prstGeom prst="ellipse">
                <a:avLst/>
              </a:prstGeom>
              <a:gradFill>
                <a:gsLst>
                  <a:gs pos="0">
                    <a:srgbClr val="DDEBCF"/>
                  </a:gs>
                  <a:gs pos="50000">
                    <a:srgbClr val="9CB86E"/>
                  </a:gs>
                  <a:gs pos="100000">
                    <a:srgbClr val="156B13"/>
                  </a:gs>
                </a:gsLst>
                <a:lin ang="16200000" scaled="0"/>
              </a:gradFill>
            </p:spPr>
            <p:style>
              <a:lnRef idx="0">
                <a:schemeClr val="accent1"/>
              </a:lnRef>
              <a:fillRef idx="3">
                <a:schemeClr val="accent1"/>
              </a:fillRef>
              <a:effectRef idx="3">
                <a:schemeClr val="accent1"/>
              </a:effectRef>
              <a:fontRef idx="minor">
                <a:schemeClr val="lt1"/>
              </a:fontRef>
            </p:style>
          </p:sp>
          <p:sp>
            <p:nvSpPr>
              <p:cNvPr id="4" name=" 4"/>
              <p:cNvSpPr/>
              <p:nvPr/>
            </p:nvSpPr>
            <p:spPr>
              <a:xfrm>
                <a:off x="2794000" y="2006600"/>
                <a:ext cx="3556000" cy="2844800"/>
              </a:xfrm>
              <a:prstGeom prst="funnel">
                <a:avLst/>
              </a:prstGeom>
              <a:gradFill>
                <a:gsLst>
                  <a:gs pos="0">
                    <a:srgbClr val="DDEBCF"/>
                  </a:gs>
                  <a:gs pos="50000">
                    <a:srgbClr val="9CB86E"/>
                  </a:gs>
                  <a:gs pos="100000">
                    <a:srgbClr val="156B13"/>
                  </a:gs>
                </a:gsLst>
                <a:lin ang="16200000" scaled="0"/>
              </a:gradFill>
            </p:spPr>
            <p:style>
              <a:lnRef idx="0">
                <a:schemeClr val="accent1"/>
              </a:lnRef>
              <a:fillRef idx="3">
                <a:schemeClr val="accent1"/>
              </a:fillRef>
              <a:effectRef idx="3">
                <a:schemeClr val="accent1"/>
              </a:effectRef>
              <a:fontRef idx="minor">
                <a:schemeClr val="lt1"/>
              </a:fontRef>
            </p:style>
          </p:sp>
        </p:grpSp>
        <p:sp>
          <p:nvSpPr>
            <p:cNvPr id="18" name="Up Arrow 17"/>
            <p:cNvSpPr/>
            <p:nvPr/>
          </p:nvSpPr>
          <p:spPr>
            <a:xfrm rot="10800000">
              <a:off x="4191000" y="5029200"/>
              <a:ext cx="762000" cy="838200"/>
            </a:xfrm>
            <a:prstGeom prst="upArrow">
              <a:avLst/>
            </a:prstGeom>
            <a:gradFill>
              <a:gsLst>
                <a:gs pos="0">
                  <a:srgbClr val="7030A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sp>
          <p:nvSpPr>
            <p:cNvPr id="71691" name="TextBox 18"/>
            <p:cNvSpPr txBox="1">
              <a:spLocks noChangeArrowheads="1"/>
            </p:cNvSpPr>
            <p:nvPr/>
          </p:nvSpPr>
          <p:spPr bwMode="auto">
            <a:xfrm>
              <a:off x="2918924" y="5943600"/>
              <a:ext cx="3341620" cy="646331"/>
            </a:xfrm>
            <a:prstGeom prst="rect">
              <a:avLst/>
            </a:prstGeom>
            <a:noFill/>
            <a:ln w="9525">
              <a:noFill/>
              <a:miter lim="800000"/>
              <a:headEnd/>
              <a:tailEnd/>
            </a:ln>
          </p:spPr>
          <p:txBody>
            <a:bodyPr wrap="none">
              <a:spAutoFit/>
            </a:bodyPr>
            <a:lstStyle/>
            <a:p>
              <a:r>
                <a:rPr lang="en-US" sz="3600">
                  <a:latin typeface="Calibri" pitchFamily="34" charset="0"/>
                </a:rPr>
                <a:t>one right answer</a:t>
              </a:r>
            </a:p>
          </p:txBody>
        </p:sp>
      </p:grpSp>
      <p:grpSp>
        <p:nvGrpSpPr>
          <p:cNvPr id="6" name="Group 15"/>
          <p:cNvGrpSpPr>
            <a:grpSpLocks/>
          </p:cNvGrpSpPr>
          <p:nvPr/>
        </p:nvGrpSpPr>
        <p:grpSpPr bwMode="auto">
          <a:xfrm>
            <a:off x="1905000" y="1447800"/>
            <a:ext cx="5410200" cy="2057400"/>
            <a:chOff x="1905000" y="1447800"/>
            <a:chExt cx="5410200" cy="2057400"/>
          </a:xfrm>
          <a:gradFill>
            <a:gsLst>
              <a:gs pos="0">
                <a:srgbClr val="C00000"/>
              </a:gs>
              <a:gs pos="45000">
                <a:srgbClr val="FF7A00"/>
              </a:gs>
              <a:gs pos="70000">
                <a:srgbClr val="FF0300"/>
              </a:gs>
              <a:gs pos="100000">
                <a:srgbClr val="4D0808"/>
              </a:gs>
            </a:gsLst>
            <a:lin ang="16200000" scaled="0"/>
          </a:gradFill>
        </p:grpSpPr>
        <p:sp>
          <p:nvSpPr>
            <p:cNvPr id="14" name="Circular Arrow 13"/>
            <p:cNvSpPr/>
            <p:nvPr/>
          </p:nvSpPr>
          <p:spPr>
            <a:xfrm>
              <a:off x="1905000" y="1447800"/>
              <a:ext cx="1981200" cy="2057400"/>
            </a:xfrm>
            <a:prstGeom prst="circularArrow">
              <a:avLst/>
            </a:prstGeom>
            <a:grp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 name="Circular Arrow 14"/>
            <p:cNvSpPr/>
            <p:nvPr/>
          </p:nvSpPr>
          <p:spPr>
            <a:xfrm flipH="1">
              <a:off x="5334000" y="1447800"/>
              <a:ext cx="1981200" cy="2057400"/>
            </a:xfrm>
            <a:prstGeom prst="circularArrow">
              <a:avLst/>
            </a:prstGeom>
            <a:grp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7" name="Group 16"/>
          <p:cNvGrpSpPr>
            <a:grpSpLocks/>
          </p:cNvGrpSpPr>
          <p:nvPr/>
        </p:nvGrpSpPr>
        <p:grpSpPr bwMode="auto">
          <a:xfrm>
            <a:off x="228600" y="228600"/>
            <a:ext cx="5105400" cy="704850"/>
            <a:chOff x="0" y="6160"/>
            <a:chExt cx="9776690" cy="695565"/>
          </a:xfrm>
          <a:solidFill>
            <a:schemeClr val="bg1">
              <a:lumMod val="50000"/>
            </a:schemeClr>
          </a:solidFill>
        </p:grpSpPr>
        <p:sp>
          <p:nvSpPr>
            <p:cNvPr id="20" name="Rounded Rectangle 19"/>
            <p:cNvSpPr/>
            <p:nvPr/>
          </p:nvSpPr>
          <p:spPr>
            <a:xfrm>
              <a:off x="0" y="6160"/>
              <a:ext cx="9776690" cy="695565"/>
            </a:xfrm>
            <a:prstGeom prst="roundRect">
              <a:avLst/>
            </a:prstGeom>
            <a:solidFill>
              <a:schemeClr val="bg1">
                <a:lumMod val="50000"/>
              </a:schemeClr>
            </a:solidFill>
          </p:spPr>
          <p:style>
            <a:lnRef idx="0">
              <a:schemeClr val="accent4"/>
            </a:lnRef>
            <a:fillRef idx="3">
              <a:schemeClr val="accent4"/>
            </a:fillRef>
            <a:effectRef idx="3">
              <a:schemeClr val="accent4"/>
            </a:effectRef>
            <a:fontRef idx="minor">
              <a:schemeClr val="lt1"/>
            </a:fontRef>
          </p:style>
        </p:sp>
        <p:sp>
          <p:nvSpPr>
            <p:cNvPr id="21" name="Rounded Rectangle 4"/>
            <p:cNvSpPr/>
            <p:nvPr/>
          </p:nvSpPr>
          <p:spPr>
            <a:xfrm>
              <a:off x="33441" y="40625"/>
              <a:ext cx="9086606" cy="626635"/>
            </a:xfrm>
            <a:prstGeom prst="rect">
              <a:avLst/>
            </a:prstGeom>
            <a:noFill/>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defTabSz="1289050" fontAlgn="auto">
                <a:lnSpc>
                  <a:spcPct val="90000"/>
                </a:lnSpc>
                <a:spcAft>
                  <a:spcPct val="35000"/>
                </a:spcAft>
                <a:defRPr/>
              </a:pPr>
              <a:r>
                <a:rPr lang="en-US" sz="2900" dirty="0"/>
                <a:t>What we have right now</a:t>
              </a:r>
            </a:p>
          </p:txBody>
        </p:sp>
      </p:gr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noFill/>
        </p:spPr>
        <p:txBody>
          <a:bodyPr/>
          <a:lstStyle/>
          <a:p>
            <a:endParaRPr lang="en-US" smtClean="0">
              <a:effectLst/>
            </a:endParaRPr>
          </a:p>
        </p:txBody>
      </p:sp>
      <p:sp>
        <p:nvSpPr>
          <p:cNvPr id="72707" name="Rectangle 3"/>
          <p:cNvSpPr>
            <a:spLocks noGrp="1" noChangeArrowheads="1"/>
          </p:cNvSpPr>
          <p:nvPr>
            <p:ph type="body" idx="4294967295"/>
          </p:nvPr>
        </p:nvSpPr>
        <p:spPr>
          <a:noFill/>
        </p:spPr>
        <p:txBody>
          <a:bodyPr/>
          <a:lstStyle/>
          <a:p>
            <a:endParaRPr lang="en-US" smtClean="0">
              <a:effectLst/>
            </a:endParaRPr>
          </a:p>
        </p:txBody>
      </p:sp>
      <p:pic>
        <p:nvPicPr>
          <p:cNvPr id="72708" name="Picture 4" descr="SmarterThanAFifthGrader"/>
          <p:cNvPicPr>
            <a:picLocks noChangeAspect="1" noChangeArrowheads="1"/>
          </p:cNvPicPr>
          <p:nvPr/>
        </p:nvPicPr>
        <p:blipFill>
          <a:blip r:embed="rId4"/>
          <a:srcRect/>
          <a:stretch>
            <a:fillRect/>
          </a:stretch>
        </p:blipFill>
        <p:spPr bwMode="auto">
          <a:xfrm>
            <a:off x="0" y="838200"/>
            <a:ext cx="9601200" cy="54308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F Minus.gif"/>
          <p:cNvPicPr>
            <a:picLocks noChangeAspect="1"/>
          </p:cNvPicPr>
          <p:nvPr/>
        </p:nvPicPr>
        <p:blipFill>
          <a:blip r:embed="rId4"/>
          <a:srcRect/>
          <a:stretch>
            <a:fillRect/>
          </a:stretch>
        </p:blipFill>
        <p:spPr bwMode="auto">
          <a:xfrm>
            <a:off x="0" y="2057400"/>
            <a:ext cx="9191625" cy="2971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768600" y="1600200"/>
            <a:ext cx="3683000" cy="3098800"/>
            <a:chOff x="2794000" y="2006600"/>
            <a:chExt cx="3556000" cy="2844800"/>
          </a:xfrm>
        </p:grpSpPr>
        <p:sp>
          <p:nvSpPr>
            <p:cNvPr id="3" name="Oval 2"/>
            <p:cNvSpPr/>
            <p:nvPr/>
          </p:nvSpPr>
          <p:spPr>
            <a:xfrm>
              <a:off x="2928883" y="2146508"/>
              <a:ext cx="3277038" cy="1138212"/>
            </a:xfrm>
            <a:prstGeom prst="ellipse">
              <a:avLst/>
            </a:prstGeom>
            <a:gradFill>
              <a:gsLst>
                <a:gs pos="0">
                  <a:srgbClr val="DDEBCF"/>
                </a:gs>
                <a:gs pos="50000">
                  <a:srgbClr val="9CB86E"/>
                </a:gs>
                <a:gs pos="100000">
                  <a:srgbClr val="156B13"/>
                </a:gs>
              </a:gsLst>
              <a:lin ang="16200000" scaled="0"/>
            </a:gradFill>
          </p:spPr>
          <p:style>
            <a:lnRef idx="0">
              <a:schemeClr val="accent1"/>
            </a:lnRef>
            <a:fillRef idx="3">
              <a:schemeClr val="accent1"/>
            </a:fillRef>
            <a:effectRef idx="3">
              <a:schemeClr val="accent1"/>
            </a:effectRef>
            <a:fontRef idx="minor">
              <a:schemeClr val="lt1"/>
            </a:fontRef>
          </p:style>
        </p:sp>
        <p:sp>
          <p:nvSpPr>
            <p:cNvPr id="4" name=" 4"/>
            <p:cNvSpPr/>
            <p:nvPr/>
          </p:nvSpPr>
          <p:spPr>
            <a:xfrm>
              <a:off x="2794000" y="2006600"/>
              <a:ext cx="3556000" cy="2844800"/>
            </a:xfrm>
            <a:prstGeom prst="funnel">
              <a:avLst/>
            </a:prstGeom>
            <a:gradFill>
              <a:gsLst>
                <a:gs pos="0">
                  <a:srgbClr val="DDEBCF"/>
                </a:gs>
                <a:gs pos="50000">
                  <a:srgbClr val="9CB86E"/>
                </a:gs>
                <a:gs pos="100000">
                  <a:srgbClr val="156B13"/>
                </a:gs>
              </a:gsLst>
              <a:lin ang="16200000" scaled="0"/>
            </a:gradFill>
          </p:spPr>
          <p:style>
            <a:lnRef idx="0">
              <a:schemeClr val="accent1"/>
            </a:lnRef>
            <a:fillRef idx="3">
              <a:schemeClr val="accent1"/>
            </a:fillRef>
            <a:effectRef idx="3">
              <a:schemeClr val="accent1"/>
            </a:effectRef>
            <a:fontRef idx="minor">
              <a:schemeClr val="lt1"/>
            </a:fontRef>
          </p:style>
        </p:sp>
      </p:grpSp>
      <p:sp>
        <p:nvSpPr>
          <p:cNvPr id="18" name="Up Arrow 17"/>
          <p:cNvSpPr/>
          <p:nvPr/>
        </p:nvSpPr>
        <p:spPr>
          <a:xfrm rot="10800000" flipV="1">
            <a:off x="4229101" y="5029200"/>
            <a:ext cx="762000" cy="838200"/>
          </a:xfrm>
          <a:prstGeom prst="upArrow">
            <a:avLst/>
          </a:prstGeom>
          <a:gradFill>
            <a:gsLst>
              <a:gs pos="0">
                <a:srgbClr val="7030A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sp>
        <p:nvSpPr>
          <p:cNvPr id="74758" name="TextBox 18"/>
          <p:cNvSpPr txBox="1">
            <a:spLocks noChangeArrowheads="1"/>
          </p:cNvSpPr>
          <p:nvPr/>
        </p:nvSpPr>
        <p:spPr bwMode="auto">
          <a:xfrm>
            <a:off x="3543300" y="5943600"/>
            <a:ext cx="2133600" cy="646113"/>
          </a:xfrm>
          <a:prstGeom prst="rect">
            <a:avLst/>
          </a:prstGeom>
          <a:noFill/>
          <a:ln w="9525">
            <a:noFill/>
            <a:miter lim="800000"/>
            <a:headEnd/>
            <a:tailEnd/>
          </a:ln>
        </p:spPr>
        <p:txBody>
          <a:bodyPr wrap="none">
            <a:spAutoFit/>
          </a:bodyPr>
          <a:lstStyle/>
          <a:p>
            <a:r>
              <a:rPr lang="en-US" sz="3600">
                <a:latin typeface="Calibri" pitchFamily="34" charset="0"/>
              </a:rPr>
              <a:t>status quo</a:t>
            </a:r>
          </a:p>
        </p:txBody>
      </p:sp>
      <p:grpSp>
        <p:nvGrpSpPr>
          <p:cNvPr id="5" name="Group 15"/>
          <p:cNvGrpSpPr>
            <a:grpSpLocks/>
          </p:cNvGrpSpPr>
          <p:nvPr/>
        </p:nvGrpSpPr>
        <p:grpSpPr bwMode="auto">
          <a:xfrm>
            <a:off x="381000" y="1447800"/>
            <a:ext cx="8156575" cy="2057400"/>
            <a:chOff x="381000" y="1447800"/>
            <a:chExt cx="8156179" cy="2057400"/>
          </a:xfrm>
        </p:grpSpPr>
        <p:sp>
          <p:nvSpPr>
            <p:cNvPr id="74761" name="TextBox 11"/>
            <p:cNvSpPr txBox="1">
              <a:spLocks noChangeArrowheads="1"/>
            </p:cNvSpPr>
            <p:nvPr/>
          </p:nvSpPr>
          <p:spPr bwMode="auto">
            <a:xfrm>
              <a:off x="6477000" y="2514600"/>
              <a:ext cx="2060179" cy="646331"/>
            </a:xfrm>
            <a:prstGeom prst="rect">
              <a:avLst/>
            </a:prstGeom>
            <a:noFill/>
            <a:ln w="9525">
              <a:noFill/>
              <a:miter lim="800000"/>
              <a:headEnd/>
              <a:tailEnd/>
            </a:ln>
          </p:spPr>
          <p:txBody>
            <a:bodyPr wrap="none">
              <a:spAutoFit/>
            </a:bodyPr>
            <a:lstStyle/>
            <a:p>
              <a:r>
                <a:rPr lang="en-US" sz="3600">
                  <a:latin typeface="Calibri" pitchFamily="34" charset="0"/>
                </a:rPr>
                <a:t>possibility</a:t>
              </a:r>
            </a:p>
          </p:txBody>
        </p:sp>
        <p:sp>
          <p:nvSpPr>
            <p:cNvPr id="74762" name="TextBox 12"/>
            <p:cNvSpPr txBox="1">
              <a:spLocks noChangeArrowheads="1"/>
            </p:cNvSpPr>
            <p:nvPr/>
          </p:nvSpPr>
          <p:spPr bwMode="auto">
            <a:xfrm>
              <a:off x="381000" y="2514600"/>
              <a:ext cx="2060179" cy="646331"/>
            </a:xfrm>
            <a:prstGeom prst="rect">
              <a:avLst/>
            </a:prstGeom>
            <a:noFill/>
            <a:ln w="9525">
              <a:noFill/>
              <a:miter lim="800000"/>
              <a:headEnd/>
              <a:tailEnd/>
            </a:ln>
          </p:spPr>
          <p:txBody>
            <a:bodyPr wrap="none">
              <a:spAutoFit/>
            </a:bodyPr>
            <a:lstStyle/>
            <a:p>
              <a:r>
                <a:rPr lang="en-US" sz="3600">
                  <a:latin typeface="Calibri" pitchFamily="34" charset="0"/>
                </a:rPr>
                <a:t>possibility</a:t>
              </a:r>
            </a:p>
          </p:txBody>
        </p:sp>
        <p:sp>
          <p:nvSpPr>
            <p:cNvPr id="14" name="Circular Arrow 13"/>
            <p:cNvSpPr/>
            <p:nvPr/>
          </p:nvSpPr>
          <p:spPr>
            <a:xfrm flipH="1">
              <a:off x="1904926" y="1447800"/>
              <a:ext cx="1981104" cy="2057400"/>
            </a:xfrm>
            <a:prstGeom prst="circularArrow">
              <a:avLst/>
            </a:prstGeom>
            <a:gradFill>
              <a:gsLst>
                <a:gs pos="0">
                  <a:srgbClr val="C00000"/>
                </a:gs>
                <a:gs pos="45000">
                  <a:srgbClr val="FF7A00"/>
                </a:gs>
                <a:gs pos="70000">
                  <a:srgbClr val="FF0300"/>
                </a:gs>
                <a:gs pos="100000">
                  <a:srgbClr val="4D0808"/>
                </a:gs>
              </a:gsLst>
              <a:lin ang="16200000" scaled="0"/>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 name="Circular Arrow 14"/>
            <p:cNvSpPr/>
            <p:nvPr/>
          </p:nvSpPr>
          <p:spPr>
            <a:xfrm>
              <a:off x="5333760" y="1447800"/>
              <a:ext cx="1981104" cy="2057400"/>
            </a:xfrm>
            <a:prstGeom prst="circularArrow">
              <a:avLst/>
            </a:prstGeom>
            <a:gradFill>
              <a:gsLst>
                <a:gs pos="0">
                  <a:srgbClr val="C00000"/>
                </a:gs>
                <a:gs pos="45000">
                  <a:srgbClr val="FF7A00"/>
                </a:gs>
                <a:gs pos="70000">
                  <a:srgbClr val="FF0300"/>
                </a:gs>
                <a:gs pos="100000">
                  <a:srgbClr val="4D0808"/>
                </a:gs>
              </a:gsLst>
              <a:lin ang="16200000" scaled="0"/>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aphicFrame>
        <p:nvGraphicFramePr>
          <p:cNvPr id="21" name="Diagram 20"/>
          <p:cNvGraphicFramePr/>
          <p:nvPr/>
        </p:nvGraphicFramePr>
        <p:xfrm>
          <a:off x="228601" y="228600"/>
          <a:ext cx="5943600" cy="707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295400"/>
            <a:ext cx="3340979" cy="584775"/>
          </a:xfrm>
          <a:prstGeom prst="rect">
            <a:avLst/>
          </a:prstGeom>
          <a:noFill/>
        </p:spPr>
        <p:txBody>
          <a:bodyPr wrap="none" rtlCol="0">
            <a:spAutoFit/>
          </a:bodyPr>
          <a:lstStyle/>
          <a:p>
            <a:r>
              <a:rPr lang="en-US" dirty="0" smtClean="0"/>
              <a:t>critical thinking</a:t>
            </a:r>
            <a:endParaRPr lang="en-US" dirty="0"/>
          </a:p>
        </p:txBody>
      </p:sp>
      <p:sp>
        <p:nvSpPr>
          <p:cNvPr id="3" name="TextBox 2"/>
          <p:cNvSpPr txBox="1"/>
          <p:nvPr/>
        </p:nvSpPr>
        <p:spPr>
          <a:xfrm>
            <a:off x="4876800" y="1447800"/>
            <a:ext cx="3467616" cy="584775"/>
          </a:xfrm>
          <a:prstGeom prst="rect">
            <a:avLst/>
          </a:prstGeom>
          <a:noFill/>
        </p:spPr>
        <p:txBody>
          <a:bodyPr wrap="none" rtlCol="0">
            <a:spAutoFit/>
          </a:bodyPr>
          <a:lstStyle/>
          <a:p>
            <a:r>
              <a:rPr lang="en-US" dirty="0" smtClean="0"/>
              <a:t>problem solving</a:t>
            </a:r>
            <a:endParaRPr lang="en-US" dirty="0"/>
          </a:p>
        </p:txBody>
      </p:sp>
      <p:sp>
        <p:nvSpPr>
          <p:cNvPr id="5" name="TextBox 4"/>
          <p:cNvSpPr txBox="1"/>
          <p:nvPr/>
        </p:nvSpPr>
        <p:spPr>
          <a:xfrm>
            <a:off x="228600" y="2971800"/>
            <a:ext cx="2819170" cy="584775"/>
          </a:xfrm>
          <a:prstGeom prst="rect">
            <a:avLst/>
          </a:prstGeom>
          <a:noFill/>
        </p:spPr>
        <p:txBody>
          <a:bodyPr wrap="none" rtlCol="0">
            <a:spAutoFit/>
          </a:bodyPr>
          <a:lstStyle/>
          <a:p>
            <a:r>
              <a:rPr lang="en-US" dirty="0" smtClean="0"/>
              <a:t>collaboration</a:t>
            </a:r>
            <a:endParaRPr lang="en-US" dirty="0"/>
          </a:p>
        </p:txBody>
      </p:sp>
      <p:sp>
        <p:nvSpPr>
          <p:cNvPr id="6" name="TextBox 5"/>
          <p:cNvSpPr txBox="1"/>
          <p:nvPr/>
        </p:nvSpPr>
        <p:spPr>
          <a:xfrm>
            <a:off x="1447800" y="2133600"/>
            <a:ext cx="2596801" cy="584775"/>
          </a:xfrm>
          <a:prstGeom prst="rect">
            <a:avLst/>
          </a:prstGeom>
          <a:noFill/>
        </p:spPr>
        <p:txBody>
          <a:bodyPr wrap="none" rtlCol="0">
            <a:spAutoFit/>
          </a:bodyPr>
          <a:lstStyle/>
          <a:p>
            <a:r>
              <a:rPr lang="en-US" dirty="0" smtClean="0"/>
              <a:t>adaptability</a:t>
            </a:r>
            <a:endParaRPr lang="en-US" dirty="0"/>
          </a:p>
        </p:txBody>
      </p:sp>
      <p:sp>
        <p:nvSpPr>
          <p:cNvPr id="7" name="TextBox 6"/>
          <p:cNvSpPr txBox="1"/>
          <p:nvPr/>
        </p:nvSpPr>
        <p:spPr>
          <a:xfrm>
            <a:off x="2590800" y="4572000"/>
            <a:ext cx="3908442" cy="584775"/>
          </a:xfrm>
          <a:prstGeom prst="rect">
            <a:avLst/>
          </a:prstGeom>
          <a:noFill/>
        </p:spPr>
        <p:txBody>
          <a:bodyPr wrap="none" rtlCol="0">
            <a:spAutoFit/>
          </a:bodyPr>
          <a:lstStyle/>
          <a:p>
            <a:r>
              <a:rPr lang="en-US" dirty="0" err="1" smtClean="0"/>
              <a:t>entrepeneurialism</a:t>
            </a:r>
            <a:endParaRPr lang="en-US" dirty="0"/>
          </a:p>
        </p:txBody>
      </p:sp>
      <p:sp>
        <p:nvSpPr>
          <p:cNvPr id="8" name="TextBox 7"/>
          <p:cNvSpPr txBox="1"/>
          <p:nvPr/>
        </p:nvSpPr>
        <p:spPr>
          <a:xfrm>
            <a:off x="4648200" y="3124200"/>
            <a:ext cx="2098267" cy="584775"/>
          </a:xfrm>
          <a:prstGeom prst="rect">
            <a:avLst/>
          </a:prstGeom>
          <a:noFill/>
        </p:spPr>
        <p:txBody>
          <a:bodyPr wrap="none" rtlCol="0">
            <a:spAutoFit/>
          </a:bodyPr>
          <a:lstStyle/>
          <a:p>
            <a:r>
              <a:rPr lang="en-US" dirty="0" smtClean="0"/>
              <a:t>creativity</a:t>
            </a:r>
            <a:endParaRPr lang="en-US" dirty="0"/>
          </a:p>
        </p:txBody>
      </p:sp>
      <p:sp>
        <p:nvSpPr>
          <p:cNvPr id="9" name="TextBox 8"/>
          <p:cNvSpPr txBox="1"/>
          <p:nvPr/>
        </p:nvSpPr>
        <p:spPr>
          <a:xfrm>
            <a:off x="4800600" y="381000"/>
            <a:ext cx="3914470" cy="584775"/>
          </a:xfrm>
          <a:prstGeom prst="rect">
            <a:avLst/>
          </a:prstGeom>
          <a:noFill/>
        </p:spPr>
        <p:txBody>
          <a:bodyPr wrap="none" rtlCol="0">
            <a:spAutoFit/>
          </a:bodyPr>
          <a:lstStyle/>
          <a:p>
            <a:r>
              <a:rPr lang="en-US" dirty="0" smtClean="0"/>
              <a:t>effective speaking</a:t>
            </a:r>
            <a:endParaRPr lang="en-US" dirty="0"/>
          </a:p>
        </p:txBody>
      </p:sp>
      <p:sp>
        <p:nvSpPr>
          <p:cNvPr id="10" name="TextBox 9"/>
          <p:cNvSpPr txBox="1"/>
          <p:nvPr/>
        </p:nvSpPr>
        <p:spPr>
          <a:xfrm>
            <a:off x="4267200" y="5257800"/>
            <a:ext cx="3494483" cy="584775"/>
          </a:xfrm>
          <a:prstGeom prst="rect">
            <a:avLst/>
          </a:prstGeom>
          <a:noFill/>
        </p:spPr>
        <p:txBody>
          <a:bodyPr wrap="none" rtlCol="0">
            <a:spAutoFit/>
          </a:bodyPr>
          <a:lstStyle/>
          <a:p>
            <a:r>
              <a:rPr lang="en-US" dirty="0" smtClean="0"/>
              <a:t>effective writing</a:t>
            </a:r>
            <a:endParaRPr lang="en-US" dirty="0"/>
          </a:p>
        </p:txBody>
      </p:sp>
      <p:sp>
        <p:nvSpPr>
          <p:cNvPr id="11" name="TextBox 10"/>
          <p:cNvSpPr txBox="1"/>
          <p:nvPr/>
        </p:nvSpPr>
        <p:spPr>
          <a:xfrm>
            <a:off x="304800" y="5257800"/>
            <a:ext cx="2326471" cy="584775"/>
          </a:xfrm>
          <a:prstGeom prst="rect">
            <a:avLst/>
          </a:prstGeom>
          <a:noFill/>
        </p:spPr>
        <p:txBody>
          <a:bodyPr wrap="none" rtlCol="0">
            <a:spAutoFit/>
          </a:bodyPr>
          <a:lstStyle/>
          <a:p>
            <a:r>
              <a:rPr lang="en-US" dirty="0" smtClean="0"/>
              <a:t>innovation</a:t>
            </a:r>
            <a:endParaRPr lang="en-US" dirty="0"/>
          </a:p>
        </p:txBody>
      </p:sp>
      <p:sp>
        <p:nvSpPr>
          <p:cNvPr id="12" name="TextBox 11"/>
          <p:cNvSpPr txBox="1"/>
          <p:nvPr/>
        </p:nvSpPr>
        <p:spPr>
          <a:xfrm>
            <a:off x="4495800" y="2286000"/>
            <a:ext cx="4199355" cy="584775"/>
          </a:xfrm>
          <a:prstGeom prst="rect">
            <a:avLst/>
          </a:prstGeom>
          <a:noFill/>
        </p:spPr>
        <p:txBody>
          <a:bodyPr wrap="none" rtlCol="0">
            <a:spAutoFit/>
          </a:bodyPr>
          <a:lstStyle/>
          <a:p>
            <a:r>
              <a:rPr lang="en-US" dirty="0" smtClean="0"/>
              <a:t>information literacy</a:t>
            </a:r>
            <a:endParaRPr lang="en-US" dirty="0"/>
          </a:p>
        </p:txBody>
      </p:sp>
      <p:sp>
        <p:nvSpPr>
          <p:cNvPr id="13" name="TextBox 12"/>
          <p:cNvSpPr txBox="1"/>
          <p:nvPr/>
        </p:nvSpPr>
        <p:spPr>
          <a:xfrm>
            <a:off x="1524000" y="3733800"/>
            <a:ext cx="3066865" cy="584775"/>
          </a:xfrm>
          <a:prstGeom prst="rect">
            <a:avLst/>
          </a:prstGeom>
          <a:noFill/>
        </p:spPr>
        <p:txBody>
          <a:bodyPr wrap="none" rtlCol="0">
            <a:spAutoFit/>
          </a:bodyPr>
          <a:lstStyle/>
          <a:p>
            <a:r>
              <a:rPr lang="en-US" dirty="0" smtClean="0"/>
              <a:t>media fluency</a:t>
            </a:r>
            <a:endParaRPr lang="en-US" dirty="0"/>
          </a:p>
        </p:txBody>
      </p:sp>
      <p:sp>
        <p:nvSpPr>
          <p:cNvPr id="14" name="TextBox 13"/>
          <p:cNvSpPr txBox="1"/>
          <p:nvPr/>
        </p:nvSpPr>
        <p:spPr>
          <a:xfrm>
            <a:off x="1447800" y="6019800"/>
            <a:ext cx="2106667" cy="584775"/>
          </a:xfrm>
          <a:prstGeom prst="rect">
            <a:avLst/>
          </a:prstGeom>
          <a:noFill/>
        </p:spPr>
        <p:txBody>
          <a:bodyPr wrap="none" rtlCol="0">
            <a:spAutoFit/>
          </a:bodyPr>
          <a:lstStyle/>
          <a:p>
            <a:r>
              <a:rPr lang="en-US" dirty="0" smtClean="0"/>
              <a:t>synthesis</a:t>
            </a:r>
            <a:endParaRPr lang="en-US" dirty="0"/>
          </a:p>
        </p:txBody>
      </p:sp>
      <p:sp>
        <p:nvSpPr>
          <p:cNvPr id="15" name="TextBox 14"/>
          <p:cNvSpPr txBox="1"/>
          <p:nvPr/>
        </p:nvSpPr>
        <p:spPr>
          <a:xfrm>
            <a:off x="5410200" y="3733800"/>
            <a:ext cx="3291286" cy="584775"/>
          </a:xfrm>
          <a:prstGeom prst="rect">
            <a:avLst/>
          </a:prstGeom>
          <a:noFill/>
        </p:spPr>
        <p:txBody>
          <a:bodyPr wrap="none" rtlCol="0">
            <a:spAutoFit/>
          </a:bodyPr>
          <a:lstStyle/>
          <a:p>
            <a:r>
              <a:rPr lang="en-US" dirty="0" smtClean="0"/>
              <a:t>analytical skills</a:t>
            </a:r>
            <a:endParaRPr lang="en-US" dirty="0"/>
          </a:p>
        </p:txBody>
      </p:sp>
      <p:sp>
        <p:nvSpPr>
          <p:cNvPr id="16" name="TextBox 15"/>
          <p:cNvSpPr txBox="1"/>
          <p:nvPr/>
        </p:nvSpPr>
        <p:spPr>
          <a:xfrm>
            <a:off x="5715000" y="6019800"/>
            <a:ext cx="1921936" cy="584775"/>
          </a:xfrm>
          <a:prstGeom prst="rect">
            <a:avLst/>
          </a:prstGeom>
          <a:noFill/>
        </p:spPr>
        <p:txBody>
          <a:bodyPr wrap="none" rtlCol="0">
            <a:spAutoFit/>
          </a:bodyPr>
          <a:lstStyle/>
          <a:p>
            <a:r>
              <a:rPr lang="en-US" dirty="0" smtClean="0"/>
              <a:t>curiosity</a:t>
            </a:r>
            <a:endParaRPr lang="en-US" dirty="0"/>
          </a:p>
        </p:txBody>
      </p:sp>
      <p:sp>
        <p:nvSpPr>
          <p:cNvPr id="17" name="TextBox 16"/>
          <p:cNvSpPr txBox="1"/>
          <p:nvPr/>
        </p:nvSpPr>
        <p:spPr>
          <a:xfrm>
            <a:off x="0" y="381000"/>
            <a:ext cx="3737305" cy="584775"/>
          </a:xfrm>
          <a:prstGeom prst="rect">
            <a:avLst/>
          </a:prstGeom>
          <a:noFill/>
        </p:spPr>
        <p:txBody>
          <a:bodyPr wrap="none" rtlCol="0">
            <a:spAutoFit/>
          </a:bodyPr>
          <a:lstStyle/>
          <a:p>
            <a:r>
              <a:rPr lang="en-US" dirty="0" smtClean="0"/>
              <a:t>global awareness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2006-12 TIME Cover"/>
          <p:cNvPicPr>
            <a:picLocks noGrp="1" noChangeAspect="1" noChangeArrowheads="1"/>
          </p:cNvPicPr>
          <p:nvPr>
            <p:ph idx="1"/>
          </p:nvPr>
        </p:nvPicPr>
        <p:blipFill>
          <a:blip r:embed="rId4"/>
          <a:srcRect/>
          <a:stretch>
            <a:fillRect/>
          </a:stretch>
        </p:blipFill>
        <p:spPr>
          <a:xfrm>
            <a:off x="2341563" y="461963"/>
            <a:ext cx="4460875" cy="5943600"/>
          </a:xfrm>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effectLst/>
              </a:rPr>
              <a:t>TIME, December 2006</a:t>
            </a:r>
          </a:p>
        </p:txBody>
      </p:sp>
      <p:sp>
        <p:nvSpPr>
          <p:cNvPr id="76803" name="Rectangle 3"/>
          <p:cNvSpPr>
            <a:spLocks noGrp="1" noChangeArrowheads="1"/>
          </p:cNvSpPr>
          <p:nvPr>
            <p:ph idx="1"/>
          </p:nvPr>
        </p:nvSpPr>
        <p:spPr>
          <a:xfrm>
            <a:off x="457200" y="2035175"/>
            <a:ext cx="8229600" cy="4530725"/>
          </a:xfrm>
        </p:spPr>
        <p:txBody>
          <a:bodyPr/>
          <a:lstStyle/>
          <a:p>
            <a:pPr eaLnBrk="1" hangingPunct="1">
              <a:buFont typeface="Wingdings" pitchFamily="2" charset="2"/>
              <a:buNone/>
            </a:pPr>
            <a:r>
              <a:rPr lang="en-US" smtClean="0">
                <a:effectLst/>
              </a:rPr>
              <a:t>	For the past five years, the national conversation on education has focused on reading scores, math tests and closing the "achievement gap" between social classes. This is not a story about that conversation.</a:t>
            </a:r>
          </a:p>
          <a:p>
            <a:pPr eaLnBrk="1" hangingPunct="1">
              <a:buFont typeface="Wingdings" pitchFamily="2" charset="2"/>
              <a:buNone/>
            </a:pPr>
            <a:r>
              <a:rPr lang="en-US" smtClean="0">
                <a:effectLst/>
              </a:rPr>
              <a:t>	</a:t>
            </a: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33400" y="1676400"/>
          <a:ext cx="80772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9600" y="381000"/>
            <a:ext cx="7750840" cy="938719"/>
          </a:xfrm>
          <a:prstGeom prst="rect">
            <a:avLst/>
          </a:prstGeom>
          <a:noFill/>
        </p:spPr>
        <p:txBody>
          <a:bodyPr wrap="none" rtlCol="0">
            <a:spAutoFit/>
          </a:bodyPr>
          <a:lstStyle/>
          <a:p>
            <a:pPr algn="ctr"/>
            <a:r>
              <a:rPr lang="en-US" sz="5500" dirty="0" smtClean="0">
                <a:solidFill>
                  <a:srgbClr val="0070C0"/>
                </a:solidFill>
                <a:latin typeface="Impact" pitchFamily="34" charset="0"/>
              </a:rPr>
              <a:t>The fundamental dilemma</a:t>
            </a:r>
            <a:endParaRPr lang="en-US" sz="5500" dirty="0">
              <a:solidFill>
                <a:srgbClr val="0070C0"/>
              </a:solidFill>
              <a:latin typeface="Impact" pitchFamily="34" charset="0"/>
            </a:endParaRPr>
          </a:p>
        </p:txBody>
      </p:sp>
      <p:sp>
        <p:nvSpPr>
          <p:cNvPr id="4" name="TextBox 3"/>
          <p:cNvSpPr txBox="1"/>
          <p:nvPr/>
        </p:nvSpPr>
        <p:spPr>
          <a:xfrm>
            <a:off x="2615502" y="3752671"/>
            <a:ext cx="2337498" cy="1200329"/>
          </a:xfrm>
          <a:prstGeom prst="rect">
            <a:avLst/>
          </a:prstGeom>
          <a:noFill/>
        </p:spPr>
        <p:txBody>
          <a:bodyPr wrap="none" rtlCol="0">
            <a:spAutoFit/>
          </a:bodyPr>
          <a:lstStyle/>
          <a:p>
            <a:r>
              <a:rPr lang="en-US" sz="2400" dirty="0" smtClean="0">
                <a:solidFill>
                  <a:schemeClr val="accent6"/>
                </a:solidFill>
              </a:rPr>
              <a:t>Schools were </a:t>
            </a:r>
            <a:br>
              <a:rPr lang="en-US" sz="2400" dirty="0" smtClean="0">
                <a:solidFill>
                  <a:schemeClr val="accent6"/>
                </a:solidFill>
              </a:rPr>
            </a:br>
            <a:r>
              <a:rPr lang="en-US" sz="2400" dirty="0" smtClean="0">
                <a:solidFill>
                  <a:schemeClr val="accent6"/>
                </a:solidFill>
              </a:rPr>
              <a:t>designed</a:t>
            </a:r>
            <a:br>
              <a:rPr lang="en-US" sz="2400" dirty="0" smtClean="0">
                <a:solidFill>
                  <a:schemeClr val="accent6"/>
                </a:solidFill>
              </a:rPr>
            </a:br>
            <a:r>
              <a:rPr lang="en-US" sz="2400" dirty="0" smtClean="0">
                <a:solidFill>
                  <a:schemeClr val="accent6"/>
                </a:solidFill>
              </a:rPr>
              <a:t>for this …</a:t>
            </a:r>
            <a:endParaRPr lang="en-US" sz="2400" dirty="0">
              <a:solidFill>
                <a:schemeClr val="accent6"/>
              </a:solidFill>
            </a:endParaRPr>
          </a:p>
        </p:txBody>
      </p:sp>
      <p:sp>
        <p:nvSpPr>
          <p:cNvPr id="7" name="TextBox 6"/>
          <p:cNvSpPr txBox="1"/>
          <p:nvPr/>
        </p:nvSpPr>
        <p:spPr>
          <a:xfrm>
            <a:off x="5097811" y="2743200"/>
            <a:ext cx="2064989" cy="1200329"/>
          </a:xfrm>
          <a:prstGeom prst="rect">
            <a:avLst/>
          </a:prstGeom>
          <a:noFill/>
        </p:spPr>
        <p:txBody>
          <a:bodyPr wrap="none" rtlCol="0">
            <a:spAutoFit/>
          </a:bodyPr>
          <a:lstStyle/>
          <a:p>
            <a:pPr algn="r"/>
            <a:r>
              <a:rPr lang="en-US" sz="2400" dirty="0" smtClean="0">
                <a:solidFill>
                  <a:srgbClr val="009900"/>
                </a:solidFill>
              </a:rPr>
              <a:t>but now are</a:t>
            </a:r>
            <a:br>
              <a:rPr lang="en-US" sz="2400" dirty="0" smtClean="0">
                <a:solidFill>
                  <a:srgbClr val="009900"/>
                </a:solidFill>
              </a:rPr>
            </a:br>
            <a:r>
              <a:rPr lang="en-US" sz="2400" dirty="0" smtClean="0">
                <a:solidFill>
                  <a:srgbClr val="009900"/>
                </a:solidFill>
              </a:rPr>
              <a:t>expected to</a:t>
            </a:r>
          </a:p>
          <a:p>
            <a:pPr algn="r"/>
            <a:r>
              <a:rPr lang="en-US" sz="2400" dirty="0" smtClean="0">
                <a:solidFill>
                  <a:srgbClr val="009900"/>
                </a:solidFill>
              </a:rPr>
              <a:t>do this</a:t>
            </a:r>
            <a:endParaRPr lang="en-US" sz="2400" dirty="0">
              <a:solidFill>
                <a:srgbClr val="009900"/>
              </a:solidFill>
            </a:endParaRPr>
          </a:p>
        </p:txBody>
      </p:sp>
      <p:sp>
        <p:nvSpPr>
          <p:cNvPr id="8" name="Right Brace 7"/>
          <p:cNvSpPr/>
          <p:nvPr/>
        </p:nvSpPr>
        <p:spPr bwMode="auto">
          <a:xfrm>
            <a:off x="1981200" y="2971800"/>
            <a:ext cx="457200" cy="2895600"/>
          </a:xfrm>
          <a:prstGeom prst="rightBrace">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9" name="Right Brace 8"/>
          <p:cNvSpPr/>
          <p:nvPr/>
        </p:nvSpPr>
        <p:spPr bwMode="auto">
          <a:xfrm flipH="1">
            <a:off x="7315200" y="1828800"/>
            <a:ext cx="457200" cy="2971800"/>
          </a:xfrm>
          <a:prstGeom prst="rightBrace">
            <a:avLst/>
          </a:prstGeom>
          <a:noFill/>
          <a:ln w="3810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effectLst/>
              </a:rPr>
              <a:t>TIME, December 2006</a:t>
            </a:r>
          </a:p>
        </p:txBody>
      </p:sp>
      <p:sp>
        <p:nvSpPr>
          <p:cNvPr id="77827" name="Rectangle 3"/>
          <p:cNvSpPr>
            <a:spLocks noGrp="1" noChangeArrowheads="1"/>
          </p:cNvSpPr>
          <p:nvPr>
            <p:ph idx="1"/>
          </p:nvPr>
        </p:nvSpPr>
        <p:spPr>
          <a:xfrm>
            <a:off x="457200" y="1989138"/>
            <a:ext cx="8229600" cy="4530725"/>
          </a:xfrm>
        </p:spPr>
        <p:txBody>
          <a:bodyPr/>
          <a:lstStyle/>
          <a:p>
            <a:pPr eaLnBrk="1" hangingPunct="1">
              <a:lnSpc>
                <a:spcPct val="80000"/>
              </a:lnSpc>
              <a:buFont typeface="Wingdings" pitchFamily="2" charset="2"/>
              <a:buNone/>
            </a:pPr>
            <a:r>
              <a:rPr lang="en-US" sz="2800" smtClean="0">
                <a:effectLst/>
              </a:rPr>
              <a:t>	This is a story about the big public conversation the nation is </a:t>
            </a:r>
            <a:r>
              <a:rPr lang="en-US" sz="2800" i="1" smtClean="0">
                <a:effectLst/>
              </a:rPr>
              <a:t>not</a:t>
            </a:r>
            <a:r>
              <a:rPr lang="en-US" sz="2800" smtClean="0">
                <a:effectLst/>
              </a:rPr>
              <a:t> having about education, the one that will ultimately determine not merely whether some fraction of our children get "left behind" but also whether an entire generation of kids will fail to make the grade in the global economy because they can't think their way through abstract problems, work in teams, distinguish good information from bad or speak a language other than English.</a:t>
            </a:r>
          </a:p>
          <a:p>
            <a:pPr>
              <a:lnSpc>
                <a:spcPct val="80000"/>
              </a:lnSpc>
              <a:buFont typeface="Wingdings" pitchFamily="2" charset="2"/>
              <a:buNone/>
            </a:pPr>
            <a:endParaRPr lang="en-US" sz="2800" smtClean="0">
              <a:effectLst/>
            </a:endParaRP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p:txBody>
          <a:bodyPr/>
          <a:lstStyle/>
          <a:p>
            <a:pPr marL="0" indent="0" eaLnBrk="1" hangingPunct="1">
              <a:lnSpc>
                <a:spcPct val="90000"/>
              </a:lnSpc>
              <a:buFont typeface="Wingdings" pitchFamily="2" charset="2"/>
              <a:buNone/>
            </a:pPr>
            <a:endParaRPr lang="en-US" sz="3500" smtClean="0">
              <a:solidFill>
                <a:schemeClr val="accent2"/>
              </a:solidFill>
              <a:effectLst/>
            </a:endParaRPr>
          </a:p>
          <a:p>
            <a:pPr marL="0" indent="0" eaLnBrk="1" hangingPunct="1">
              <a:lnSpc>
                <a:spcPct val="90000"/>
              </a:lnSpc>
              <a:buFont typeface="Wingdings" pitchFamily="2" charset="2"/>
              <a:buNone/>
            </a:pPr>
            <a:r>
              <a:rPr lang="en-US" sz="3500" smtClean="0">
                <a:solidFill>
                  <a:schemeClr val="accent2"/>
                </a:solidFill>
                <a:effectLst/>
              </a:rPr>
              <a:t>While we teach whatever we teach at school, the kids go home and learn the skills they need to survive and prosper in an interconnected global economy.</a:t>
            </a:r>
            <a:r>
              <a:rPr lang="en-US" sz="3500" smtClean="0">
                <a:solidFill>
                  <a:schemeClr val="tx2"/>
                </a:solidFill>
                <a:effectLst/>
              </a:rPr>
              <a:t> </a:t>
            </a:r>
            <a:r>
              <a:rPr lang="en-US" sz="3500" smtClean="0">
                <a:effectLst/>
              </a:rPr>
              <a:t>	</a:t>
            </a:r>
          </a:p>
          <a:p>
            <a:pPr marL="0" indent="0" eaLnBrk="1" hangingPunct="1">
              <a:lnSpc>
                <a:spcPct val="90000"/>
              </a:lnSpc>
              <a:buFont typeface="Wingdings" pitchFamily="2" charset="2"/>
              <a:buNone/>
            </a:pPr>
            <a:r>
              <a:rPr lang="en-US" sz="3500" smtClean="0">
                <a:effectLst/>
              </a:rPr>
              <a:t>			 - Clarence Fisher</a:t>
            </a:r>
            <a:r>
              <a:rPr lang="en-US" sz="2000" smtClean="0">
                <a:solidFill>
                  <a:schemeClr val="folHlink"/>
                </a:solidFill>
                <a:effectLst/>
              </a:rPr>
              <a:t> </a:t>
            </a:r>
            <a:endParaRPr lang="en-US" sz="2000" i="1" smtClean="0">
              <a:solidFill>
                <a:schemeClr val="folHlink"/>
              </a:solidFill>
              <a:effectLst/>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pPr eaLnBrk="1" hangingPunct="1">
              <a:defRPr/>
            </a:pPr>
            <a:endParaRPr lang="en-US" sz="4000" dirty="0" smtClean="0"/>
          </a:p>
        </p:txBody>
      </p:sp>
      <p:sp>
        <p:nvSpPr>
          <p:cNvPr id="743427" name="Rectangle 3"/>
          <p:cNvSpPr>
            <a:spLocks noGrp="1" noChangeArrowheads="1"/>
          </p:cNvSpPr>
          <p:nvPr>
            <p:ph idx="1"/>
          </p:nvPr>
        </p:nvSpPr>
        <p:spPr>
          <a:xfrm>
            <a:off x="457200" y="1774825"/>
            <a:ext cx="8229600" cy="5083175"/>
          </a:xfrm>
        </p:spPr>
        <p:txBody>
          <a:bodyPr/>
          <a:lstStyle/>
          <a:p>
            <a:pPr marL="0" indent="0" eaLnBrk="1" hangingPunct="1">
              <a:buFont typeface="Wingdings" pitchFamily="2" charset="2"/>
              <a:buNone/>
              <a:tabLst>
                <a:tab pos="0" algn="l"/>
              </a:tabLst>
              <a:defRPr/>
            </a:pPr>
            <a:endParaRPr lang="en-US" sz="3600" smtClean="0">
              <a:solidFill>
                <a:schemeClr val="folHlink"/>
              </a:solidFill>
              <a:effectLst>
                <a:outerShdw blurRad="38100" dist="38100" dir="2700000" algn="tl">
                  <a:srgbClr val="FFFFFF"/>
                </a:outerShdw>
              </a:effectLst>
            </a:endParaRPr>
          </a:p>
          <a:p>
            <a:pPr marL="0" indent="0" eaLnBrk="1" hangingPunct="1">
              <a:buFont typeface="Wingdings" pitchFamily="2" charset="2"/>
              <a:buNone/>
              <a:tabLst>
                <a:tab pos="0" algn="l"/>
              </a:tabLst>
              <a:defRPr/>
            </a:pPr>
            <a:r>
              <a:rPr lang="en-US" sz="3600" smtClean="0">
                <a:solidFill>
                  <a:schemeClr val="accent2"/>
                </a:solidFill>
                <a:effectLst/>
              </a:rPr>
              <a:t>No generation in history has ever been so thoroughly prepared for the industrial age.</a:t>
            </a:r>
          </a:p>
          <a:p>
            <a:pPr marL="0" indent="0" eaLnBrk="1" hangingPunct="1">
              <a:buFont typeface="Wingdings" pitchFamily="2" charset="2"/>
              <a:buNone/>
              <a:tabLst>
                <a:tab pos="0" algn="l"/>
              </a:tabLst>
              <a:defRPr/>
            </a:pPr>
            <a:r>
              <a:rPr lang="en-US" sz="3600" smtClean="0">
                <a:effectLst>
                  <a:outerShdw blurRad="38100" dist="38100" dir="2700000" algn="tl">
                    <a:srgbClr val="003B76"/>
                  </a:outerShdw>
                </a:effectLst>
              </a:rPr>
              <a:t>				 - David Warlick</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Head in Sand"/>
          <p:cNvPicPr>
            <a:picLocks noChangeAspect="1" noChangeArrowheads="1"/>
          </p:cNvPicPr>
          <p:nvPr/>
        </p:nvPicPr>
        <p:blipFill>
          <a:blip r:embed="rId4"/>
          <a:srcRect/>
          <a:stretch>
            <a:fillRect/>
          </a:stretch>
        </p:blipFill>
        <p:spPr bwMode="auto">
          <a:xfrm>
            <a:off x="-685800" y="0"/>
            <a:ext cx="10282157"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iStock_000001610547Small"/>
          <p:cNvPicPr>
            <a:picLocks noGrp="1" noChangeAspect="1" noChangeArrowheads="1"/>
          </p:cNvPicPr>
          <p:nvPr>
            <p:ph idx="4294967295"/>
          </p:nvPr>
        </p:nvPicPr>
        <p:blipFill>
          <a:blip r:embed="rId4"/>
          <a:srcRect/>
          <a:stretch>
            <a:fillRect/>
          </a:stretch>
        </p:blipFill>
        <p:spPr>
          <a:xfrm>
            <a:off x="0" y="0"/>
            <a:ext cx="9144000" cy="8556835"/>
          </a:xfrm>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sc1477-6293-0001"/>
          <p:cNvPicPr>
            <a:picLocks noGrp="1" noChangeAspect="1" noChangeArrowheads="1"/>
          </p:cNvPicPr>
          <p:nvPr>
            <p:ph idx="4294967295"/>
          </p:nvPr>
        </p:nvPicPr>
        <p:blipFill>
          <a:blip r:embed="rId4"/>
          <a:srcRect l="1891" t="2510" r="1620" b="4016"/>
          <a:stretch>
            <a:fillRect/>
          </a:stretch>
        </p:blipFill>
        <p:spPr>
          <a:xfrm>
            <a:off x="0" y="1046112"/>
            <a:ext cx="9144000" cy="4765776"/>
          </a:xfrm>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860425" y="1211263"/>
            <a:ext cx="7140575" cy="579437"/>
          </a:xfrm>
          <a:prstGeom prst="rect">
            <a:avLst/>
          </a:prstGeom>
          <a:noFill/>
          <a:ln w="9525">
            <a:noFill/>
            <a:miter lim="800000"/>
            <a:headEnd/>
            <a:tailEnd/>
          </a:ln>
        </p:spPr>
        <p:txBody>
          <a:bodyPr>
            <a:spAutoFit/>
          </a:bodyPr>
          <a:lstStyle/>
          <a:p>
            <a:pPr>
              <a:spcBef>
                <a:spcPct val="50000"/>
              </a:spcBef>
            </a:pPr>
            <a:r>
              <a:rPr lang="en-US">
                <a:solidFill>
                  <a:schemeClr val="accent2"/>
                </a:solidFill>
              </a:rPr>
              <a:t>collaborative</a:t>
            </a:r>
          </a:p>
        </p:txBody>
      </p:sp>
      <p:sp>
        <p:nvSpPr>
          <p:cNvPr id="95235" name="Text Box 5"/>
          <p:cNvSpPr txBox="1">
            <a:spLocks noChangeArrowheads="1"/>
          </p:cNvSpPr>
          <p:nvPr/>
        </p:nvSpPr>
        <p:spPr bwMode="auto">
          <a:xfrm>
            <a:off x="5573713" y="4191000"/>
            <a:ext cx="7140575" cy="579438"/>
          </a:xfrm>
          <a:prstGeom prst="rect">
            <a:avLst/>
          </a:prstGeom>
          <a:noFill/>
          <a:ln w="9525">
            <a:noFill/>
            <a:miter lim="800000"/>
            <a:headEnd/>
            <a:tailEnd/>
          </a:ln>
        </p:spPr>
        <p:txBody>
          <a:bodyPr>
            <a:spAutoFit/>
          </a:bodyPr>
          <a:lstStyle/>
          <a:p>
            <a:pPr>
              <a:spcBef>
                <a:spcPct val="50000"/>
              </a:spcBef>
            </a:pPr>
            <a:r>
              <a:rPr lang="en-US">
                <a:solidFill>
                  <a:schemeClr val="accent2"/>
                </a:solidFill>
              </a:rPr>
              <a:t>autonomous</a:t>
            </a:r>
          </a:p>
        </p:txBody>
      </p:sp>
      <p:sp>
        <p:nvSpPr>
          <p:cNvPr id="95236" name="Text Box 6"/>
          <p:cNvSpPr txBox="1">
            <a:spLocks noChangeArrowheads="1"/>
          </p:cNvSpPr>
          <p:nvPr/>
        </p:nvSpPr>
        <p:spPr bwMode="auto">
          <a:xfrm>
            <a:off x="4114800" y="457200"/>
            <a:ext cx="7140575" cy="579438"/>
          </a:xfrm>
          <a:prstGeom prst="rect">
            <a:avLst/>
          </a:prstGeom>
          <a:noFill/>
          <a:ln w="9525">
            <a:noFill/>
            <a:miter lim="800000"/>
            <a:headEnd/>
            <a:tailEnd/>
          </a:ln>
        </p:spPr>
        <p:txBody>
          <a:bodyPr>
            <a:spAutoFit/>
          </a:bodyPr>
          <a:lstStyle/>
          <a:p>
            <a:pPr>
              <a:spcBef>
                <a:spcPct val="50000"/>
              </a:spcBef>
            </a:pPr>
            <a:r>
              <a:rPr lang="en-US">
                <a:solidFill>
                  <a:schemeClr val="folHlink"/>
                </a:solidFill>
              </a:rPr>
              <a:t>interconnected</a:t>
            </a:r>
          </a:p>
        </p:txBody>
      </p:sp>
      <p:sp>
        <p:nvSpPr>
          <p:cNvPr id="95237" name="Text Box 7"/>
          <p:cNvSpPr txBox="1">
            <a:spLocks noChangeArrowheads="1"/>
          </p:cNvSpPr>
          <p:nvPr/>
        </p:nvSpPr>
        <p:spPr bwMode="auto">
          <a:xfrm>
            <a:off x="609600" y="4724400"/>
            <a:ext cx="7140575" cy="579438"/>
          </a:xfrm>
          <a:prstGeom prst="rect">
            <a:avLst/>
          </a:prstGeom>
          <a:noFill/>
          <a:ln w="9525">
            <a:noFill/>
            <a:miter lim="800000"/>
            <a:headEnd/>
            <a:tailEnd/>
          </a:ln>
        </p:spPr>
        <p:txBody>
          <a:bodyPr>
            <a:spAutoFit/>
          </a:bodyPr>
          <a:lstStyle/>
          <a:p>
            <a:pPr>
              <a:spcBef>
                <a:spcPct val="50000"/>
              </a:spcBef>
            </a:pPr>
            <a:r>
              <a:rPr lang="en-US">
                <a:solidFill>
                  <a:schemeClr val="folHlink"/>
                </a:solidFill>
              </a:rPr>
              <a:t>freewheeling</a:t>
            </a:r>
          </a:p>
        </p:txBody>
      </p:sp>
      <p:sp>
        <p:nvSpPr>
          <p:cNvPr id="95238" name="Text Box 8"/>
          <p:cNvSpPr txBox="1">
            <a:spLocks noChangeArrowheads="1"/>
          </p:cNvSpPr>
          <p:nvPr/>
        </p:nvSpPr>
        <p:spPr bwMode="auto">
          <a:xfrm>
            <a:off x="4038600" y="5715000"/>
            <a:ext cx="7140575" cy="579438"/>
          </a:xfrm>
          <a:prstGeom prst="rect">
            <a:avLst/>
          </a:prstGeom>
          <a:noFill/>
          <a:ln w="9525">
            <a:noFill/>
            <a:miter lim="800000"/>
            <a:headEnd/>
            <a:tailEnd/>
          </a:ln>
        </p:spPr>
        <p:txBody>
          <a:bodyPr>
            <a:spAutoFit/>
          </a:bodyPr>
          <a:lstStyle/>
          <a:p>
            <a:pPr>
              <a:spcBef>
                <a:spcPct val="50000"/>
              </a:spcBef>
            </a:pPr>
            <a:r>
              <a:rPr lang="en-US"/>
              <a:t>empowering</a:t>
            </a:r>
          </a:p>
        </p:txBody>
      </p:sp>
      <p:sp>
        <p:nvSpPr>
          <p:cNvPr id="95239" name="Text Box 9"/>
          <p:cNvSpPr txBox="1">
            <a:spLocks noChangeArrowheads="1"/>
          </p:cNvSpPr>
          <p:nvPr/>
        </p:nvSpPr>
        <p:spPr bwMode="auto">
          <a:xfrm>
            <a:off x="3581400" y="2514600"/>
            <a:ext cx="7140575" cy="579438"/>
          </a:xfrm>
          <a:prstGeom prst="rect">
            <a:avLst/>
          </a:prstGeom>
          <a:noFill/>
          <a:ln w="9525">
            <a:noFill/>
            <a:miter lim="800000"/>
            <a:headEnd/>
            <a:tailEnd/>
          </a:ln>
        </p:spPr>
        <p:txBody>
          <a:bodyPr>
            <a:spAutoFit/>
          </a:bodyPr>
          <a:lstStyle/>
          <a:p>
            <a:pPr>
              <a:spcBef>
                <a:spcPct val="50000"/>
              </a:spcBef>
            </a:pPr>
            <a:r>
              <a:rPr lang="en-US"/>
              <a:t>personalized</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ph/>
          </p:nvPr>
        </p:nvGraphicFramePr>
        <p:xfrm>
          <a:off x="441325" y="1004888"/>
          <a:ext cx="8223250" cy="5853112"/>
        </p:xfrm>
        <a:graphic>
          <a:graphicData uri="http://schemas.openxmlformats.org/presentationml/2006/ole">
            <p:oleObj spid="_x0000_s50178" name="Chart" r:id="rId5" imgW="8229499" imgH="5857829" progId="MSGraph.Chart.8">
              <p:embed followColorScheme="full"/>
            </p:oleObj>
          </a:graphicData>
        </a:graphic>
      </p:graphicFrame>
      <p:sp>
        <p:nvSpPr>
          <p:cNvPr id="3075" name="Rectangle 3"/>
          <p:cNvSpPr>
            <a:spLocks noGrp="1" noChangeArrowheads="1"/>
          </p:cNvSpPr>
          <p:nvPr>
            <p:ph type="title" idx="4294967295"/>
          </p:nvPr>
        </p:nvSpPr>
        <p:spPr>
          <a:xfrm>
            <a:off x="0" y="277813"/>
            <a:ext cx="8229600" cy="1139825"/>
          </a:xfrm>
          <a:noFill/>
        </p:spPr>
        <p:txBody>
          <a:bodyPr/>
          <a:lstStyle/>
          <a:p>
            <a:pPr eaLnBrk="1" hangingPunct="1"/>
            <a:r>
              <a:rPr lang="en-US" smtClean="0">
                <a:effectLst/>
              </a:rPr>
              <a:t>High school dropout rate</a:t>
            </a:r>
          </a:p>
        </p:txBody>
      </p:sp>
    </p:spTree>
    <p:custDataLst>
      <p:tags r:id="rId2"/>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9" name="Straight Arrow Connector 8"/>
          <p:cNvCxnSpPr/>
          <p:nvPr/>
        </p:nvCxnSpPr>
        <p:spPr bwMode="auto">
          <a:xfrm rot="5400000">
            <a:off x="-1556824" y="3236212"/>
            <a:ext cx="5105400" cy="1588"/>
          </a:xfrm>
          <a:prstGeom prst="straightConnector1">
            <a:avLst/>
          </a:prstGeom>
          <a:noFill/>
          <a:ln w="63500" cap="flat" cmpd="sng" algn="ctr">
            <a:solidFill>
              <a:schemeClr val="bg2"/>
            </a:solidFill>
            <a:prstDash val="solid"/>
            <a:round/>
            <a:headEnd type="triangle" w="lg" len="lg"/>
            <a:tailEnd type="none"/>
          </a:ln>
          <a:effectLst/>
        </p:spPr>
      </p:cxnSp>
      <p:cxnSp>
        <p:nvCxnSpPr>
          <p:cNvPr id="10" name="Straight Arrow Connector 9"/>
          <p:cNvCxnSpPr/>
          <p:nvPr/>
        </p:nvCxnSpPr>
        <p:spPr bwMode="auto">
          <a:xfrm rot="10800000">
            <a:off x="964904" y="5788117"/>
            <a:ext cx="7315200" cy="1588"/>
          </a:xfrm>
          <a:prstGeom prst="straightConnector1">
            <a:avLst/>
          </a:prstGeom>
          <a:noFill/>
          <a:ln w="63500" cap="flat" cmpd="sng" algn="ctr">
            <a:solidFill>
              <a:schemeClr val="bg2"/>
            </a:solidFill>
            <a:prstDash val="solid"/>
            <a:round/>
            <a:headEnd type="triangle" w="lg" len="lg"/>
            <a:tailEnd type="none"/>
          </a:ln>
          <a:effectLst/>
        </p:spPr>
      </p:cxnSp>
      <p:sp>
        <p:nvSpPr>
          <p:cNvPr id="12" name="TextBox 11"/>
          <p:cNvSpPr txBox="1"/>
          <p:nvPr/>
        </p:nvSpPr>
        <p:spPr>
          <a:xfrm>
            <a:off x="6121472" y="5970657"/>
            <a:ext cx="1638590" cy="400110"/>
          </a:xfrm>
          <a:prstGeom prst="rect">
            <a:avLst/>
          </a:prstGeom>
          <a:noFill/>
        </p:spPr>
        <p:txBody>
          <a:bodyPr wrap="none" rtlCol="0">
            <a:spAutoFit/>
          </a:bodyPr>
          <a:lstStyle/>
          <a:p>
            <a:pPr algn="ctr"/>
            <a:r>
              <a:rPr lang="en-US" sz="2000" dirty="0" smtClean="0">
                <a:solidFill>
                  <a:schemeClr val="bg2"/>
                </a:solidFill>
              </a:rPr>
              <a:t>high school</a:t>
            </a:r>
            <a:endParaRPr lang="en-US" sz="2000" dirty="0"/>
          </a:p>
        </p:txBody>
      </p:sp>
      <p:sp>
        <p:nvSpPr>
          <p:cNvPr id="13" name="TextBox 12"/>
          <p:cNvSpPr txBox="1"/>
          <p:nvPr/>
        </p:nvSpPr>
        <p:spPr>
          <a:xfrm>
            <a:off x="1092272" y="5945257"/>
            <a:ext cx="2539478" cy="400110"/>
          </a:xfrm>
          <a:prstGeom prst="rect">
            <a:avLst/>
          </a:prstGeom>
          <a:noFill/>
        </p:spPr>
        <p:txBody>
          <a:bodyPr wrap="none" rtlCol="0">
            <a:spAutoFit/>
          </a:bodyPr>
          <a:lstStyle/>
          <a:p>
            <a:pPr algn="ctr"/>
            <a:r>
              <a:rPr lang="en-US" sz="2000" dirty="0" smtClean="0">
                <a:solidFill>
                  <a:schemeClr val="bg2"/>
                </a:solidFill>
              </a:rPr>
              <a:t>elementary school</a:t>
            </a:r>
            <a:endParaRPr lang="en-US" sz="2000" dirty="0"/>
          </a:p>
        </p:txBody>
      </p:sp>
      <p:sp>
        <p:nvSpPr>
          <p:cNvPr id="21" name="Arc 20"/>
          <p:cNvSpPr/>
          <p:nvPr/>
        </p:nvSpPr>
        <p:spPr bwMode="auto">
          <a:xfrm>
            <a:off x="1346200" y="1549400"/>
            <a:ext cx="6426200" cy="3200400"/>
          </a:xfrm>
          <a:prstGeom prst="arc">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cxnSp>
        <p:nvCxnSpPr>
          <p:cNvPr id="37" name="Straight Arrow Connector 36"/>
          <p:cNvCxnSpPr/>
          <p:nvPr/>
        </p:nvCxnSpPr>
        <p:spPr bwMode="auto">
          <a:xfrm>
            <a:off x="1384300" y="1549400"/>
            <a:ext cx="2438400" cy="203200"/>
          </a:xfrm>
          <a:prstGeom prst="straightConnector1">
            <a:avLst/>
          </a:prstGeom>
          <a:noFill/>
          <a:ln w="63500" cap="flat" cmpd="sng" algn="ctr">
            <a:solidFill>
              <a:srgbClr val="FF0000"/>
            </a:solidFill>
            <a:prstDash val="solid"/>
            <a:round/>
            <a:headEnd type="none" w="med" len="med"/>
            <a:tailEnd type="none"/>
          </a:ln>
          <a:effectLst/>
        </p:spPr>
      </p:cxnSp>
      <p:cxnSp>
        <p:nvCxnSpPr>
          <p:cNvPr id="40" name="Straight Arrow Connector 39"/>
          <p:cNvCxnSpPr/>
          <p:nvPr/>
        </p:nvCxnSpPr>
        <p:spPr bwMode="auto">
          <a:xfrm>
            <a:off x="3810000" y="1752600"/>
            <a:ext cx="3810000" cy="2984500"/>
          </a:xfrm>
          <a:prstGeom prst="straightConnector1">
            <a:avLst/>
          </a:prstGeom>
          <a:noFill/>
          <a:ln w="63500" cap="flat" cmpd="sng" algn="ctr">
            <a:solidFill>
              <a:srgbClr val="FF0000"/>
            </a:solidFill>
            <a:prstDash val="solid"/>
            <a:round/>
            <a:headEnd type="none" w="med" len="med"/>
            <a:tailEnd type="triangle" w="lg" len="lg"/>
          </a:ln>
          <a:effectLst/>
        </p:spPr>
      </p:cxnSp>
      <p:sp>
        <p:nvSpPr>
          <p:cNvPr id="11" name="TextBox 10"/>
          <p:cNvSpPr txBox="1"/>
          <p:nvPr/>
        </p:nvSpPr>
        <p:spPr>
          <a:xfrm>
            <a:off x="5012852" y="2263914"/>
            <a:ext cx="2149948" cy="707886"/>
          </a:xfrm>
          <a:prstGeom prst="rect">
            <a:avLst/>
          </a:prstGeom>
          <a:noFill/>
        </p:spPr>
        <p:txBody>
          <a:bodyPr wrap="none" rtlCol="0">
            <a:spAutoFit/>
          </a:bodyPr>
          <a:lstStyle/>
          <a:p>
            <a:r>
              <a:rPr lang="en-US" sz="2000" dirty="0" smtClean="0">
                <a:solidFill>
                  <a:srgbClr val="FF0000"/>
                </a:solidFill>
              </a:rPr>
              <a:t>student </a:t>
            </a:r>
            <a:br>
              <a:rPr lang="en-US" sz="2000" dirty="0" smtClean="0">
                <a:solidFill>
                  <a:srgbClr val="FF0000"/>
                </a:solidFill>
              </a:rPr>
            </a:br>
            <a:r>
              <a:rPr lang="en-US" sz="2000" dirty="0" smtClean="0">
                <a:solidFill>
                  <a:srgbClr val="FF0000"/>
                </a:solidFill>
              </a:rPr>
              <a:t>    engagement</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sz="quarter"/>
          </p:nvPr>
        </p:nvSpPr>
        <p:spPr>
          <a:xfrm>
            <a:off x="685800" y="1692275"/>
            <a:ext cx="7772400" cy="2528888"/>
          </a:xfrm>
        </p:spPr>
        <p:txBody>
          <a:bodyPr/>
          <a:lstStyle/>
          <a:p>
            <a:pPr eaLnBrk="1" hangingPunct="1"/>
            <a:r>
              <a:rPr lang="en-US" sz="4800" smtClean="0">
                <a:effectLst/>
              </a:rPr>
              <a:t>“engage me</a:t>
            </a:r>
            <a:br>
              <a:rPr lang="en-US" sz="4800" smtClean="0">
                <a:effectLst/>
              </a:rPr>
            </a:br>
            <a:r>
              <a:rPr lang="en-US" sz="4800" smtClean="0">
                <a:effectLst/>
              </a:rPr>
              <a:t>or</a:t>
            </a:r>
            <a:br>
              <a:rPr lang="en-US" sz="4800" smtClean="0">
                <a:effectLst/>
              </a:rPr>
            </a:br>
            <a:r>
              <a:rPr lang="en-US" sz="4800" smtClean="0">
                <a:effectLst/>
              </a:rPr>
              <a:t>enrage me”</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eaLnBrk="1" hangingPunct="1">
              <a:defRPr/>
            </a:pPr>
            <a:endParaRPr lang="en-US" smtClean="0"/>
          </a:p>
        </p:txBody>
      </p:sp>
      <p:sp>
        <p:nvSpPr>
          <p:cNvPr id="590851" name="Rectangle 3"/>
          <p:cNvSpPr>
            <a:spLocks noGrp="1" noChangeArrowheads="1"/>
          </p:cNvSpPr>
          <p:nvPr>
            <p:ph idx="1"/>
          </p:nvPr>
        </p:nvSpPr>
        <p:spPr/>
        <p:txBody>
          <a:bodyPr/>
          <a:lstStyle/>
          <a:p>
            <a:pPr eaLnBrk="1" hangingPunct="1">
              <a:defRPr/>
            </a:pPr>
            <a:endParaRPr lang="en-US" smtClean="0"/>
          </a:p>
        </p:txBody>
      </p:sp>
      <p:pic>
        <p:nvPicPr>
          <p:cNvPr id="61444" name="Picture 4" descr="2005 - BR - Tapping America's Potential"/>
          <p:cNvPicPr>
            <a:picLocks noChangeAspect="1" noChangeArrowheads="1"/>
          </p:cNvPicPr>
          <p:nvPr/>
        </p:nvPicPr>
        <p:blipFill>
          <a:blip r:embed="rId4"/>
          <a:srcRect/>
          <a:stretch>
            <a:fillRect/>
          </a:stretch>
        </p:blipFill>
        <p:spPr bwMode="auto">
          <a:xfrm>
            <a:off x="2332038" y="236538"/>
            <a:ext cx="4479925" cy="63944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2008 - CoSN - Learning to Change New.wmv">
            <a:hlinkClick r:id="" action="ppaction://media"/>
          </p:cNvPr>
          <p:cNvPicPr>
            <a:picLocks noGrp="1" noRot="1" noChangeAspect="1"/>
          </p:cNvPicPr>
          <p:nvPr>
            <p:ph idx="1"/>
            <a:videoFile r:link="rId1"/>
          </p:nvPr>
        </p:nvPicPr>
        <p:blipFill>
          <a:blip r:embed="rId4"/>
          <a:stretch>
            <a:fillRect/>
          </a:stretch>
        </p:blipFill>
        <p:spPr>
          <a:xfrm>
            <a:off x="1524000" y="15240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73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86018" name="Picture 5" descr="PISA 06"/>
          <p:cNvPicPr>
            <a:picLocks noGrp="1" noChangeAspect="1" noChangeArrowheads="1"/>
          </p:cNvPicPr>
          <p:nvPr>
            <p:ph/>
          </p:nvPr>
        </p:nvPicPr>
        <p:blipFill>
          <a:blip r:embed="rId4"/>
          <a:srcRect/>
          <a:stretch>
            <a:fillRect/>
          </a:stretch>
        </p:blipFill>
        <p:spPr>
          <a:xfrm>
            <a:off x="669925" y="277813"/>
            <a:ext cx="7804150" cy="5853112"/>
          </a:xfrm>
        </p:spPr>
      </p:pic>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87042" name="Picture 5" descr="PISA 07"/>
          <p:cNvPicPr>
            <a:picLocks noGrp="1" noChangeAspect="1" noChangeArrowheads="1"/>
          </p:cNvPicPr>
          <p:nvPr>
            <p:ph/>
          </p:nvPr>
        </p:nvPicPr>
        <p:blipFill>
          <a:blip r:embed="rId4"/>
          <a:srcRect/>
          <a:stretch>
            <a:fillRect/>
          </a:stretch>
        </p:blipFill>
        <p:spPr>
          <a:xfrm>
            <a:off x="669925" y="277813"/>
            <a:ext cx="7804150" cy="5853112"/>
          </a:xfrm>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hlinkClick r:id="rId4" action="ppaction://hlinkfile"/>
          </p:cNvPr>
          <p:cNvSpPr/>
          <p:nvPr/>
        </p:nvSpPr>
        <p:spPr bwMode="auto">
          <a:xfrm>
            <a:off x="0" y="0"/>
            <a:ext cx="9144000" cy="685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14370" name="Rectangle 2"/>
          <p:cNvSpPr>
            <a:spLocks noGrp="1" noChangeArrowheads="1"/>
          </p:cNvSpPr>
          <p:nvPr>
            <p:ph type="ctrTitle" sz="quarter"/>
          </p:nvPr>
        </p:nvSpPr>
        <p:spPr>
          <a:xfrm>
            <a:off x="685800" y="1692275"/>
            <a:ext cx="7772400" cy="2955925"/>
          </a:xfrm>
        </p:spPr>
        <p:txBody>
          <a:bodyPr/>
          <a:lstStyle/>
          <a:p>
            <a:r>
              <a:rPr lang="en-US" sz="6000" smtClean="0">
                <a:effectLst/>
              </a:rPr>
              <a:t/>
            </a:r>
            <a:br>
              <a:rPr lang="en-US" sz="6000" smtClean="0">
                <a:effectLst/>
              </a:rPr>
            </a:br>
            <a:r>
              <a:rPr lang="en-US" sz="6000" smtClean="0">
                <a:effectLst/>
              </a:rPr>
              <a:t>What do </a:t>
            </a:r>
            <a:br>
              <a:rPr lang="en-US" sz="6000" smtClean="0">
                <a:effectLst/>
              </a:rPr>
            </a:br>
            <a:r>
              <a:rPr lang="en-US" sz="6000" smtClean="0">
                <a:effectLst/>
              </a:rPr>
              <a:t>students still need </a:t>
            </a:r>
            <a:br>
              <a:rPr lang="en-US" sz="6000" smtClean="0">
                <a:effectLst/>
              </a:rPr>
            </a:br>
            <a:r>
              <a:rPr lang="en-US" sz="6000" smtClean="0">
                <a:effectLst/>
              </a:rPr>
              <a:t>to memorize?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defRPr/>
            </a:pPr>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pPr eaLnBrk="1" hangingPunct="1">
              <a:defRPr/>
            </a:pPr>
            <a:endParaRPr lang="en-US" smtClean="0"/>
          </a:p>
        </p:txBody>
      </p:sp>
      <p:sp>
        <p:nvSpPr>
          <p:cNvPr id="592899" name="Rectangle 3"/>
          <p:cNvSpPr>
            <a:spLocks noGrp="1" noChangeArrowheads="1"/>
          </p:cNvSpPr>
          <p:nvPr>
            <p:ph idx="1"/>
          </p:nvPr>
        </p:nvSpPr>
        <p:spPr/>
        <p:txBody>
          <a:bodyPr/>
          <a:lstStyle/>
          <a:p>
            <a:pPr eaLnBrk="1" hangingPunct="1">
              <a:defRPr/>
            </a:pPr>
            <a:endParaRPr lang="en-US" smtClean="0"/>
          </a:p>
        </p:txBody>
      </p:sp>
      <p:pic>
        <p:nvPicPr>
          <p:cNvPr id="62468" name="Picture 4" descr="2006 - CED - Education for Global Leadership"/>
          <p:cNvPicPr>
            <a:picLocks noChangeAspect="1" noChangeArrowheads="1"/>
          </p:cNvPicPr>
          <p:nvPr/>
        </p:nvPicPr>
        <p:blipFill>
          <a:blip r:embed="rId4"/>
          <a:srcRect/>
          <a:stretch>
            <a:fillRect/>
          </a:stretch>
        </p:blipFill>
        <p:spPr bwMode="auto">
          <a:xfrm>
            <a:off x="2101850" y="234950"/>
            <a:ext cx="4940300" cy="63992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pPr eaLnBrk="1" hangingPunct="1">
              <a:defRPr/>
            </a:pPr>
            <a:endParaRPr lang="en-US" smtClean="0"/>
          </a:p>
        </p:txBody>
      </p:sp>
      <p:sp>
        <p:nvSpPr>
          <p:cNvPr id="594947" name="Rectangle 3"/>
          <p:cNvSpPr>
            <a:spLocks noGrp="1" noChangeArrowheads="1"/>
          </p:cNvSpPr>
          <p:nvPr>
            <p:ph idx="1"/>
          </p:nvPr>
        </p:nvSpPr>
        <p:spPr/>
        <p:txBody>
          <a:bodyPr/>
          <a:lstStyle/>
          <a:p>
            <a:pPr eaLnBrk="1" hangingPunct="1">
              <a:defRPr/>
            </a:pPr>
            <a:endParaRPr lang="en-US" smtClean="0"/>
          </a:p>
        </p:txBody>
      </p:sp>
      <p:pic>
        <p:nvPicPr>
          <p:cNvPr id="63492" name="Picture 4" descr="2006 - CoC- Competitiveness Index"/>
          <p:cNvPicPr>
            <a:picLocks noChangeAspect="1" noChangeArrowheads="1"/>
          </p:cNvPicPr>
          <p:nvPr/>
        </p:nvPicPr>
        <p:blipFill>
          <a:blip r:embed="rId4"/>
          <a:srcRect/>
          <a:stretch>
            <a:fillRect/>
          </a:stretch>
        </p:blipFill>
        <p:spPr bwMode="auto">
          <a:xfrm>
            <a:off x="2098675" y="234950"/>
            <a:ext cx="4945063" cy="63976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over2006 - NCASW - Tough Choices or Tough Times"/>
          <p:cNvPicPr>
            <a:picLocks noChangeAspect="1" noChangeArrowheads="1"/>
          </p:cNvPicPr>
          <p:nvPr/>
        </p:nvPicPr>
        <p:blipFill>
          <a:blip r:embed="rId4"/>
          <a:srcRect/>
          <a:stretch>
            <a:fillRect/>
          </a:stretch>
        </p:blipFill>
        <p:spPr bwMode="auto">
          <a:xfrm>
            <a:off x="2030413" y="234950"/>
            <a:ext cx="5083175" cy="63992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pPr eaLnBrk="1" hangingPunct="1">
              <a:defRPr/>
            </a:pPr>
            <a:endParaRPr lang="en-US" smtClean="0"/>
          </a:p>
        </p:txBody>
      </p:sp>
      <p:sp>
        <p:nvSpPr>
          <p:cNvPr id="599043" name="Rectangle 3"/>
          <p:cNvSpPr>
            <a:spLocks noGrp="1" noChangeArrowheads="1"/>
          </p:cNvSpPr>
          <p:nvPr>
            <p:ph idx="1"/>
          </p:nvPr>
        </p:nvSpPr>
        <p:spPr/>
        <p:txBody>
          <a:bodyPr/>
          <a:lstStyle/>
          <a:p>
            <a:pPr eaLnBrk="1" hangingPunct="1">
              <a:defRPr/>
            </a:pPr>
            <a:endParaRPr lang="en-US" smtClean="0"/>
          </a:p>
        </p:txBody>
      </p:sp>
      <p:pic>
        <p:nvPicPr>
          <p:cNvPr id="65540" name="Picture 4" descr="2006 - P21CS - Are They Really Ready To Work"/>
          <p:cNvPicPr>
            <a:picLocks noChangeAspect="1" noChangeArrowheads="1"/>
          </p:cNvPicPr>
          <p:nvPr/>
        </p:nvPicPr>
        <p:blipFill>
          <a:blip r:embed="rId4"/>
          <a:srcRect/>
          <a:stretch>
            <a:fillRect/>
          </a:stretch>
        </p:blipFill>
        <p:spPr bwMode="auto">
          <a:xfrm>
            <a:off x="2098675" y="236538"/>
            <a:ext cx="4945063" cy="63944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endParaRPr lang="en-US" smtClean="0"/>
          </a:p>
        </p:txBody>
      </p:sp>
      <p:sp>
        <p:nvSpPr>
          <p:cNvPr id="601091" name="Rectangle 3"/>
          <p:cNvSpPr>
            <a:spLocks noGrp="1" noChangeArrowheads="1"/>
          </p:cNvSpPr>
          <p:nvPr>
            <p:ph idx="1"/>
          </p:nvPr>
        </p:nvSpPr>
        <p:spPr/>
        <p:txBody>
          <a:bodyPr/>
          <a:lstStyle/>
          <a:p>
            <a:pPr eaLnBrk="1" hangingPunct="1">
              <a:defRPr/>
            </a:pPr>
            <a:endParaRPr lang="en-US" smtClean="0"/>
          </a:p>
        </p:txBody>
      </p:sp>
      <p:pic>
        <p:nvPicPr>
          <p:cNvPr id="66564" name="Picture 4" descr="2006 - US Education - Meeting the Challenge of a Changing World"/>
          <p:cNvPicPr>
            <a:picLocks noChangeAspect="1" noChangeArrowheads="1"/>
          </p:cNvPicPr>
          <p:nvPr/>
        </p:nvPicPr>
        <p:blipFill>
          <a:blip r:embed="rId4"/>
          <a:srcRect/>
          <a:stretch>
            <a:fillRect/>
          </a:stretch>
        </p:blipFill>
        <p:spPr bwMode="auto">
          <a:xfrm>
            <a:off x="2497138" y="230188"/>
            <a:ext cx="4149725" cy="64071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pPr eaLnBrk="1" hangingPunct="1">
              <a:defRPr/>
            </a:pPr>
            <a:endParaRPr lang="en-US" smtClean="0"/>
          </a:p>
        </p:txBody>
      </p:sp>
      <p:sp>
        <p:nvSpPr>
          <p:cNvPr id="603139" name="Rectangle 3"/>
          <p:cNvSpPr>
            <a:spLocks noGrp="1" noChangeArrowheads="1"/>
          </p:cNvSpPr>
          <p:nvPr>
            <p:ph idx="1"/>
          </p:nvPr>
        </p:nvSpPr>
        <p:spPr/>
        <p:txBody>
          <a:bodyPr/>
          <a:lstStyle/>
          <a:p>
            <a:pPr eaLnBrk="1" hangingPunct="1">
              <a:defRPr/>
            </a:pPr>
            <a:endParaRPr lang="en-US" smtClean="0"/>
          </a:p>
        </p:txBody>
      </p:sp>
      <p:pic>
        <p:nvPicPr>
          <p:cNvPr id="67588" name="Picture 4" descr="2006 - NAS - Rising Above the Gathering Storm"/>
          <p:cNvPicPr>
            <a:picLocks noChangeAspect="1" noChangeArrowheads="1"/>
          </p:cNvPicPr>
          <p:nvPr/>
        </p:nvPicPr>
        <p:blipFill>
          <a:blip r:embed="rId4"/>
          <a:srcRect/>
          <a:stretch>
            <a:fillRect/>
          </a:stretch>
        </p:blipFill>
        <p:spPr bwMode="auto">
          <a:xfrm>
            <a:off x="2098675" y="236538"/>
            <a:ext cx="4945063" cy="63944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722948"/>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5129</TotalTime>
  <Words>1604</Words>
  <Application>Microsoft Office PowerPoint</Application>
  <PresentationFormat>On-screen Show (4:3)</PresentationFormat>
  <Paragraphs>173</Paragraphs>
  <Slides>35</Slides>
  <Notes>35</Notes>
  <HiddenSlides>7</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Globe</vt:lpstr>
      <vt:lpstr>Chart</vt:lpstr>
      <vt:lpstr>ACT 4</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TIME, December 2006</vt:lpstr>
      <vt:lpstr>TIME, December 2006</vt:lpstr>
      <vt:lpstr>Slide 21</vt:lpstr>
      <vt:lpstr>Slide 22</vt:lpstr>
      <vt:lpstr>Slide 23</vt:lpstr>
      <vt:lpstr>Slide 24</vt:lpstr>
      <vt:lpstr>Slide 25</vt:lpstr>
      <vt:lpstr>Slide 26</vt:lpstr>
      <vt:lpstr>High school dropout rate</vt:lpstr>
      <vt:lpstr>Slide 28</vt:lpstr>
      <vt:lpstr>“engage me or enrage me”</vt:lpstr>
      <vt:lpstr>Slide 30</vt:lpstr>
      <vt:lpstr>Slide 31</vt:lpstr>
      <vt:lpstr>Slide 32</vt:lpstr>
      <vt:lpstr>Slide 33</vt:lpstr>
      <vt:lpstr> What do  students still need  to memorize?</vt:lpstr>
      <vt:lpstr>Slide 35</vt:lpstr>
    </vt:vector>
  </TitlesOfParts>
  <Company>STLI, U.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CASTLE Symposium</dc:title>
  <dc:creator>Scott McLeod</dc:creator>
  <cp:lastModifiedBy>Scott McLeod</cp:lastModifiedBy>
  <cp:revision>372</cp:revision>
  <cp:lastPrinted>2006-11-29T12:57:57Z</cp:lastPrinted>
  <dcterms:created xsi:type="dcterms:W3CDTF">2006-11-10T16:41:19Z</dcterms:created>
  <dcterms:modified xsi:type="dcterms:W3CDTF">2008-10-27T13:06:59Z</dcterms:modified>
</cp:coreProperties>
</file>