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handoutMasterIdLst>
    <p:handoutMasterId r:id="rId37"/>
  </p:handoutMasterIdLst>
  <p:sldIdLst>
    <p:sldId id="753" r:id="rId2"/>
    <p:sldId id="751" r:id="rId3"/>
    <p:sldId id="739" r:id="rId4"/>
    <p:sldId id="740" r:id="rId5"/>
    <p:sldId id="741" r:id="rId6"/>
    <p:sldId id="742" r:id="rId7"/>
    <p:sldId id="743" r:id="rId8"/>
    <p:sldId id="745" r:id="rId9"/>
    <p:sldId id="744" r:id="rId10"/>
    <p:sldId id="754" r:id="rId11"/>
    <p:sldId id="532" r:id="rId12"/>
    <p:sldId id="533" r:id="rId13"/>
    <p:sldId id="581" r:id="rId14"/>
    <p:sldId id="756" r:id="rId15"/>
    <p:sldId id="755" r:id="rId16"/>
    <p:sldId id="685" r:id="rId17"/>
    <p:sldId id="535" r:id="rId18"/>
    <p:sldId id="536" r:id="rId19"/>
    <p:sldId id="537" r:id="rId20"/>
    <p:sldId id="757" r:id="rId21"/>
    <p:sldId id="758" r:id="rId22"/>
    <p:sldId id="586" r:id="rId23"/>
    <p:sldId id="538" r:id="rId24"/>
    <p:sldId id="587" r:id="rId25"/>
    <p:sldId id="588" r:id="rId26"/>
    <p:sldId id="749" r:id="rId27"/>
    <p:sldId id="747" r:id="rId28"/>
    <p:sldId id="748" r:id="rId29"/>
    <p:sldId id="752" r:id="rId30"/>
    <p:sldId id="717" r:id="rId31"/>
    <p:sldId id="677" r:id="rId32"/>
    <p:sldId id="730" r:id="rId33"/>
    <p:sldId id="750" r:id="rId34"/>
    <p:sldId id="731" r:id="rId35"/>
  </p:sldIdLst>
  <p:sldSz cx="9144000" cy="6858000" type="screen4x3"/>
  <p:notesSz cx="7315200" cy="9601200"/>
  <p:custDataLst>
    <p:tags r:id="rId38"/>
  </p:custDataLst>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Arial" charset="0"/>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C0C0C"/>
    <a:srgbClr val="000000"/>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69" autoAdjust="0"/>
    <p:restoredTop sz="46011" autoAdjust="0"/>
  </p:normalViewPr>
  <p:slideViewPr>
    <p:cSldViewPr>
      <p:cViewPr varScale="1">
        <p:scale>
          <a:sx n="32" d="100"/>
          <a:sy n="32" d="100"/>
        </p:scale>
        <p:origin x="-15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9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3153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3F169D1A-217F-4329-8AF7-08DBCF6438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1290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671C3858-4C7F-44DD-8666-168F7E8F13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2A89B393-DC70-47AD-9E8B-ECEC7568FE3B}" type="slidenum">
              <a:rPr lang="en-US" smtClean="0"/>
              <a:pPr>
                <a:defRPr/>
              </a:pPr>
              <a:t>10</a:t>
            </a:fld>
            <a:endParaRPr lang="en-US" smtClean="0"/>
          </a:p>
        </p:txBody>
      </p:sp>
      <p:sp>
        <p:nvSpPr>
          <p:cNvPr id="217091" name="Rectangle 2"/>
          <p:cNvSpPr>
            <a:spLocks noGrp="1" noRot="1" noChangeAspect="1" noChangeArrowheads="1" noTextEdit="1"/>
          </p:cNvSpPr>
          <p:nvPr>
            <p:ph type="sldImg"/>
          </p:nvPr>
        </p:nvSpPr>
        <p:spPr>
          <a:xfrm>
            <a:off x="1258888" y="720725"/>
            <a:ext cx="4800600" cy="3600450"/>
          </a:xfrm>
          <a:ln/>
        </p:spPr>
      </p:sp>
      <p:sp>
        <p:nvSpPr>
          <p:cNvPr id="217092" name="Rectangle 3"/>
          <p:cNvSpPr>
            <a:spLocks noGrp="1" noChangeArrowheads="1"/>
          </p:cNvSpPr>
          <p:nvPr>
            <p:ph type="body" idx="1"/>
          </p:nvPr>
        </p:nvSpPr>
        <p:spPr>
          <a:noFill/>
          <a:ln/>
        </p:spPr>
        <p:txBody>
          <a:bodyPr/>
          <a:lstStyle/>
          <a:p>
            <a:pPr eaLnBrk="1" hangingPunct="1"/>
            <a:r>
              <a:rPr lang="en-US" smtClean="0"/>
              <a:t>Teachers, administrators, professors, parents, politicians, policymakers say…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8F13FD44-9B33-4BE6-8639-386F0B6428B9}" type="slidenum">
              <a:rPr lang="en-US" smtClean="0"/>
              <a:pPr>
                <a:defRPr/>
              </a:pPr>
              <a:t>11</a:t>
            </a:fld>
            <a:endParaRPr lang="en-US" smtClean="0"/>
          </a:p>
        </p:txBody>
      </p:sp>
      <p:sp>
        <p:nvSpPr>
          <p:cNvPr id="218115" name="Rectangle 2"/>
          <p:cNvSpPr>
            <a:spLocks noGrp="1" noRot="1" noChangeAspect="1" noChangeArrowheads="1" noTextEdit="1"/>
          </p:cNvSpPr>
          <p:nvPr>
            <p:ph type="sldImg"/>
          </p:nvPr>
        </p:nvSpPr>
        <p:spPr>
          <a:xfrm>
            <a:off x="1258888" y="720725"/>
            <a:ext cx="4800600" cy="3600450"/>
          </a:xfrm>
          <a:ln/>
        </p:spPr>
      </p:sp>
      <p:sp>
        <p:nvSpPr>
          <p:cNvPr id="218116" name="Rectangle 3"/>
          <p:cNvSpPr>
            <a:spLocks noGrp="1" noChangeArrowheads="1"/>
          </p:cNvSpPr>
          <p:nvPr>
            <p:ph type="body" idx="1"/>
          </p:nvPr>
        </p:nvSpPr>
        <p:spPr>
          <a:noFill/>
          <a:ln/>
        </p:spPr>
        <p:txBody>
          <a:bodyPr/>
          <a:lstStyle/>
          <a:p>
            <a:pPr eaLnBrk="1" hangingPunct="1"/>
            <a:r>
              <a:rPr lang="en-US" smtClean="0"/>
              <a:t>Everything has already changed</a:t>
            </a:r>
          </a:p>
          <a:p>
            <a:pPr eaLnBrk="1" hangingPunct="1"/>
            <a:endParaRPr lang="en-US" smtClean="0"/>
          </a:p>
          <a:p>
            <a:pPr eaLnBrk="1" hangingPunct="1"/>
            <a:r>
              <a:rPr lang="en-US" smtClean="0"/>
              <a:t>Think back to examples I gave at beginning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595721B3-0699-469D-8EA8-D81B3EA692A8}" type="slidenum">
              <a:rPr lang="en-US" smtClean="0"/>
              <a:pPr>
                <a:defRPr/>
              </a:pPr>
              <a:t>12</a:t>
            </a:fld>
            <a:endParaRPr lang="en-US" smtClean="0"/>
          </a:p>
        </p:txBody>
      </p:sp>
      <p:sp>
        <p:nvSpPr>
          <p:cNvPr id="219139" name="Rectangle 2"/>
          <p:cNvSpPr>
            <a:spLocks noGrp="1" noRot="1" noChangeAspect="1" noChangeArrowheads="1" noTextEdit="1"/>
          </p:cNvSpPr>
          <p:nvPr>
            <p:ph type="sldImg"/>
          </p:nvPr>
        </p:nvSpPr>
        <p:spPr>
          <a:xfrm>
            <a:off x="1258888" y="720725"/>
            <a:ext cx="4800600" cy="3600450"/>
          </a:xfrm>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5D709D37-8963-4517-BFC8-DCE7C126763C}" type="slidenum">
              <a:rPr lang="en-US" smtClean="0"/>
              <a:pPr>
                <a:defRPr/>
              </a:pPr>
              <a:t>13</a:t>
            </a:fld>
            <a:endParaRPr lang="en-US" smtClean="0"/>
          </a:p>
        </p:txBody>
      </p:sp>
      <p:sp>
        <p:nvSpPr>
          <p:cNvPr id="220163" name="Rectangle 2"/>
          <p:cNvSpPr>
            <a:spLocks noGrp="1" noRot="1" noChangeAspect="1" noChangeArrowheads="1" noTextEdit="1"/>
          </p:cNvSpPr>
          <p:nvPr>
            <p:ph type="sldImg"/>
          </p:nvPr>
        </p:nvSpPr>
        <p:spPr>
          <a:xfrm>
            <a:off x="1255713" y="715963"/>
            <a:ext cx="4805362" cy="3603625"/>
          </a:xfrm>
          <a:ln/>
        </p:spPr>
      </p:sp>
      <p:sp>
        <p:nvSpPr>
          <p:cNvPr id="220164" name="Rectangle 3"/>
          <p:cNvSpPr>
            <a:spLocks noGrp="1" noChangeArrowheads="1"/>
          </p:cNvSpPr>
          <p:nvPr>
            <p:ph type="body" idx="1"/>
          </p:nvPr>
        </p:nvSpPr>
        <p:spPr>
          <a:xfrm>
            <a:off x="731838" y="4560888"/>
            <a:ext cx="5851525" cy="4322762"/>
          </a:xfrm>
          <a:noFill/>
          <a:ln/>
        </p:spPr>
        <p:txBody>
          <a:bodyPr/>
          <a:lstStyle/>
          <a:p>
            <a:pPr eaLnBrk="1" hangingPunct="1"/>
            <a:r>
              <a:rPr lang="en-US" smtClean="0"/>
              <a:t>Fundamental dilemma – schools are struggling to keep up…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4C8C6AD9-BCC0-4533-9BE9-E60E47C41344}" type="slidenum">
              <a:rPr lang="en-US" smtClean="0"/>
              <a:pPr>
                <a:defRPr/>
              </a:pPr>
              <a:t>14</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r>
              <a:rPr lang="en-US" sz="1000" smtClean="0">
                <a:solidFill>
                  <a:schemeClr val="folHlink"/>
                </a:solidFill>
              </a:rPr>
              <a:t>Innovation is cumulative and the rate of change accelerates. We therefore find ourselves continually trying to accommodate new realities within inappropriate existing institutions, and trying to think about those new realities in traditional but sometimes dangerously irrelevant terms.</a:t>
            </a:r>
          </a:p>
          <a:p>
            <a:pPr eaLnBrk="1" hangingPunct="1"/>
            <a:endParaRPr lang="en-US" sz="1000" smtClean="0">
              <a:solidFill>
                <a:schemeClr val="folHlink"/>
              </a:solidFill>
            </a:endParaRPr>
          </a:p>
          <a:p>
            <a:pPr eaLnBrk="1" hangingPunct="1"/>
            <a:r>
              <a:rPr lang="en-US" sz="1000" smtClean="0">
                <a:solidFill>
                  <a:schemeClr val="folHlink"/>
                </a:solidFill>
              </a:rPr>
              <a:t>As Will Richardson notes, the kids who start school today will be retiring in the year 2065. [Think back over the last 2-3 decades. We have no idea what the world in 2065 will look like.] We can give [our students] all the content we want, but in this age, in won’t make much difference if we don’t teach them how to learn first. And they do that not by simply spitting back at us what they “know.”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21034ED3-545F-4B5C-AB6C-C36F5868ADF1}" type="slidenum">
              <a:rPr lang="en-US" smtClean="0"/>
              <a:pPr>
                <a:defRPr/>
              </a:pPr>
              <a:t>15</a:t>
            </a:fld>
            <a:endParaRPr lang="en-US" smtClean="0"/>
          </a:p>
        </p:txBody>
      </p:sp>
      <p:sp>
        <p:nvSpPr>
          <p:cNvPr id="222211" name="Rectangle 2"/>
          <p:cNvSpPr>
            <a:spLocks noGrp="1" noRot="1" noChangeAspect="1" noChangeArrowheads="1" noTextEdit="1"/>
          </p:cNvSpPr>
          <p:nvPr>
            <p:ph type="sldImg"/>
          </p:nvPr>
        </p:nvSpPr>
        <p:spPr>
          <a:xfrm>
            <a:off x="1258888" y="720725"/>
            <a:ext cx="4800600" cy="3600450"/>
          </a:xfrm>
          <a:ln/>
        </p:spPr>
      </p:sp>
      <p:sp>
        <p:nvSpPr>
          <p:cNvPr id="657411" name="Rectangle 3"/>
          <p:cNvSpPr>
            <a:spLocks noGrp="1" noChangeArrowheads="1"/>
          </p:cNvSpPr>
          <p:nvPr>
            <p:ph type="body" idx="1"/>
          </p:nvPr>
        </p:nvSpPr>
        <p:spPr/>
        <p: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lang="en-US" sz="900" dirty="0" smtClean="0">
                <a:solidFill>
                  <a:schemeClr val="bg1"/>
                </a:solidFill>
              </a:rPr>
              <a:t>We need to somehow </a:t>
            </a:r>
            <a:br>
              <a:rPr lang="en-US" sz="900" dirty="0" smtClean="0">
                <a:solidFill>
                  <a:schemeClr val="bg1"/>
                </a:solidFill>
              </a:rPr>
            </a:br>
            <a:r>
              <a:rPr lang="en-US" sz="900" dirty="0" smtClean="0">
                <a:solidFill>
                  <a:schemeClr val="bg1"/>
                </a:solidFill>
              </a:rPr>
              <a:t>change faster</a:t>
            </a:r>
            <a:endParaRPr kumimoji="0" lang="en-US" sz="900" b="0" i="0" u="none" strike="noStrike" kern="0" cap="none" spc="0" normalizeH="0" baseline="0" noProof="0" dirty="0" smtClean="0">
              <a:ln>
                <a:noFill/>
              </a:ln>
              <a:solidFill>
                <a:schemeClr val="bg1"/>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900" b="0" i="0" u="none" strike="noStrike" kern="0" cap="none" spc="0" normalizeH="0" baseline="0" noProof="0" dirty="0" smtClean="0">
                <a:ln>
                  <a:noFill/>
                </a:ln>
                <a:solidFill>
                  <a:schemeClr val="bg1"/>
                </a:solidFill>
                <a:effectLst/>
                <a:uLnTx/>
                <a:uFillTx/>
                <a:latin typeface="Arial" charset="0"/>
                <a:ea typeface="+mn-ea"/>
                <a:cs typeface="+mn-cs"/>
              </a:rPr>
              <a:t>No one jumps a 20 foot chasm in two</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900" b="0" i="0" u="none" strike="noStrike" kern="0" cap="none" spc="0" normalizeH="0" baseline="0" noProof="0" dirty="0" smtClean="0">
                <a:ln>
                  <a:noFill/>
                </a:ln>
                <a:solidFill>
                  <a:schemeClr val="bg1"/>
                </a:solidFill>
                <a:effectLst/>
                <a:uLnTx/>
                <a:uFillTx/>
                <a:latin typeface="Arial" charset="0"/>
                <a:ea typeface="+mn-ea"/>
                <a:cs typeface="+mn-cs"/>
              </a:rPr>
              <a:t>10 foot jumps. </a:t>
            </a:r>
            <a:r>
              <a:rPr kumimoji="0" lang="en-US" sz="900" b="0" i="0" u="none" strike="noStrike" kern="0" cap="none" spc="0" normalizeH="0" baseline="0" noProof="0" dirty="0" smtClean="0">
                <a:ln>
                  <a:noFill/>
                </a:ln>
                <a:solidFill>
                  <a:srgbClr val="C00000"/>
                </a:solidFill>
                <a:effectLst/>
                <a:uLnTx/>
                <a:uFillTx/>
                <a:latin typeface="Arial" charset="0"/>
                <a:ea typeface="+mn-ea"/>
                <a:cs typeface="+mn-cs"/>
              </a:rPr>
              <a:t>– Miguel </a:t>
            </a:r>
            <a:r>
              <a:rPr kumimoji="0" lang="en-US" sz="900" b="0" i="0" u="none" strike="noStrike" kern="0" cap="none" spc="0" normalizeH="0" baseline="0" noProof="0" dirty="0" err="1" smtClean="0">
                <a:ln>
                  <a:noFill/>
                </a:ln>
                <a:solidFill>
                  <a:srgbClr val="C00000"/>
                </a:solidFill>
                <a:effectLst/>
                <a:uLnTx/>
                <a:uFillTx/>
                <a:latin typeface="Arial" charset="0"/>
                <a:ea typeface="+mn-ea"/>
                <a:cs typeface="+mn-cs"/>
              </a:rPr>
              <a:t>Guhlin</a:t>
            </a:r>
            <a:endParaRPr kumimoji="0" lang="en-US" sz="800" b="0" i="0" u="none" strike="noStrike" kern="0" cap="none" spc="0" normalizeH="0" baseline="0" noProof="0" dirty="0" smtClean="0">
              <a:ln>
                <a:noFill/>
              </a:ln>
              <a:solidFill>
                <a:srgbClr val="C00000"/>
              </a:solidFill>
              <a:effectLst/>
              <a:uLnTx/>
              <a:uFillTx/>
              <a:latin typeface="Arial" charset="0"/>
              <a:ea typeface="+mn-ea"/>
              <a:cs typeface="+mn-cs"/>
            </a:endParaRPr>
          </a:p>
          <a:p>
            <a:pPr eaLnBrk="1" hangingPunct="1">
              <a:defRPr/>
            </a:pPr>
            <a:endParaRPr lang="en-US" sz="900" dirty="0" smtClean="0"/>
          </a:p>
          <a:p>
            <a:pPr eaLnBrk="1" hangingPunct="1">
              <a:defRPr/>
            </a:pPr>
            <a:endParaRPr lang="en-US" sz="900" dirty="0" smtClean="0"/>
          </a:p>
          <a:p>
            <a:pPr eaLnBrk="1" hangingPunct="1">
              <a:defRPr/>
            </a:pPr>
            <a:r>
              <a:rPr lang="en-US" sz="900" dirty="0" smtClean="0"/>
              <a:t>When the world changes so fast that we have no reasonable way to forecast what it will look like in a mere decade or two, all we can do is teach kids how to be adaptive – to be learners in the truest sense of the word – </a:t>
            </a:r>
          </a:p>
          <a:p>
            <a:pPr eaLnBrk="1" hangingPunct="1">
              <a:defRPr/>
            </a:pPr>
            <a:endParaRPr lang="en-US" sz="900" dirty="0" smtClean="0"/>
          </a:p>
          <a:p>
            <a:pPr eaLnBrk="1" hangingPunct="1">
              <a:defRPr/>
            </a:pPr>
            <a:r>
              <a:rPr lang="en-US" sz="900" dirty="0" smtClean="0"/>
              <a:t>We’ve always talked about preparing lifelong learners in schools, but our practices typically haven’t matched our rhetoric. It’s time to put some bite into our toothless vision statements and recognize that we have to teach kids how to learn to learn if they want to be successful in this new technology-suffused, globally-interconnected world</a:t>
            </a:r>
          </a:p>
          <a:p>
            <a:pPr eaLnBrk="1" hangingPunct="1">
              <a:defRPr/>
            </a:pPr>
            <a:endParaRPr lang="en-US" sz="900" dirty="0" smtClean="0"/>
          </a:p>
          <a:p>
            <a:pPr eaLnBrk="1" hangingPunct="1">
              <a:defRPr/>
            </a:pPr>
            <a:r>
              <a:rPr lang="en-US" sz="900" u="sng" dirty="0" smtClean="0">
                <a:effectLst>
                  <a:outerShdw blurRad="38100" dist="38100" dir="2700000" algn="tl">
                    <a:srgbClr val="C0C0C0"/>
                  </a:outerShdw>
                </a:effectLst>
              </a:rPr>
              <a:t>Credits</a:t>
            </a:r>
            <a:r>
              <a:rPr lang="en-US" sz="900" dirty="0" smtClean="0">
                <a:effectLst>
                  <a:outerShdw blurRad="38100" dist="38100" dir="2700000" algn="tl">
                    <a:srgbClr val="C0C0C0"/>
                  </a:outerShdw>
                </a:effectLst>
              </a:rPr>
              <a:t>: http://tinyurl.com/2urbsm and http://tinyurl.com/37em64 (see </a:t>
            </a:r>
            <a:r>
              <a:rPr lang="en-US" sz="900" dirty="0" err="1" smtClean="0">
                <a:effectLst>
                  <a:outerShdw blurRad="38100" dist="38100" dir="2700000" algn="tl">
                    <a:srgbClr val="C0C0C0"/>
                  </a:outerShdw>
                </a:effectLst>
              </a:rPr>
              <a:t>Guhlin</a:t>
            </a:r>
            <a:r>
              <a:rPr lang="en-US" sz="900" dirty="0" smtClean="0">
                <a:effectLst>
                  <a:outerShdw blurRad="38100" dist="38100" dir="2700000" algn="tl">
                    <a:srgbClr val="C0C0C0"/>
                  </a:outerShdw>
                </a:effectLst>
              </a:rPr>
              <a:t> comment)</a:t>
            </a:r>
            <a:endParaRPr lang="en-US" sz="900" dirty="0" smtClean="0"/>
          </a:p>
          <a:p>
            <a:pPr eaLnBrk="1" hangingPunct="1">
              <a:defRPr/>
            </a:pPr>
            <a:endParaRPr lang="en-US" sz="900" dirty="0" smtClean="0"/>
          </a:p>
          <a:p>
            <a:pPr eaLnBrk="1" hangingPunct="1">
              <a:defRPr/>
            </a:pPr>
            <a:endParaRPr lang="en-US" sz="900" i="1" dirty="0" smtClean="0"/>
          </a:p>
          <a:p>
            <a:pPr eaLnBrk="1" hangingPunct="1">
              <a:defRPr/>
            </a:pPr>
            <a:r>
              <a:rPr lang="en-US" sz="900" i="1" dirty="0" smtClean="0"/>
              <a:t>http://remoteaccess.typepad.com/remote_access/</a:t>
            </a:r>
            <a:br>
              <a:rPr lang="en-US" sz="900" i="1" dirty="0" smtClean="0"/>
            </a:br>
            <a:r>
              <a:rPr lang="en-US" sz="900" i="1" dirty="0" smtClean="0"/>
              <a:t>2006/06/literacy_as_bat.html </a:t>
            </a:r>
            <a:r>
              <a:rPr lang="en-US" sz="900" dirty="0" smtClean="0"/>
              <a:t>(see </a:t>
            </a:r>
            <a:r>
              <a:rPr lang="en-US" sz="900" dirty="0" err="1" smtClean="0"/>
              <a:t>Guhlin</a:t>
            </a:r>
            <a:r>
              <a:rPr lang="en-US" sz="900" dirty="0" smtClean="0"/>
              <a:t> comment)</a:t>
            </a:r>
            <a:endParaRPr lang="en-US" sz="900" i="1" dirty="0" smtClean="0"/>
          </a:p>
          <a:p>
            <a:pPr eaLnBrk="1" hangingPunct="1">
              <a:defRPr/>
            </a:pPr>
            <a:r>
              <a:rPr lang="en-US" sz="900" i="1" dirty="0" smtClean="0"/>
              <a:t>http://headrush.typepad.com/creating_passionate_users/2005/03/incremental_vs_.html</a:t>
            </a:r>
          </a:p>
          <a:p>
            <a:pPr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A0B21467-5EBB-493F-B420-E84D3A56D0E9}" type="slidenum">
              <a:rPr lang="en-US" smtClean="0"/>
              <a:pPr>
                <a:defRPr/>
              </a:pPr>
              <a:t>17</a:t>
            </a:fld>
            <a:endParaRPr lang="en-US" smtClean="0"/>
          </a:p>
        </p:txBody>
      </p:sp>
      <p:sp>
        <p:nvSpPr>
          <p:cNvPr id="223235" name="Rectangle 2"/>
          <p:cNvSpPr>
            <a:spLocks noGrp="1" noRot="1" noChangeAspect="1" noChangeArrowheads="1" noTextEdit="1"/>
          </p:cNvSpPr>
          <p:nvPr>
            <p:ph type="sldImg"/>
          </p:nvPr>
        </p:nvSpPr>
        <p:spPr>
          <a:xfrm>
            <a:off x="1255713" y="715963"/>
            <a:ext cx="4805362" cy="3603625"/>
          </a:xfrm>
          <a:ln/>
        </p:spPr>
      </p:sp>
      <p:sp>
        <p:nvSpPr>
          <p:cNvPr id="223236" name="Rectangle 3"/>
          <p:cNvSpPr>
            <a:spLocks noGrp="1" noChangeArrowheads="1"/>
          </p:cNvSpPr>
          <p:nvPr>
            <p:ph type="body" idx="1"/>
          </p:nvPr>
        </p:nvSpPr>
        <p:spPr>
          <a:xfrm>
            <a:off x="731838" y="4560888"/>
            <a:ext cx="5851525" cy="4322762"/>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714B4BBC-6AE1-4EF1-A10D-412CAAE4679D}" type="slidenum">
              <a:rPr lang="en-US" smtClean="0"/>
              <a:pPr>
                <a:defRPr/>
              </a:pPr>
              <a:t>18</a:t>
            </a:fld>
            <a:endParaRPr lang="en-US" smtClean="0"/>
          </a:p>
        </p:txBody>
      </p:sp>
      <p:sp>
        <p:nvSpPr>
          <p:cNvPr id="224259" name="Rectangle 2"/>
          <p:cNvSpPr>
            <a:spLocks noGrp="1" noRot="1" noChangeAspect="1" noChangeArrowheads="1" noTextEdit="1"/>
          </p:cNvSpPr>
          <p:nvPr>
            <p:ph type="sldImg"/>
          </p:nvPr>
        </p:nvSpPr>
        <p:spPr>
          <a:xfrm>
            <a:off x="1255713" y="715963"/>
            <a:ext cx="4805362" cy="3603625"/>
          </a:xfrm>
          <a:ln/>
        </p:spPr>
      </p:sp>
      <p:sp>
        <p:nvSpPr>
          <p:cNvPr id="224260" name="Rectangle 3"/>
          <p:cNvSpPr>
            <a:spLocks noGrp="1" noChangeArrowheads="1"/>
          </p:cNvSpPr>
          <p:nvPr>
            <p:ph type="body" idx="1"/>
          </p:nvPr>
        </p:nvSpPr>
        <p:spPr>
          <a:xfrm>
            <a:off x="731838" y="4560888"/>
            <a:ext cx="5851525" cy="4322762"/>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786996F1-FAE7-4727-8449-FAD71C84CAC2}" type="slidenum">
              <a:rPr lang="en-US" smtClean="0"/>
              <a:pPr>
                <a:defRPr/>
              </a:pPr>
              <a:t>19</a:t>
            </a:fld>
            <a:endParaRPr lang="en-US" smtClean="0"/>
          </a:p>
        </p:txBody>
      </p:sp>
      <p:sp>
        <p:nvSpPr>
          <p:cNvPr id="225283" name="Rectangle 2"/>
          <p:cNvSpPr>
            <a:spLocks noGrp="1" noRot="1" noChangeAspect="1" noChangeArrowheads="1" noTextEdit="1"/>
          </p:cNvSpPr>
          <p:nvPr>
            <p:ph type="sldImg"/>
          </p:nvPr>
        </p:nvSpPr>
        <p:spPr>
          <a:xfrm>
            <a:off x="1255713" y="715963"/>
            <a:ext cx="4805362" cy="3603625"/>
          </a:xfrm>
          <a:ln/>
        </p:spPr>
      </p:sp>
      <p:sp>
        <p:nvSpPr>
          <p:cNvPr id="225284" name="Rectangle 3"/>
          <p:cNvSpPr>
            <a:spLocks noGrp="1" noChangeArrowheads="1"/>
          </p:cNvSpPr>
          <p:nvPr>
            <p:ph type="body" idx="1"/>
          </p:nvPr>
        </p:nvSpPr>
        <p:spPr>
          <a:xfrm>
            <a:off x="731838" y="4560888"/>
            <a:ext cx="5851525" cy="4322762"/>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Licensed under a Creative Commons attribution-share alike license.</a:t>
            </a:r>
          </a:p>
          <a:p>
            <a:pPr>
              <a:spcBef>
                <a:spcPct val="0"/>
              </a:spcBef>
            </a:pPr>
            <a:r>
              <a:rPr lang="en-US" dirty="0" smtClean="0"/>
              <a:t>http://creativecommons.org/licenses/by-sa/3.0</a:t>
            </a:r>
          </a:p>
          <a:p>
            <a:pPr>
              <a:spcBef>
                <a:spcPct val="0"/>
              </a:spcBef>
            </a:pPr>
            <a:endParaRPr lang="en-US" b="1" dirty="0" smtClean="0"/>
          </a:p>
          <a:p>
            <a:pPr>
              <a:spcBef>
                <a:spcPct val="0"/>
              </a:spcBef>
            </a:pPr>
            <a:r>
              <a:rPr lang="en-US" b="1" dirty="0" smtClean="0"/>
              <a:t>Scott McLeod, J.D., Ph.D.</a:t>
            </a:r>
          </a:p>
          <a:p>
            <a:pPr>
              <a:spcBef>
                <a:spcPct val="0"/>
              </a:spcBef>
            </a:pPr>
            <a:r>
              <a:rPr lang="en-US" dirty="0" smtClean="0"/>
              <a:t/>
            </a:r>
            <a:br>
              <a:rPr lang="en-US" dirty="0" smtClean="0"/>
            </a:br>
            <a:r>
              <a:rPr lang="en-US" dirty="0" smtClean="0"/>
              <a:t>scottmcleod.net/contact</a:t>
            </a:r>
          </a:p>
          <a:p>
            <a:pPr>
              <a:spcBef>
                <a:spcPct val="0"/>
              </a:spcBef>
            </a:pPr>
            <a:r>
              <a:rPr lang="en-US" dirty="0" smtClean="0"/>
              <a:t>dangerouslyirrelevant.org</a:t>
            </a:r>
          </a:p>
          <a:p>
            <a:pPr>
              <a:spcBef>
                <a:spcPct val="0"/>
              </a:spcBef>
            </a:pPr>
            <a:r>
              <a:rPr lang="en-US" dirty="0" smtClean="0"/>
              <a:t>schooltechleadership.org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31404F-B1DA-48D9-AD5B-F99DA6EED03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We have to stop being afraid. </a:t>
            </a:r>
            <a:r>
              <a:rPr lang="en-US" dirty="0" err="1" smtClean="0"/>
              <a:t>Cyberbullying</a:t>
            </a:r>
            <a:r>
              <a:rPr lang="en-US" dirty="0" smtClean="0"/>
              <a:t>, inappropriate content, on a rare, rare occasion, online predator</a:t>
            </a:r>
          </a:p>
          <a:p>
            <a:pPr eaLnBrk="1" hangingPunct="1"/>
            <a:endParaRPr lang="en-US" dirty="0" smtClean="0"/>
          </a:p>
          <a:p>
            <a:pPr eaLnBrk="1" hangingPunct="1"/>
            <a:r>
              <a:rPr lang="en-US" dirty="0" smtClean="0"/>
              <a:t>Can’t shut everything down. That’s schools’ instinctive reaction – lock it down, keep it out – many schools keep out all blogs, all social sites, etc. Not only does this make absolutely no sense to our digital students, we’re cutting them off from the tools needed to survive and thrive in the new economy.</a:t>
            </a:r>
          </a:p>
          <a:p>
            <a:pPr eaLnBrk="1" hangingPunct="1"/>
            <a:r>
              <a:rPr lang="en-US" dirty="0" smtClean="0"/>
              <a:t>Driving is dangerous, but we don’t prohibit kids from getting behind the wheel – we teach them how</a:t>
            </a:r>
          </a:p>
          <a:p>
            <a:pPr eaLnBrk="1" hangingPunct="1"/>
            <a:r>
              <a:rPr lang="en-US" dirty="0" smtClean="0"/>
              <a:t>Swimming pools and lakes are dangerous – people drown in them - but we feel the benefits outweigh the dangers, so we don’t prohibit kids from going near the water – instead, we teach them how to swim!</a:t>
            </a:r>
          </a:p>
          <a:p>
            <a:pPr eaLnBrk="1" hangingPunct="1"/>
            <a:endParaRPr lang="en-US" dirty="0" smtClean="0"/>
          </a:p>
          <a:p>
            <a:pPr eaLnBrk="1" hangingPunct="1"/>
            <a:r>
              <a:rPr lang="en-US" dirty="0" smtClean="0"/>
              <a:t>http://flickr.com/photo_zoom.gne?id=36763351&amp;size=o</a:t>
            </a:r>
          </a:p>
          <a:p>
            <a:pPr eaLnBrk="1" hangingPunct="1"/>
            <a:endParaRPr lang="en-US" dirty="0" smtClean="0"/>
          </a:p>
          <a:p>
            <a:pPr eaLnBrk="1" hangingPunct="1"/>
            <a:r>
              <a:rPr lang="en-US" dirty="0" smtClean="0"/>
              <a:t>http://flickr.com/photo_zoom.gne?id=29682655&amp;size=o</a:t>
            </a:r>
          </a:p>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29B8EA85-4F40-4562-BCD8-2CD129EEE6C0}" type="slidenum">
              <a:rPr lang="en-US" smtClean="0"/>
              <a:pPr>
                <a:defRPr/>
              </a:pPr>
              <a:t>22</a:t>
            </a:fld>
            <a:endParaRPr lang="en-US" smtClean="0"/>
          </a:p>
        </p:txBody>
      </p:sp>
      <p:sp>
        <p:nvSpPr>
          <p:cNvPr id="228355" name="Rectangle 2"/>
          <p:cNvSpPr>
            <a:spLocks noGrp="1" noRot="1" noChangeAspect="1" noChangeArrowheads="1" noTextEdit="1"/>
          </p:cNvSpPr>
          <p:nvPr>
            <p:ph type="sldImg"/>
          </p:nvPr>
        </p:nvSpPr>
        <p:spPr>
          <a:xfrm>
            <a:off x="1258888" y="720725"/>
            <a:ext cx="4800600" cy="3600450"/>
          </a:xfrm>
          <a:ln/>
        </p:spPr>
      </p:sp>
      <p:sp>
        <p:nvSpPr>
          <p:cNvPr id="228356" name="Rectangle 3"/>
          <p:cNvSpPr>
            <a:spLocks noGrp="1" noChangeArrowheads="1"/>
          </p:cNvSpPr>
          <p:nvPr>
            <p:ph type="body" idx="1"/>
          </p:nvPr>
        </p:nvSpPr>
        <p:spPr>
          <a:noFill/>
          <a:ln/>
        </p:spPr>
        <p:txBody>
          <a:bodyPr/>
          <a:lstStyle/>
          <a:p>
            <a:pPr eaLnBrk="1" hangingPunct="1"/>
            <a:r>
              <a:rPr lang="en-US" smtClean="0"/>
              <a:t>Fear also keeps us from being remarkable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4F41D008-A01C-4630-84A5-28FAAFC1FCF1}" type="slidenum">
              <a:rPr lang="en-US" smtClean="0"/>
              <a:pPr>
                <a:defRPr/>
              </a:pPr>
              <a:t>23</a:t>
            </a:fld>
            <a:endParaRPr lang="en-US" smtClean="0"/>
          </a:p>
        </p:txBody>
      </p:sp>
      <p:sp>
        <p:nvSpPr>
          <p:cNvPr id="229379" name="Rectangle 2"/>
          <p:cNvSpPr>
            <a:spLocks noGrp="1" noRot="1" noChangeAspect="1" noChangeArrowheads="1" noTextEdit="1"/>
          </p:cNvSpPr>
          <p:nvPr>
            <p:ph type="sldImg"/>
          </p:nvPr>
        </p:nvSpPr>
        <p:spPr>
          <a:xfrm>
            <a:off x="1258888" y="720725"/>
            <a:ext cx="4800600" cy="3600450"/>
          </a:xfrm>
          <a:ln/>
        </p:spPr>
      </p:sp>
      <p:sp>
        <p:nvSpPr>
          <p:cNvPr id="229380" name="Rectangle 3"/>
          <p:cNvSpPr>
            <a:spLocks noGrp="1" noChangeArrowheads="1"/>
          </p:cNvSpPr>
          <p:nvPr>
            <p:ph type="body" idx="1"/>
          </p:nvPr>
        </p:nvSpPr>
        <p:spPr>
          <a:noFill/>
          <a:ln/>
        </p:spPr>
        <p:txBody>
          <a:bodyPr/>
          <a:lstStyle/>
          <a:p>
            <a:pPr eaLnBrk="1" hangingPunct="1"/>
            <a:r>
              <a:rPr lang="en-US" smtClean="0"/>
              <a:t>I started this presentation by quoting music star Bob Dylan. As we near the end here, I’ll end with a quote from indie rocker Liz Phair. Phair asks…</a:t>
            </a:r>
          </a:p>
          <a:p>
            <a:pPr eaLnBrk="1" hangingPunct="1"/>
            <a:endParaRPr lang="en-US" smtClean="0"/>
          </a:p>
          <a:p>
            <a:pPr eaLnBrk="1" hangingPunct="1"/>
            <a:r>
              <a:rPr lang="en-US" smtClean="0"/>
              <a:t>What does it mean when something changes how it’s always been?</a:t>
            </a:r>
          </a:p>
          <a:p>
            <a:pPr eaLnBrk="1" hangingPunct="1"/>
            <a:r>
              <a:rPr lang="en-US" smtClean="0"/>
              <a:t>				- Liz Phair</a:t>
            </a:r>
          </a:p>
          <a:p>
            <a:pPr eaLnBrk="1" hangingPunct="1"/>
            <a:endParaRPr lang="en-US" smtClean="0"/>
          </a:p>
          <a:p>
            <a:pPr eaLnBrk="1" hangingPunct="1"/>
            <a:r>
              <a:rPr lang="en-US" smtClean="0"/>
              <a:t>We don’t know all the answers to this question yet, but it’s very clear that we are at the front end of something seismic and that schools need to get moving.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819F4B69-363F-472C-9DB3-2EA2C5922E86}" type="slidenum">
              <a:rPr lang="en-US" smtClean="0"/>
              <a:pPr>
                <a:defRPr/>
              </a:pPr>
              <a:t>24</a:t>
            </a:fld>
            <a:endParaRPr lang="en-US" smtClean="0"/>
          </a:p>
        </p:txBody>
      </p:sp>
      <p:sp>
        <p:nvSpPr>
          <p:cNvPr id="230403" name="Rectangle 2"/>
          <p:cNvSpPr>
            <a:spLocks noGrp="1" noRot="1" noChangeAspect="1" noChangeArrowheads="1" noTextEdit="1"/>
          </p:cNvSpPr>
          <p:nvPr>
            <p:ph type="sldImg"/>
          </p:nvPr>
        </p:nvSpPr>
        <p:spPr>
          <a:xfrm>
            <a:off x="1255713" y="715963"/>
            <a:ext cx="4805362" cy="3603625"/>
          </a:xfrm>
          <a:ln/>
        </p:spPr>
      </p:sp>
      <p:sp>
        <p:nvSpPr>
          <p:cNvPr id="230404" name="Rectangle 3"/>
          <p:cNvSpPr>
            <a:spLocks noGrp="1" noChangeArrowheads="1"/>
          </p:cNvSpPr>
          <p:nvPr>
            <p:ph type="body" idx="1"/>
          </p:nvPr>
        </p:nvSpPr>
        <p:spPr>
          <a:xfrm>
            <a:off x="731838" y="4560888"/>
            <a:ext cx="5851525" cy="4322762"/>
          </a:xfrm>
          <a:noFill/>
          <a:ln/>
        </p:spPr>
        <p:txBody>
          <a:bodyPr/>
          <a:lstStyle/>
          <a:p>
            <a:pPr eaLnBrk="1" hangingPunct="1"/>
            <a:r>
              <a:rPr lang="en-US" smtClean="0"/>
              <a:t>The scale is huge…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6DE64B10-1423-4B6C-B201-77B0060B4B7B}" type="slidenum">
              <a:rPr lang="en-US" smtClean="0"/>
              <a:pPr>
                <a:defRPr/>
              </a:pPr>
              <a:t>25</a:t>
            </a:fld>
            <a:endParaRPr lang="en-US" smtClean="0"/>
          </a:p>
        </p:txBody>
      </p:sp>
      <p:sp>
        <p:nvSpPr>
          <p:cNvPr id="231427" name="Rectangle 2"/>
          <p:cNvSpPr>
            <a:spLocks noGrp="1" noRot="1" noChangeAspect="1" noChangeArrowheads="1" noTextEdit="1"/>
          </p:cNvSpPr>
          <p:nvPr>
            <p:ph type="sldImg"/>
          </p:nvPr>
        </p:nvSpPr>
        <p:spPr>
          <a:xfrm>
            <a:off x="1255713" y="715963"/>
            <a:ext cx="4805362" cy="3603625"/>
          </a:xfrm>
          <a:ln/>
        </p:spPr>
      </p:sp>
      <p:sp>
        <p:nvSpPr>
          <p:cNvPr id="231428" name="Rectangle 3"/>
          <p:cNvSpPr>
            <a:spLocks noGrp="1" noChangeArrowheads="1"/>
          </p:cNvSpPr>
          <p:nvPr>
            <p:ph type="body" idx="1"/>
          </p:nvPr>
        </p:nvSpPr>
        <p:spPr>
          <a:xfrm>
            <a:off x="731838" y="4560888"/>
            <a:ext cx="5851525" cy="4322762"/>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eaLnBrk="1" hangingPunct="1"/>
            <a:r>
              <a:rPr lang="en-US" smtClean="0"/>
              <a:t>We can’t keep marginalizing technology in our schools. We can’t keep treating it as something that’s optional, as something that’s not a core part of the educational enterprise. We can’t keep providing a 19th and 20th century educational model to 21st century learners who need to work and live in a 21st century world.</a:t>
            </a:r>
          </a:p>
          <a:p>
            <a:pPr eaLnBrk="1" hangingPunct="1"/>
            <a:endParaRPr lang="en-US" smtClean="0"/>
          </a:p>
          <a:p>
            <a:pPr eaLnBrk="1" hangingPunct="1"/>
            <a:r>
              <a:rPr lang="en-US" smtClean="0"/>
              <a:t>We have to ask ourselves questions like…</a:t>
            </a:r>
          </a:p>
        </p:txBody>
      </p:sp>
      <p:sp>
        <p:nvSpPr>
          <p:cNvPr id="133124" name="Slide Number Placeholder 3"/>
          <p:cNvSpPr>
            <a:spLocks noGrp="1"/>
          </p:cNvSpPr>
          <p:nvPr>
            <p:ph type="sldNum" sz="quarter" idx="5"/>
          </p:nvPr>
        </p:nvSpPr>
        <p:spPr/>
        <p:txBody>
          <a:bodyPr/>
          <a:lstStyle/>
          <a:p>
            <a:pPr>
              <a:defRPr/>
            </a:pPr>
            <a:fld id="{EB200B9A-02DA-4801-AD36-7A81EC807E07}" type="slidenum">
              <a:rPr lang="en-US" smtClean="0"/>
              <a:pPr>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ED9DCC1F-E595-41ED-8DB1-46DC080F37C3}" type="slidenum">
              <a:rPr lang="en-US" smtClean="0"/>
              <a:pPr>
                <a:defRPr/>
              </a:pPr>
              <a:t>27</a:t>
            </a:fld>
            <a:endParaRPr lang="en-US" smtClean="0"/>
          </a:p>
        </p:txBody>
      </p:sp>
      <p:sp>
        <p:nvSpPr>
          <p:cNvPr id="232451" name="Rectangle 2"/>
          <p:cNvSpPr>
            <a:spLocks noGrp="1" noRot="1" noChangeAspect="1" noChangeArrowheads="1" noTextEdit="1"/>
          </p:cNvSpPr>
          <p:nvPr>
            <p:ph type="sldImg"/>
          </p:nvPr>
        </p:nvSpPr>
        <p:spPr>
          <a:xfrm>
            <a:off x="1258888" y="720725"/>
            <a:ext cx="4800600" cy="3600450"/>
          </a:xfrm>
          <a:ln/>
        </p:spPr>
      </p:sp>
      <p:sp>
        <p:nvSpPr>
          <p:cNvPr id="232452" name="Rectangle 3"/>
          <p:cNvSpPr>
            <a:spLocks noGrp="1" noChangeArrowheads="1"/>
          </p:cNvSpPr>
          <p:nvPr>
            <p:ph type="body" idx="1"/>
          </p:nvPr>
        </p:nvSpPr>
        <p:spPr>
          <a:noFill/>
          <a:ln/>
        </p:spPr>
        <p:txBody>
          <a:bodyPr/>
          <a:lstStyle/>
          <a:p>
            <a:pPr eaLnBrk="1" hangingPunct="1"/>
            <a:r>
              <a:rPr lang="en-US" dirty="0" smtClean="0"/>
              <a:t>We also need to make sure we use the right metrics. For example, we’ve prided ourselves on …</a:t>
            </a:r>
          </a:p>
          <a:p>
            <a:pPr eaLnBrk="1" hangingPunct="1"/>
            <a:endParaRPr lang="en-US" dirty="0" smtClean="0"/>
          </a:p>
          <a:p>
            <a:pPr eaLnBrk="1" hangingPunct="1"/>
            <a:r>
              <a:rPr lang="en-US" dirty="0" smtClean="0"/>
              <a:t>What we really need is for kids to have ready and constant exposure to computers. As David Warlick notes, they’re the pencil and paper of our time – we need to have kids using them often and frequently – can you imagine if most workers had to schedule computer time like we do in schools?</a:t>
            </a:r>
          </a:p>
          <a:p>
            <a:pPr eaLnBrk="1" hangingPunct="1"/>
            <a:r>
              <a:rPr lang="en-US" dirty="0" smtClean="0"/>
              <a:t>We need ubiquitous Internet access for those kids with computers, and we need 21st century curricula and pedagogies</a:t>
            </a:r>
          </a:p>
          <a:p>
            <a:pPr eaLnBrk="1" hangingPunct="1"/>
            <a:endParaRPr lang="en-US" dirty="0" smtClean="0"/>
          </a:p>
          <a:p>
            <a:pPr eaLnBrk="1" hangingPunct="1"/>
            <a:r>
              <a:rPr lang="en-US" dirty="0" smtClean="0"/>
              <a:t>Unfortunately…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A605AED9-FB6B-45C9-B487-63CD480BF091}" type="slidenum">
              <a:rPr lang="en-US" smtClean="0"/>
              <a:pPr>
                <a:defRPr/>
              </a:pPr>
              <a:t>28</a:t>
            </a:fld>
            <a:endParaRPr lang="en-US" smtClean="0"/>
          </a:p>
        </p:txBody>
      </p:sp>
      <p:sp>
        <p:nvSpPr>
          <p:cNvPr id="233475" name="Rectangle 2"/>
          <p:cNvSpPr>
            <a:spLocks noGrp="1" noRot="1" noChangeAspect="1" noChangeArrowheads="1" noTextEdit="1"/>
          </p:cNvSpPr>
          <p:nvPr>
            <p:ph type="sldImg"/>
          </p:nvPr>
        </p:nvSpPr>
        <p:spPr>
          <a:xfrm>
            <a:off x="1258888" y="720725"/>
            <a:ext cx="4800600" cy="3600450"/>
          </a:xfrm>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a:defRPr/>
            </a:pPr>
            <a:r>
              <a:rPr lang="en-US" dirty="0" smtClean="0">
                <a:solidFill>
                  <a:schemeClr val="accent2"/>
                </a:solidFill>
              </a:rPr>
              <a:t>Data-driven school reform</a:t>
            </a:r>
          </a:p>
          <a:p>
            <a:pPr lvl="1">
              <a:defRPr/>
            </a:pPr>
            <a:r>
              <a:rPr lang="en-US" dirty="0" smtClean="0"/>
              <a:t>30 school districts</a:t>
            </a:r>
          </a:p>
          <a:p>
            <a:pPr lvl="1">
              <a:defRPr/>
            </a:pPr>
            <a:r>
              <a:rPr lang="en-US" dirty="0" smtClean="0"/>
              <a:t>4 state departments of education</a:t>
            </a:r>
          </a:p>
          <a:p>
            <a:pPr lvl="1">
              <a:defRPr/>
            </a:pPr>
            <a:r>
              <a:rPr lang="en-US" dirty="0" smtClean="0"/>
              <a:t>13 other regional service agencies, leadership associations, corporations, etc.</a:t>
            </a:r>
          </a:p>
          <a:p>
            <a:pPr lvl="1">
              <a:defRPr/>
            </a:pPr>
            <a:endParaRPr lang="en-US" dirty="0" smtClean="0"/>
          </a:p>
          <a:p>
            <a:pPr>
              <a:defRPr/>
            </a:pPr>
            <a:r>
              <a:rPr lang="en-US" dirty="0" smtClean="0">
                <a:solidFill>
                  <a:schemeClr val="accent2"/>
                </a:solidFill>
              </a:rPr>
              <a:t>Education law</a:t>
            </a:r>
          </a:p>
          <a:p>
            <a:pPr lvl="1">
              <a:defRPr/>
            </a:pPr>
            <a:r>
              <a:rPr lang="en-US" dirty="0" smtClean="0"/>
              <a:t>NASSP online school law guide</a:t>
            </a:r>
          </a:p>
          <a:p>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p:spPr>
        <p:txBody>
          <a:bodyPr/>
          <a:lstStyle/>
          <a:p>
            <a:r>
              <a:rPr lang="en-US" smtClean="0"/>
              <a:t>I’m a relatively young professor. I don’t have the scholarly pedigree that Michael and others have. I don’t have 21 books to my credit. But I do know this. If what I’ve described is the present, then we have some professional and moral and ethical responsibility to at least try to be relevant to whatever the future may hold for our students.</a:t>
            </a:r>
          </a:p>
          <a:p>
            <a:endParaRPr lang="en-US" smtClean="0"/>
          </a:p>
          <a:p>
            <a:r>
              <a:rPr lang="en-US" smtClean="0"/>
              <a:t>Although we need skeptics and naysayers to make sure that we avoid technological determinism and that we think critically about these tools along the way, the bottom line is that they’re not going away. If as academics we wrestle with them, not just in theory but in a hands-on, applied sense, </a:t>
            </a:r>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I don’t know about you, but I’m excited about the journey.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257300" y="720725"/>
            <a:ext cx="4802188" cy="3600450"/>
          </a:xfrm>
          <a:ln/>
        </p:spPr>
      </p:sp>
      <p:sp>
        <p:nvSpPr>
          <p:cNvPr id="242691" name="Notes Placeholder 2"/>
          <p:cNvSpPr>
            <a:spLocks noGrp="1"/>
          </p:cNvSpPr>
          <p:nvPr>
            <p:ph type="body" idx="1"/>
          </p:nvPr>
        </p:nvSpPr>
        <p:spPr>
          <a:noFill/>
          <a:ln/>
        </p:spPr>
        <p:txBody>
          <a:bodyPr lIns="96639" tIns="48320" rIns="96639" bIns="48320"/>
          <a:lstStyle/>
          <a:p>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a:miter lim="800000"/>
            <a:headEnd/>
            <a:tailEnd/>
          </a:ln>
        </p:spPr>
        <p:txBody>
          <a:bodyPr lIns="96639" tIns="48320" rIns="96639" bIns="48320" anchor="b"/>
          <a:lstStyle/>
          <a:p>
            <a:pPr algn="r" defTabSz="966664">
              <a:defRPr/>
            </a:pPr>
            <a:fld id="{44368700-0D2D-4FA8-A112-E2D1055B894B}" type="slidenum">
              <a:rPr lang="en-US" sz="1300">
                <a:latin typeface="Arial" charset="0"/>
                <a:cs typeface="+mn-cs"/>
              </a:rPr>
              <a:pPr algn="r" defTabSz="966664">
                <a:defRPr/>
              </a:pPr>
              <a:t>32</a:t>
            </a:fld>
            <a:endParaRPr lang="en-US" sz="1300">
              <a:latin typeface="Arial"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4143375" y="9120188"/>
            <a:ext cx="3170238" cy="479425"/>
          </a:xfrm>
          <a:prstGeom prst="rect">
            <a:avLst/>
          </a:prstGeom>
          <a:noFill/>
          <a:ln>
            <a:miter lim="800000"/>
            <a:headEnd/>
            <a:tailEnd/>
          </a:ln>
        </p:spPr>
        <p:txBody>
          <a:bodyPr lIns="96639" tIns="48320" rIns="96639" bIns="48320" anchor="b"/>
          <a:lstStyle/>
          <a:p>
            <a:pPr algn="r" defTabSz="966664">
              <a:defRPr/>
            </a:pPr>
            <a:fld id="{29A1C3A0-357C-440D-8EC2-B5D0AACC4758}" type="slidenum">
              <a:rPr lang="en-US" sz="1300">
                <a:latin typeface="Arial" charset="0"/>
                <a:cs typeface="+mn-cs"/>
              </a:rPr>
              <a:pPr algn="r" defTabSz="966664">
                <a:defRPr/>
              </a:pPr>
              <a:t>34</a:t>
            </a:fld>
            <a:endParaRPr lang="en-US" sz="1300">
              <a:latin typeface="Arial" charset="0"/>
              <a:cs typeface="+mn-cs"/>
            </a:endParaRPr>
          </a:p>
        </p:txBody>
      </p:sp>
      <p:sp>
        <p:nvSpPr>
          <p:cNvPr id="243715" name="Rectangle 2"/>
          <p:cNvSpPr>
            <a:spLocks noGrp="1" noRot="1" noChangeAspect="1" noChangeArrowheads="1" noTextEdit="1"/>
          </p:cNvSpPr>
          <p:nvPr>
            <p:ph type="sldImg"/>
          </p:nvPr>
        </p:nvSpPr>
        <p:spPr>
          <a:xfrm>
            <a:off x="1257300" y="720725"/>
            <a:ext cx="4802188" cy="3600450"/>
          </a:xfrm>
          <a:ln/>
        </p:spPr>
      </p:sp>
      <p:sp>
        <p:nvSpPr>
          <p:cNvPr id="243716" name="Rectangle 3"/>
          <p:cNvSpPr>
            <a:spLocks noGrp="1" noChangeArrowheads="1"/>
          </p:cNvSpPr>
          <p:nvPr>
            <p:ph type="body" idx="1"/>
          </p:nvPr>
        </p:nvSpPr>
        <p:spPr>
          <a:noFill/>
          <a:ln/>
        </p:spPr>
        <p:txBody>
          <a:bodyPr lIns="96639" tIns="48320" rIns="96639" bIns="48320"/>
          <a:lstStyle/>
          <a:p>
            <a:pPr eaLnBrk="1" hangingPunct="1"/>
            <a:r>
              <a:rPr lang="en-US" dirty="0" smtClean="0"/>
              <a:t>URL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lIns="96639" tIns="48320" rIns="96639" bIns="48320"/>
          <a:lstStyle/>
          <a:p>
            <a:pPr eaLnBrk="1" hangingPunct="1">
              <a:lnSpc>
                <a:spcPct val="90000"/>
              </a:lnSpc>
            </a:pPr>
            <a:r>
              <a:rPr lang="en-US" smtClean="0"/>
              <a:t>Groups are stepping up – P21CS - business community, education leaders, and policymakers </a:t>
            </a:r>
          </a:p>
          <a:p>
            <a:pPr eaLnBrk="1" hangingPunct="1">
              <a:lnSpc>
                <a:spcPct val="90000"/>
              </a:lnSpc>
            </a:pPr>
            <a:endParaRPr lang="en-US" smtClean="0"/>
          </a:p>
          <a:p>
            <a:pPr eaLnBrk="1" hangingPunct="1">
              <a:lnSpc>
                <a:spcPct val="90000"/>
              </a:lnSpc>
            </a:pPr>
            <a:r>
              <a:rPr lang="en-US" smtClean="0"/>
              <a:t>Core subjects</a:t>
            </a:r>
          </a:p>
          <a:p>
            <a:pPr eaLnBrk="1" hangingPunct="1">
              <a:lnSpc>
                <a:spcPct val="90000"/>
              </a:lnSpc>
            </a:pPr>
            <a:r>
              <a:rPr lang="en-US" smtClean="0"/>
              <a:t>Critical thinking and problem solving, communication skills, creativity and innovation, collaboration, information and media literacy</a:t>
            </a:r>
          </a:p>
          <a:p>
            <a:pPr eaLnBrk="1" hangingPunct="1">
              <a:lnSpc>
                <a:spcPct val="90000"/>
              </a:lnSpc>
            </a:pPr>
            <a:r>
              <a:rPr lang="en-US" smtClean="0"/>
              <a:t>Leadership, Global awareness</a:t>
            </a:r>
          </a:p>
          <a:p>
            <a:pPr eaLnBrk="1" hangingPunct="1">
              <a:lnSpc>
                <a:spcPct val="90000"/>
              </a:lnSpc>
            </a:pPr>
            <a:r>
              <a:rPr lang="en-US" smtClean="0"/>
              <a:t>ICT Literacy - the ability to use technology to develop 21st century content knowledge and skills, in support of 21st century teaching and learning. </a:t>
            </a:r>
          </a:p>
          <a:p>
            <a:pPr eaLnBrk="1" hangingPunct="1">
              <a:lnSpc>
                <a:spcPct val="90000"/>
              </a:lnSpc>
            </a:pPr>
            <a:endParaRPr lang="en-US" smtClean="0"/>
          </a:p>
          <a:p>
            <a:pPr eaLnBrk="1" hangingPunct="1">
              <a:lnSpc>
                <a:spcPct val="90000"/>
              </a:lnSpc>
            </a:pPr>
            <a:r>
              <a:rPr lang="en-US" smtClean="0"/>
              <a:t>* 21st Century Assessments. </a:t>
            </a:r>
            <a:br>
              <a:rPr lang="en-US" smtClean="0"/>
            </a:br>
            <a:r>
              <a:rPr lang="en-US" smtClean="0"/>
              <a:t>Authentic 21st century assessments are the essential foundation of a 21st century education. Assessments must measure all five results that matter - core subjects; 21st century content; learning skills; ICT literacy; and life skills. To be effective, sustainable and affordable, assessments must use modern technologies to increase efficiency and timeliness.  Standardized tests alone can measure only a few of the important skills and knowledge students should learn. A balance of assessments, including high-quality standardized testing along with effective classroom assessments, offers students a powerful way to master the content and skills central to success. </a:t>
            </a:r>
          </a:p>
          <a:p>
            <a:pPr eaLnBrk="1" hangingPunct="1">
              <a:lnSpc>
                <a:spcPct val="90000"/>
              </a:lnSpc>
            </a:pPr>
            <a:endParaRPr lang="en-US" smtClean="0"/>
          </a:p>
          <a:p>
            <a:pPr eaLnBrk="1" hangingPunct="1">
              <a:lnSpc>
                <a:spcPct val="90000"/>
              </a:lnSpc>
            </a:pPr>
            <a:r>
              <a:rPr lang="en-US" smtClean="0"/>
              <a:t>Beyond NCLB – have to be careful not to judge efficacy of 21st century school initiatives solely by 20th century standardized tests</a:t>
            </a:r>
          </a:p>
          <a:p>
            <a:pPr eaLnBrk="1" hangingPunct="1">
              <a:lnSpc>
                <a:spcPct val="90000"/>
              </a:lnSpc>
            </a:pPr>
            <a:endParaRPr lang="en-US" smtClean="0"/>
          </a:p>
          <a:p>
            <a:pPr eaLnBrk="1" hangingPunct="1">
              <a:lnSpc>
                <a:spcPct val="90000"/>
              </a:lnSpc>
            </a:pPr>
            <a:r>
              <a:rPr lang="en-US" smtClean="0"/>
              <a:t>** </a:t>
            </a:r>
            <a:r>
              <a:rPr lang="en-US" b="1" smtClean="0"/>
              <a:t>Communities are stepping up too</a:t>
            </a:r>
            <a:r>
              <a:rPr lang="en-US" smtClean="0"/>
              <a:t> - giving kids laptops, teaching Chinese and Farsi and other strategic languages, moving beyond simply showing kids what foods and holidays other cultures have and helping them develop a sophisticated level of global awareness since they’ll be working with and interacting with people all over the globe, either live or virtually</a:t>
            </a:r>
          </a:p>
          <a:p>
            <a:pPr eaLnBrk="1" hangingPunct="1">
              <a:lnSpc>
                <a:spcPct val="90000"/>
              </a:lnSpc>
            </a:pPr>
            <a:endParaRPr lang="en-US" smtClean="0"/>
          </a:p>
          <a:p>
            <a:endParaRPr lang="en-US" smtClean="0"/>
          </a:p>
        </p:txBody>
      </p:sp>
      <p:sp>
        <p:nvSpPr>
          <p:cNvPr id="20480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39" tIns="48320" rIns="96639" bIns="48320" anchor="b"/>
          <a:lstStyle/>
          <a:p>
            <a:pPr algn="r" defTabSz="966788"/>
            <a:fld id="{D1301BAA-9C08-4060-B574-85B1CB11DA06}" type="slidenum">
              <a:rPr lang="en-US" sz="1300">
                <a:latin typeface="Arial" charset="0"/>
              </a:rPr>
              <a:pPr algn="r" defTabSz="966788"/>
              <a:t>8</a:t>
            </a:fld>
            <a:endParaRPr lang="en-US" sz="13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r>
              <a:rPr lang="en-US" smtClean="0"/>
              <a:t>imagine when get access to arXiv, SSRN, wikipedia, google,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5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5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969EA500-6D13-466D-BA00-5296B9FF4D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7D89A61-F16A-4E78-AE34-4B41C34207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97577C31-A330-430A-AEBA-443665C334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E76F81B8-7AB8-496E-BC6E-97708867C8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44273D-B7E6-441C-9F47-2406F720A2D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CBDB3C5F-88C8-4D40-93F6-622EC0D1D4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474FCBB4-944D-4CFC-A526-EABCFE71E5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843F4100-F123-4C9F-A833-FE7B9CFA36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defRPr/>
            </a:lvl1pPr>
          </a:lstStyle>
          <a:p>
            <a:pPr>
              <a:defRPr/>
            </a:pPr>
            <a:endParaRPr lang="en-US"/>
          </a:p>
        </p:txBody>
      </p:sp>
      <p:sp>
        <p:nvSpPr>
          <p:cNvPr id="8" name="Rectangle 41"/>
          <p:cNvSpPr>
            <a:spLocks noGrp="1" noChangeArrowheads="1"/>
          </p:cNvSpPr>
          <p:nvPr>
            <p:ph type="ftr" sz="quarter" idx="11"/>
          </p:nvPr>
        </p:nvSpPr>
        <p:spPr/>
        <p:txBody>
          <a:bodyPr/>
          <a:lstStyle>
            <a:lvl1pPr>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vl1pPr>
          </a:lstStyle>
          <a:p>
            <a:pPr>
              <a:defRPr/>
            </a:pPr>
            <a:fld id="{C8CD567E-F602-4573-90D2-94EF5EBB45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9A376F6E-4413-4BE4-8E6D-E2A1D5E803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en-US"/>
          </a:p>
        </p:txBody>
      </p:sp>
      <p:sp>
        <p:nvSpPr>
          <p:cNvPr id="3" name="Rectangle 41"/>
          <p:cNvSpPr>
            <a:spLocks noGrp="1" noChangeArrowheads="1"/>
          </p:cNvSpPr>
          <p:nvPr>
            <p:ph type="ftr" sz="quarter" idx="11"/>
          </p:nvPr>
        </p:nvSpPr>
        <p:spPr/>
        <p:txBody>
          <a:bodyPr/>
          <a:lstStyle>
            <a:lvl1pPr>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vl1pPr>
          </a:lstStyle>
          <a:p>
            <a:pPr>
              <a:defRPr/>
            </a:pPr>
            <a:fld id="{41611BC7-7DB9-4146-9FDB-56DA85A2BC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DBB4D971-AF37-4CF5-A68D-864DA500D2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413FF5AE-FBB0-4C6F-8800-3EA6AC65BE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4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cs typeface="+mn-cs"/>
              </a:defRPr>
            </a:lvl1pPr>
          </a:lstStyle>
          <a:p>
            <a:pPr>
              <a:defRPr/>
            </a:pPr>
            <a:fld id="{DBA9878F-DC41-4B78-9273-25CE4ADA74CB}" type="slidenum">
              <a:rPr lang="en-US"/>
              <a:pPr>
                <a:defRPr/>
              </a:pPr>
              <a:t>‹#›</a:t>
            </a:fld>
            <a:endParaRPr lang="en-US"/>
          </a:p>
        </p:txBody>
      </p:sp>
      <p:sp>
        <p:nvSpPr>
          <p:cNvPr id="614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50" r:id="rId13"/>
    <p:sldLayoutId id="2147483763"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file:///S:\A%20Documents\Videos\2006%20-%20Cisco%20-%20Human%20Network.wmv" TargetMode="Externa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838200"/>
            <a:ext cx="7772400" cy="1736725"/>
          </a:xfrm>
        </p:spPr>
        <p:txBody>
          <a:bodyPr/>
          <a:lstStyle/>
          <a:p>
            <a:pPr algn="l"/>
            <a:r>
              <a:rPr lang="en-US" sz="10000" dirty="0" smtClean="0">
                <a:latin typeface="Arial Black" pitchFamily="34" charset="0"/>
              </a:rPr>
              <a:t>Stand up!</a:t>
            </a:r>
            <a:endParaRPr lang="en-US" sz="100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455613" y="457200"/>
            <a:ext cx="8229600" cy="5286375"/>
          </a:xfrm>
        </p:spPr>
        <p:txBody>
          <a:bodyPr/>
          <a:lstStyle/>
          <a:p>
            <a:pPr eaLnBrk="1" hangingPunct="1">
              <a:buFont typeface="Wingdings" pitchFamily="2" charset="2"/>
              <a:buNone/>
            </a:pPr>
            <a:endParaRPr lang="en-US" dirty="0" smtClean="0">
              <a:effectLst/>
            </a:endParaRPr>
          </a:p>
          <a:p>
            <a:pPr eaLnBrk="1" hangingPunct="1">
              <a:buFont typeface="Wingdings" pitchFamily="2" charset="2"/>
              <a:buNone/>
            </a:pPr>
            <a:r>
              <a:rPr lang="en-US" sz="4000" dirty="0" smtClean="0">
                <a:solidFill>
                  <a:srgbClr val="009900"/>
                </a:solidFill>
                <a:effectLst/>
              </a:rPr>
              <a:t>They say:</a:t>
            </a:r>
            <a:r>
              <a:rPr lang="en-US" sz="4000" dirty="0" smtClean="0">
                <a:effectLst/>
              </a:rPr>
              <a:t> </a:t>
            </a:r>
            <a:r>
              <a:rPr lang="en-US" sz="4000" dirty="0" smtClean="0">
                <a:solidFill>
                  <a:schemeClr val="tx2"/>
                </a:solidFill>
                <a:effectLst/>
              </a:rPr>
              <a:t>We can’t handle this much change.</a:t>
            </a:r>
          </a:p>
          <a:p>
            <a:pPr eaLnBrk="1" hangingPunct="1"/>
            <a:endParaRPr lang="en-US" sz="4000" dirty="0" smtClean="0">
              <a:effectLst/>
            </a:endParaRPr>
          </a:p>
          <a:p>
            <a:pPr eaLnBrk="1" hangingPunct="1">
              <a:buFont typeface="Wingdings" pitchFamily="2" charset="2"/>
              <a:buNone/>
            </a:pPr>
            <a:r>
              <a:rPr lang="en-US" sz="4000" dirty="0" smtClean="0">
                <a:solidFill>
                  <a:srgbClr val="009900"/>
                </a:solidFill>
                <a:effectLst/>
              </a:rPr>
              <a:t>I say:</a:t>
            </a:r>
            <a:r>
              <a:rPr lang="en-US" sz="4000" dirty="0" smtClean="0">
                <a:effectLst/>
              </a:rPr>
              <a:t> </a:t>
            </a:r>
            <a:r>
              <a:rPr lang="en-US" sz="4000" dirty="0" smtClean="0">
                <a:solidFill>
                  <a:schemeClr val="tx2"/>
                </a:solidFill>
                <a:effectLst/>
              </a:rPr>
              <a:t>Your job and career are in jeopardy; what other options do you have?</a:t>
            </a:r>
            <a:endParaRPr lang="en-US" sz="4000" dirty="0" smtClean="0">
              <a:effectLst/>
            </a:endParaRPr>
          </a:p>
          <a:p>
            <a:pPr eaLnBrk="1" hangingPunct="1">
              <a:buFont typeface="Wingdings" pitchFamily="2" charset="2"/>
              <a:buNone/>
            </a:pPr>
            <a:endParaRPr lang="en-US" dirty="0" smtClean="0">
              <a:effectLst/>
            </a:endParaRPr>
          </a:p>
          <a:p>
            <a:pPr eaLnBrk="1" hangingPunct="1">
              <a:buFont typeface="Wingdings" pitchFamily="2" charset="2"/>
              <a:buNone/>
            </a:pPr>
            <a:r>
              <a:rPr lang="en-US" sz="2000" dirty="0" smtClean="0">
                <a:solidFill>
                  <a:schemeClr val="accent6"/>
                </a:solidFill>
                <a:effectLst/>
              </a:rPr>
              <a:t>				  Seth </a:t>
            </a:r>
            <a:r>
              <a:rPr lang="en-US" sz="2000" dirty="0" err="1" smtClean="0">
                <a:solidFill>
                  <a:schemeClr val="accent6"/>
                </a:solidFill>
                <a:effectLst/>
              </a:rPr>
              <a:t>Godin</a:t>
            </a:r>
            <a:r>
              <a:rPr lang="en-US" sz="2000" dirty="0" smtClean="0">
                <a:solidFill>
                  <a:schemeClr val="accent6"/>
                </a:solidFill>
                <a:effectLst/>
              </a:rPr>
              <a:t>, </a:t>
            </a:r>
            <a:r>
              <a:rPr lang="en-US" sz="2000" i="1" dirty="0" smtClean="0">
                <a:solidFill>
                  <a:schemeClr val="accent6"/>
                </a:solidFill>
                <a:effectLst/>
              </a:rPr>
              <a:t>The Big Moo</a:t>
            </a:r>
            <a:r>
              <a:rPr lang="en-US" sz="2000" dirty="0" smtClean="0">
                <a:solidFill>
                  <a:schemeClr val="accent6"/>
                </a:solidFill>
                <a:effectLst/>
              </a:rPr>
              <a:t>, pp. 49-50</a:t>
            </a:r>
          </a:p>
          <a:p>
            <a:pPr eaLnBrk="1" hangingPunct="1">
              <a:buFont typeface="Wingdings" pitchFamily="2" charset="2"/>
              <a:buNone/>
            </a:pPr>
            <a:endParaRPr lang="en-US" sz="2800" dirty="0" smtClean="0">
              <a:effectLst/>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455613" y="822325"/>
            <a:ext cx="8229600" cy="4530725"/>
          </a:xfrm>
        </p:spPr>
        <p:txBody>
          <a:bodyPr/>
          <a:lstStyle/>
          <a:p>
            <a:pPr eaLnBrk="1" hangingPunct="1"/>
            <a:endParaRPr lang="en-US" smtClean="0">
              <a:effectLst/>
            </a:endParaRPr>
          </a:p>
          <a:p>
            <a:pPr eaLnBrk="1" hangingPunct="1">
              <a:buFont typeface="Wingdings" pitchFamily="2" charset="2"/>
              <a:buNone/>
            </a:pPr>
            <a:r>
              <a:rPr lang="en-US" smtClean="0">
                <a:effectLst/>
              </a:rPr>
              <a:t>They say: </a:t>
            </a:r>
            <a:r>
              <a:rPr lang="en-US" smtClean="0">
                <a:solidFill>
                  <a:schemeClr val="tx2"/>
                </a:solidFill>
                <a:effectLst/>
              </a:rPr>
              <a:t>Times are changing.</a:t>
            </a:r>
          </a:p>
          <a:p>
            <a:pPr eaLnBrk="1" hangingPunct="1">
              <a:buFont typeface="Wingdings" pitchFamily="2" charset="2"/>
              <a:buNone/>
            </a:pPr>
            <a:endParaRPr lang="en-US" smtClean="0">
              <a:effectLst/>
            </a:endParaRPr>
          </a:p>
          <a:p>
            <a:pPr eaLnBrk="1" hangingPunct="1">
              <a:buFont typeface="Wingdings" pitchFamily="2" charset="2"/>
              <a:buNone/>
            </a:pPr>
            <a:r>
              <a:rPr lang="en-US" smtClean="0">
                <a:effectLst/>
              </a:rPr>
              <a:t>I say: </a:t>
            </a:r>
            <a:r>
              <a:rPr lang="en-US" smtClean="0">
                <a:solidFill>
                  <a:schemeClr val="tx2"/>
                </a:solidFill>
                <a:effectLst/>
              </a:rPr>
              <a:t>Everything has already changed. Tomorrow is the first day of your revolution . . . or you’re toast.</a:t>
            </a:r>
          </a:p>
          <a:p>
            <a:pPr eaLnBrk="1" hangingPunct="1">
              <a:buFont typeface="Wingdings" pitchFamily="2" charset="2"/>
              <a:buNone/>
            </a:pPr>
            <a:endParaRPr lang="en-US" smtClean="0">
              <a:effectLst/>
            </a:endParaRPr>
          </a:p>
          <a:p>
            <a:pPr eaLnBrk="1" hangingPunct="1">
              <a:buFont typeface="Wingdings" pitchFamily="2" charset="2"/>
              <a:buNone/>
            </a:pPr>
            <a:r>
              <a:rPr lang="en-US" sz="2800" smtClean="0">
                <a:effectLst/>
              </a:rPr>
              <a:t> - Seth Godin, </a:t>
            </a:r>
            <a:r>
              <a:rPr lang="en-US" sz="2800" i="1" smtClean="0">
                <a:effectLst/>
              </a:rPr>
              <a:t>The Big Moo</a:t>
            </a:r>
            <a:r>
              <a:rPr lang="en-US" sz="2800" smtClean="0">
                <a:effectLst/>
              </a:rPr>
              <a:t>, pp. 49-50</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a:xfrm>
            <a:off x="455613" y="825500"/>
            <a:ext cx="8229600" cy="4530725"/>
          </a:xfrm>
        </p:spPr>
        <p:txBody>
          <a:bodyPr/>
          <a:lstStyle/>
          <a:p>
            <a:pPr eaLnBrk="1" hangingPunct="1">
              <a:buFont typeface="Wingdings" pitchFamily="2" charset="2"/>
              <a:buNone/>
            </a:pPr>
            <a:endParaRPr lang="en-US" sz="3600" smtClean="0">
              <a:effectLst/>
            </a:endParaRPr>
          </a:p>
          <a:p>
            <a:pPr eaLnBrk="1" hangingPunct="1">
              <a:buFont typeface="Wingdings" pitchFamily="2" charset="2"/>
              <a:buNone/>
            </a:pPr>
            <a:r>
              <a:rPr lang="en-US" smtClean="0">
                <a:effectLst/>
              </a:rPr>
              <a:t>They say </a:t>
            </a:r>
            <a:r>
              <a:rPr lang="en-US" smtClean="0">
                <a:solidFill>
                  <a:schemeClr val="tx2"/>
                </a:solidFill>
                <a:effectLst/>
              </a:rPr>
              <a:t>I’m extreme.</a:t>
            </a:r>
          </a:p>
          <a:p>
            <a:pPr eaLnBrk="1" hangingPunct="1">
              <a:buFont typeface="Wingdings" pitchFamily="2" charset="2"/>
              <a:buNone/>
            </a:pPr>
            <a:endParaRPr lang="en-US" smtClean="0">
              <a:effectLst/>
            </a:endParaRPr>
          </a:p>
          <a:p>
            <a:pPr eaLnBrk="1" hangingPunct="1">
              <a:buFont typeface="Wingdings" pitchFamily="2" charset="2"/>
              <a:buNone/>
            </a:pPr>
            <a:r>
              <a:rPr lang="en-US" smtClean="0">
                <a:effectLst/>
              </a:rPr>
              <a:t>I say </a:t>
            </a:r>
            <a:r>
              <a:rPr lang="en-US" smtClean="0">
                <a:solidFill>
                  <a:schemeClr val="tx2"/>
                </a:solidFill>
                <a:effectLst/>
              </a:rPr>
              <a:t>I’m a realist.</a:t>
            </a:r>
          </a:p>
          <a:p>
            <a:pPr eaLnBrk="1" hangingPunct="1">
              <a:buFont typeface="Wingdings" pitchFamily="2" charset="2"/>
              <a:buNone/>
            </a:pPr>
            <a:endParaRPr lang="en-US" smtClean="0">
              <a:solidFill>
                <a:schemeClr val="tx2"/>
              </a:solidFill>
              <a:effectLst/>
            </a:endParaRPr>
          </a:p>
          <a:p>
            <a:pPr eaLnBrk="1" hangingPunct="1">
              <a:buFont typeface="Wingdings" pitchFamily="2" charset="2"/>
              <a:buNone/>
            </a:pPr>
            <a:r>
              <a:rPr lang="en-US" sz="2800" smtClean="0">
                <a:effectLst/>
              </a:rPr>
              <a:t> - Seth Godin, </a:t>
            </a:r>
            <a:r>
              <a:rPr lang="en-US" sz="2800" i="1" smtClean="0">
                <a:effectLst/>
              </a:rPr>
              <a:t>The Big Moo</a:t>
            </a:r>
            <a:r>
              <a:rPr lang="en-US" sz="2800" smtClean="0">
                <a:effectLst/>
              </a:rPr>
              <a:t>, pp. 49-50</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nchorCtr="0"/>
          <a:lstStyle/>
          <a:p>
            <a:pPr algn="l" eaLnBrk="1" hangingPunct="1">
              <a:defRPr/>
            </a:pPr>
            <a:endParaRPr lang="en-US" smtClean="0"/>
          </a:p>
        </p:txBody>
      </p:sp>
      <p:pic>
        <p:nvPicPr>
          <p:cNvPr id="104451" name="Picture 3"/>
          <p:cNvPicPr>
            <a:picLocks noChangeAspect="1" noChangeArrowheads="1"/>
          </p:cNvPicPr>
          <p:nvPr/>
        </p:nvPicPr>
        <p:blipFill>
          <a:blip r:embed="rId4"/>
          <a:srcRect/>
          <a:stretch>
            <a:fillRect/>
          </a:stretch>
        </p:blipFill>
        <p:spPr bwMode="auto">
          <a:xfrm>
            <a:off x="444500" y="677863"/>
            <a:ext cx="8253413" cy="5503862"/>
          </a:xfrm>
          <a:prstGeom prst="rect">
            <a:avLst/>
          </a:prstGeom>
          <a:noFill/>
          <a:ln w="38100">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200" y="609600"/>
            <a:ext cx="8229600" cy="5257800"/>
          </a:xfrm>
        </p:spPr>
        <p:txBody>
          <a:bodyPr/>
          <a:lstStyle/>
          <a:p>
            <a:pPr marL="0" indent="0" eaLnBrk="1" hangingPunct="1">
              <a:buFont typeface="Wingdings" pitchFamily="2" charset="2"/>
              <a:buNone/>
            </a:pPr>
            <a:endParaRPr lang="en-US" dirty="0" smtClean="0">
              <a:solidFill>
                <a:schemeClr val="folHlink"/>
              </a:solidFill>
              <a:effectLst/>
            </a:endParaRPr>
          </a:p>
          <a:p>
            <a:pPr marL="0" indent="0" eaLnBrk="1" hangingPunct="1">
              <a:buFont typeface="Wingdings" pitchFamily="2" charset="2"/>
              <a:buNone/>
            </a:pPr>
            <a:r>
              <a:rPr lang="en-US" sz="4400" dirty="0" smtClean="0">
                <a:solidFill>
                  <a:schemeClr val="accent6"/>
                </a:solidFill>
                <a:effectLst/>
              </a:rPr>
              <a:t>Our intelligence tends to produce technological and social change at a rate faster than our institutions and emotions can cope with. . . </a:t>
            </a:r>
          </a:p>
          <a:p>
            <a:pPr marL="0" indent="0" eaLnBrk="1" hangingPunct="1">
              <a:buFont typeface="Wingdings" pitchFamily="2" charset="2"/>
              <a:buNone/>
            </a:pPr>
            <a:r>
              <a:rPr lang="en-US" dirty="0" smtClean="0">
                <a:solidFill>
                  <a:schemeClr val="folHlink"/>
                </a:solidFill>
                <a:effectLst/>
              </a:rPr>
              <a:t>				</a:t>
            </a:r>
            <a:r>
              <a:rPr lang="en-US" dirty="0" smtClean="0">
                <a:effectLst/>
              </a:rPr>
              <a:t>Gwynne Dyer</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6500" name="Picture 4" descr="Incremental1"/>
          <p:cNvPicPr>
            <a:picLocks noChangeAspect="1" noChangeArrowheads="1"/>
          </p:cNvPicPr>
          <p:nvPr/>
        </p:nvPicPr>
        <p:blipFill>
          <a:blip r:embed="rId4"/>
          <a:srcRect/>
          <a:stretch>
            <a:fillRect/>
          </a:stretch>
        </p:blipFill>
        <p:spPr bwMode="auto">
          <a:xfrm>
            <a:off x="190244" y="878682"/>
            <a:ext cx="8763512" cy="5100637"/>
          </a:xfrm>
          <a:prstGeom prst="rect">
            <a:avLst/>
          </a:prstGeom>
          <a:noFill/>
          <a:ln w="9525">
            <a:noFill/>
            <a:miter lim="800000"/>
            <a:headEnd/>
            <a:tailEnd/>
          </a:ln>
        </p:spPr>
      </p:pic>
      <p:sp>
        <p:nvSpPr>
          <p:cNvPr id="656389" name="Text Box 5"/>
          <p:cNvSpPr txBox="1">
            <a:spLocks noChangeArrowheads="1"/>
          </p:cNvSpPr>
          <p:nvPr/>
        </p:nvSpPr>
        <p:spPr bwMode="auto">
          <a:xfrm>
            <a:off x="174625" y="6553200"/>
            <a:ext cx="184150" cy="304800"/>
          </a:xfrm>
          <a:prstGeom prst="rect">
            <a:avLst/>
          </a:prstGeom>
          <a:noFill/>
          <a:ln w="9525" algn="ctr">
            <a:noFill/>
            <a:miter lim="800000"/>
            <a:headEnd/>
            <a:tailEnd/>
          </a:ln>
          <a:effectLst/>
        </p:spPr>
        <p:txBody>
          <a:bodyPr wrap="none">
            <a:spAutoFit/>
          </a:bodyPr>
          <a:lstStyle/>
          <a:p>
            <a:pPr>
              <a:spcBef>
                <a:spcPct val="20000"/>
              </a:spcBef>
              <a:buClr>
                <a:schemeClr val="hlink"/>
              </a:buClr>
              <a:buSzPct val="60000"/>
              <a:buFont typeface="Wingdings" pitchFamily="2" charset="2"/>
              <a:buNone/>
              <a:defRPr/>
            </a:pPr>
            <a:endParaRPr lang="en-US" sz="1400">
              <a:effectLst>
                <a:outerShdw blurRad="38100" dist="38100" dir="2700000" algn="tl">
                  <a:srgbClr val="000000"/>
                </a:outerShdw>
              </a:effectLst>
              <a:cs typeface="+mn-cs"/>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692275"/>
            <a:ext cx="7772400" cy="2955925"/>
          </a:xfrm>
        </p:spPr>
        <p:txBody>
          <a:bodyPr/>
          <a:lstStyle/>
          <a:p>
            <a:r>
              <a:rPr lang="en-US" sz="6000" smtClean="0">
                <a:effectLst/>
              </a:rPr>
              <a:t/>
            </a:r>
            <a:br>
              <a:rPr lang="en-US" sz="6000" smtClean="0">
                <a:effectLst/>
              </a:rPr>
            </a:br>
            <a:r>
              <a:rPr lang="en-US" sz="6000" smtClean="0">
                <a:effectLst/>
              </a:rPr>
              <a:t>If the leaders don’t</a:t>
            </a:r>
            <a:br>
              <a:rPr lang="en-US" sz="6000" smtClean="0">
                <a:effectLst/>
              </a:rPr>
            </a:br>
            <a:r>
              <a:rPr lang="en-US" sz="6000" smtClean="0">
                <a:effectLst/>
              </a:rPr>
              <a:t>get it, it isn’t</a:t>
            </a:r>
            <a:br>
              <a:rPr lang="en-US" sz="6000" smtClean="0">
                <a:effectLst/>
              </a:rPr>
            </a:br>
            <a:r>
              <a:rPr lang="en-US" sz="6000" smtClean="0">
                <a:effectLst/>
              </a:rPr>
              <a:t>going to happen</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algn="ctr" eaLnBrk="1" hangingPunct="1">
              <a:buFont typeface="Wingdings" pitchFamily="2" charset="2"/>
              <a:buNone/>
            </a:pPr>
            <a:endParaRPr lang="en-US" sz="4000" smtClean="0">
              <a:solidFill>
                <a:schemeClr val="folHlink"/>
              </a:solidFill>
              <a:effectLst/>
            </a:endParaRPr>
          </a:p>
          <a:p>
            <a:pPr algn="ctr" eaLnBrk="1" hangingPunct="1">
              <a:buFont typeface="Wingdings" pitchFamily="2" charset="2"/>
              <a:buNone/>
            </a:pPr>
            <a:r>
              <a:rPr lang="en-US" sz="4000" smtClean="0">
                <a:solidFill>
                  <a:schemeClr val="tx2"/>
                </a:solidFill>
                <a:effectLst/>
              </a:rPr>
              <a:t>leadership</a:t>
            </a:r>
          </a:p>
          <a:p>
            <a:pPr algn="ctr" eaLnBrk="1" hangingPunct="1">
              <a:buFont typeface="Wingdings" pitchFamily="2" charset="2"/>
              <a:buNone/>
            </a:pPr>
            <a:r>
              <a:rPr lang="en-US" sz="4000" smtClean="0">
                <a:solidFill>
                  <a:schemeClr val="tx2"/>
                </a:solidFill>
                <a:effectLst/>
              </a:rPr>
              <a:t>v. </a:t>
            </a:r>
          </a:p>
          <a:p>
            <a:pPr algn="ctr" eaLnBrk="1" hangingPunct="1">
              <a:buFont typeface="Wingdings" pitchFamily="2" charset="2"/>
              <a:buNone/>
            </a:pPr>
            <a:r>
              <a:rPr lang="en-US" sz="4000" smtClean="0">
                <a:solidFill>
                  <a:schemeClr val="tx2"/>
                </a:solidFill>
                <a:effectLst/>
              </a:rPr>
              <a:t>management</a:t>
            </a:r>
          </a:p>
        </p:txBody>
      </p:sp>
      <p:sp>
        <p:nvSpPr>
          <p:cNvPr id="4" name="Title 3"/>
          <p:cNvSpPr>
            <a:spLocks noGrp="1"/>
          </p:cNvSpPr>
          <p:nvPr>
            <p:ph type="title"/>
          </p:nvPr>
        </p:nvSpPr>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algn="ctr" eaLnBrk="1" hangingPunct="1">
              <a:buFont typeface="Wingdings" pitchFamily="2" charset="2"/>
              <a:buNone/>
            </a:pPr>
            <a:endParaRPr lang="en-US" sz="4000" smtClean="0">
              <a:solidFill>
                <a:schemeClr val="folHlink"/>
              </a:solidFill>
              <a:effectLst/>
            </a:endParaRPr>
          </a:p>
          <a:p>
            <a:pPr algn="ctr" eaLnBrk="1" hangingPunct="1">
              <a:buFont typeface="Wingdings" pitchFamily="2" charset="2"/>
              <a:buNone/>
            </a:pPr>
            <a:r>
              <a:rPr lang="en-US" sz="4000" smtClean="0">
                <a:solidFill>
                  <a:schemeClr val="tx2"/>
                </a:solidFill>
                <a:effectLst/>
              </a:rPr>
              <a:t>anticipatory</a:t>
            </a:r>
          </a:p>
          <a:p>
            <a:pPr algn="ctr" eaLnBrk="1" hangingPunct="1">
              <a:buFont typeface="Wingdings" pitchFamily="2" charset="2"/>
              <a:buNone/>
            </a:pPr>
            <a:r>
              <a:rPr lang="en-US" sz="4000" smtClean="0">
                <a:solidFill>
                  <a:schemeClr val="tx2"/>
                </a:solidFill>
                <a:effectLst/>
              </a:rPr>
              <a:t>v. </a:t>
            </a:r>
          </a:p>
          <a:p>
            <a:pPr algn="ctr" eaLnBrk="1" hangingPunct="1">
              <a:buFont typeface="Wingdings" pitchFamily="2" charset="2"/>
              <a:buNone/>
            </a:pPr>
            <a:r>
              <a:rPr lang="en-US" sz="4000" smtClean="0">
                <a:solidFill>
                  <a:schemeClr val="tx2"/>
                </a:solidFill>
                <a:effectLst/>
              </a:rPr>
              <a:t>reactionary</a:t>
            </a:r>
          </a:p>
        </p:txBody>
      </p:sp>
      <p:sp>
        <p:nvSpPr>
          <p:cNvPr id="4" name="Title 3"/>
          <p:cNvSpPr>
            <a:spLocks noGrp="1"/>
          </p:cNvSpPr>
          <p:nvPr>
            <p:ph type="title"/>
          </p:nvPr>
        </p:nvSpPr>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lstStyle/>
          <a:p>
            <a:pPr algn="ctr" eaLnBrk="1" hangingPunct="1">
              <a:buFont typeface="Wingdings" pitchFamily="2" charset="2"/>
              <a:buNone/>
            </a:pPr>
            <a:endParaRPr lang="en-US" sz="4000" smtClean="0">
              <a:solidFill>
                <a:schemeClr val="folHlink"/>
              </a:solidFill>
              <a:effectLst/>
            </a:endParaRPr>
          </a:p>
          <a:p>
            <a:pPr algn="ctr" eaLnBrk="1" hangingPunct="1">
              <a:buFont typeface="Wingdings" pitchFamily="2" charset="2"/>
              <a:buNone/>
            </a:pPr>
            <a:r>
              <a:rPr lang="en-US" sz="4000" smtClean="0">
                <a:solidFill>
                  <a:schemeClr val="tx2"/>
                </a:solidFill>
                <a:effectLst/>
              </a:rPr>
              <a:t>future-oriented</a:t>
            </a:r>
          </a:p>
          <a:p>
            <a:pPr algn="ctr" eaLnBrk="1" hangingPunct="1">
              <a:buFont typeface="Wingdings" pitchFamily="2" charset="2"/>
              <a:buNone/>
            </a:pPr>
            <a:r>
              <a:rPr lang="en-US" sz="4000" smtClean="0">
                <a:solidFill>
                  <a:schemeClr val="tx2"/>
                </a:solidFill>
                <a:effectLst/>
              </a:rPr>
              <a:t>v. </a:t>
            </a:r>
          </a:p>
          <a:p>
            <a:pPr algn="ctr" eaLnBrk="1" hangingPunct="1">
              <a:buFont typeface="Wingdings" pitchFamily="2" charset="2"/>
              <a:buNone/>
            </a:pPr>
            <a:r>
              <a:rPr lang="en-US" sz="4000" smtClean="0">
                <a:solidFill>
                  <a:schemeClr val="tx2"/>
                </a:solidFill>
                <a:effectLst/>
              </a:rPr>
              <a:t>compliance-oriented</a:t>
            </a:r>
          </a:p>
        </p:txBody>
      </p:sp>
      <p:sp>
        <p:nvSpPr>
          <p:cNvPr id="4" name="Title 3"/>
          <p:cNvSpPr>
            <a:spLocks noGrp="1"/>
          </p:cNvSpPr>
          <p:nvPr>
            <p:ph type="title"/>
          </p:nvPr>
        </p:nvSpPr>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gazineCover.jpg"/>
          <p:cNvPicPr>
            <a:picLocks noGrp="1" noChangeAspect="1"/>
          </p:cNvPicPr>
          <p:nvPr>
            <p:ph idx="1"/>
          </p:nvPr>
        </p:nvPicPr>
        <p:blipFill>
          <a:blip r:embed="rId3"/>
          <a:stretch>
            <a:fillRect/>
          </a:stretch>
        </p:blipFill>
        <p:spPr>
          <a:xfrm>
            <a:off x="2294255" y="581819"/>
            <a:ext cx="4555490" cy="56943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03015750Medium.jpg"/>
          <p:cNvPicPr>
            <a:picLocks noChangeAspect="1"/>
          </p:cNvPicPr>
          <p:nvPr/>
        </p:nvPicPr>
        <p:blipFill>
          <a:blip r:embed="rId3"/>
          <a:srcRect l="6249" r="10417" b="6168"/>
          <a:stretch>
            <a:fillRect/>
          </a:stretch>
        </p:blipFill>
        <p:spPr>
          <a:xfrm>
            <a:off x="0" y="0"/>
            <a:ext cx="9144000" cy="6858000"/>
          </a:xfrm>
          <a:prstGeom prst="rect">
            <a:avLst/>
          </a:prstGeom>
        </p:spPr>
      </p:pic>
      <p:sp>
        <p:nvSpPr>
          <p:cNvPr id="3" name="TextBox 2"/>
          <p:cNvSpPr txBox="1"/>
          <p:nvPr/>
        </p:nvSpPr>
        <p:spPr>
          <a:xfrm>
            <a:off x="201605" y="228600"/>
            <a:ext cx="2922595" cy="1569660"/>
          </a:xfrm>
          <a:prstGeom prst="rect">
            <a:avLst/>
          </a:prstGeom>
          <a:noFill/>
        </p:spPr>
        <p:txBody>
          <a:bodyPr wrap="none" rtlCol="0">
            <a:spAutoFit/>
          </a:bodyPr>
          <a:lstStyle/>
          <a:p>
            <a:r>
              <a:rPr lang="en-US" sz="2400" dirty="0" smtClean="0">
                <a:solidFill>
                  <a:srgbClr val="0C0C0C"/>
                </a:solidFill>
                <a:latin typeface="Kabel Bk BT" pitchFamily="34" charset="0"/>
              </a:rPr>
              <a:t>The people in charge </a:t>
            </a:r>
            <a:br>
              <a:rPr lang="en-US" sz="2400" dirty="0" smtClean="0">
                <a:solidFill>
                  <a:srgbClr val="0C0C0C"/>
                </a:solidFill>
                <a:latin typeface="Kabel Bk BT" pitchFamily="34" charset="0"/>
              </a:rPr>
            </a:br>
            <a:r>
              <a:rPr lang="en-US" sz="2400" dirty="0" smtClean="0">
                <a:solidFill>
                  <a:srgbClr val="0C0C0C"/>
                </a:solidFill>
                <a:latin typeface="Kabel Bk BT" pitchFamily="34" charset="0"/>
              </a:rPr>
              <a:t>of leading school </a:t>
            </a:r>
            <a:br>
              <a:rPr lang="en-US" sz="2400" dirty="0" smtClean="0">
                <a:solidFill>
                  <a:srgbClr val="0C0C0C"/>
                </a:solidFill>
                <a:latin typeface="Kabel Bk BT" pitchFamily="34" charset="0"/>
              </a:rPr>
            </a:br>
            <a:r>
              <a:rPr lang="en-US" sz="2400" dirty="0" smtClean="0">
                <a:solidFill>
                  <a:srgbClr val="0C0C0C"/>
                </a:solidFill>
                <a:latin typeface="Kabel Bk BT" pitchFamily="34" charset="0"/>
              </a:rPr>
              <a:t>organizations into the </a:t>
            </a:r>
            <a:br>
              <a:rPr lang="en-US" sz="2400" dirty="0" smtClean="0">
                <a:solidFill>
                  <a:srgbClr val="0C0C0C"/>
                </a:solidFill>
                <a:latin typeface="Kabel Bk BT" pitchFamily="34" charset="0"/>
              </a:rPr>
            </a:br>
            <a:r>
              <a:rPr lang="en-US" sz="2400" dirty="0" smtClean="0">
                <a:solidFill>
                  <a:srgbClr val="0C0C0C"/>
                </a:solidFill>
                <a:latin typeface="Kabel Bk BT" pitchFamily="34" charset="0"/>
              </a:rPr>
              <a:t>21st century …</a:t>
            </a:r>
            <a:endParaRPr lang="en-US" sz="2400" dirty="0">
              <a:solidFill>
                <a:srgbClr val="0C0C0C"/>
              </a:solidFill>
              <a:latin typeface="Kabel Bk BT" pitchFamily="34" charset="0"/>
            </a:endParaRPr>
          </a:p>
        </p:txBody>
      </p:sp>
      <p:sp>
        <p:nvSpPr>
          <p:cNvPr id="4" name="TextBox 3"/>
          <p:cNvSpPr txBox="1"/>
          <p:nvPr/>
        </p:nvSpPr>
        <p:spPr>
          <a:xfrm>
            <a:off x="5914732" y="4114800"/>
            <a:ext cx="3076868" cy="1200329"/>
          </a:xfrm>
          <a:prstGeom prst="rect">
            <a:avLst/>
          </a:prstGeom>
          <a:noFill/>
        </p:spPr>
        <p:txBody>
          <a:bodyPr wrap="none" rtlCol="0">
            <a:spAutoFit/>
          </a:bodyPr>
          <a:lstStyle/>
          <a:p>
            <a:pPr algn="r"/>
            <a:r>
              <a:rPr lang="en-US" sz="2400" dirty="0" smtClean="0">
                <a:solidFill>
                  <a:srgbClr val="0C0C0C"/>
                </a:solidFill>
                <a:latin typeface="Kabel Bk BT" pitchFamily="34" charset="0"/>
              </a:rPr>
              <a:t>often are the</a:t>
            </a:r>
            <a:br>
              <a:rPr lang="en-US" sz="2400" dirty="0" smtClean="0">
                <a:solidFill>
                  <a:srgbClr val="0C0C0C"/>
                </a:solidFill>
                <a:latin typeface="Kabel Bk BT" pitchFamily="34" charset="0"/>
              </a:rPr>
            </a:br>
            <a:r>
              <a:rPr lang="en-US" sz="2400" dirty="0" smtClean="0">
                <a:solidFill>
                  <a:srgbClr val="0C0C0C"/>
                </a:solidFill>
                <a:latin typeface="Kabel Bk BT" pitchFamily="34" charset="0"/>
              </a:rPr>
              <a:t>least knowledgeable</a:t>
            </a:r>
            <a:br>
              <a:rPr lang="en-US" sz="2400" dirty="0" smtClean="0">
                <a:solidFill>
                  <a:srgbClr val="0C0C0C"/>
                </a:solidFill>
                <a:latin typeface="Kabel Bk BT" pitchFamily="34" charset="0"/>
              </a:rPr>
            </a:br>
            <a:r>
              <a:rPr lang="en-US" sz="2400" dirty="0" smtClean="0">
                <a:solidFill>
                  <a:srgbClr val="0C0C0C"/>
                </a:solidFill>
                <a:latin typeface="Kabel Bk BT" pitchFamily="34" charset="0"/>
              </a:rPr>
              <a:t>about the 21st century.</a:t>
            </a:r>
            <a:endParaRPr lang="en-US" sz="2400" dirty="0">
              <a:solidFill>
                <a:srgbClr val="0C0C0C"/>
              </a:solidFill>
              <a:latin typeface="Kabel Bk BT" pitchFamily="34" charset="0"/>
            </a:endParaRPr>
          </a:p>
        </p:txBody>
      </p:sp>
      <p:sp>
        <p:nvSpPr>
          <p:cNvPr id="5" name="TextBox 4"/>
          <p:cNvSpPr txBox="1"/>
          <p:nvPr/>
        </p:nvSpPr>
        <p:spPr>
          <a:xfrm rot="5400000">
            <a:off x="-649857" y="6027908"/>
            <a:ext cx="1515158" cy="215444"/>
          </a:xfrm>
          <a:prstGeom prst="rect">
            <a:avLst/>
          </a:prstGeom>
          <a:noFill/>
        </p:spPr>
        <p:txBody>
          <a:bodyPr wrap="none" rtlCol="0">
            <a:spAutoFit/>
          </a:bodyPr>
          <a:lstStyle/>
          <a:p>
            <a:pPr algn="r"/>
            <a:r>
              <a:rPr lang="en-US" sz="800" dirty="0" smtClean="0">
                <a:solidFill>
                  <a:srgbClr val="0C0C0C"/>
                </a:solidFill>
              </a:rPr>
              <a:t>dangerouslyirrelevant.org</a:t>
            </a:r>
            <a:endParaRPr lang="en-US" sz="800" dirty="0">
              <a:solidFill>
                <a:srgbClr val="0C0C0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ar02.jpg"/>
          <p:cNvPicPr>
            <a:picLocks noChangeAspect="1"/>
          </p:cNvPicPr>
          <p:nvPr/>
        </p:nvPicPr>
        <p:blipFill>
          <a:blip r:embed="rId3"/>
          <a:stretch>
            <a:fillRect/>
          </a:stretch>
        </p:blipFill>
        <p:spPr>
          <a:xfrm>
            <a:off x="-1145572" y="0"/>
            <a:ext cx="10289572"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pPr eaLnBrk="1" hangingPunct="1">
              <a:defRPr/>
            </a:pPr>
            <a:r>
              <a:rPr lang="en-US" dirty="0" smtClean="0">
                <a:solidFill>
                  <a:schemeClr val="bg1"/>
                </a:solidFill>
              </a:rPr>
              <a:t>Avoid death by risk aversion</a:t>
            </a:r>
          </a:p>
        </p:txBody>
      </p:sp>
      <p:pic>
        <p:nvPicPr>
          <p:cNvPr id="112643" name="Picture 3" descr="CPU03"/>
          <p:cNvPicPr>
            <a:picLocks noGrp="1" noChangeAspect="1" noChangeArrowheads="1"/>
          </p:cNvPicPr>
          <p:nvPr>
            <p:ph idx="1"/>
          </p:nvPr>
        </p:nvPicPr>
        <p:blipFill>
          <a:blip r:embed="rId4"/>
          <a:srcRect/>
          <a:stretch>
            <a:fillRect/>
          </a:stretch>
        </p:blipFill>
        <p:spPr>
          <a:xfrm>
            <a:off x="2890838" y="1870075"/>
            <a:ext cx="3362325" cy="3990975"/>
          </a:xfrm>
        </p:spPr>
      </p:pic>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3666" name="Picture 2" descr="The image “http://www.geocities.com/SunsetStrip/Club/2471/liz_womens-health.jpg” cannot be displayed, because it contains errors."/>
          <p:cNvPicPr>
            <a:picLocks noChangeAspect="1" noChangeArrowheads="1"/>
          </p:cNvPicPr>
          <p:nvPr/>
        </p:nvPicPr>
        <p:blipFill>
          <a:blip r:embed="rId4"/>
          <a:srcRect/>
          <a:stretch>
            <a:fillRect/>
          </a:stretch>
        </p:blipFill>
        <p:spPr bwMode="auto">
          <a:xfrm>
            <a:off x="2105025" y="236538"/>
            <a:ext cx="4935538" cy="63976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pPr eaLnBrk="1" hangingPunct="1">
              <a:defRPr/>
            </a:pPr>
            <a:endParaRPr lang="en-US" smtClean="0"/>
          </a:p>
        </p:txBody>
      </p:sp>
      <p:sp>
        <p:nvSpPr>
          <p:cNvPr id="114691" name="Rectangle 3"/>
          <p:cNvSpPr>
            <a:spLocks noGrp="1" noChangeArrowheads="1"/>
          </p:cNvSpPr>
          <p:nvPr>
            <p:ph idx="1"/>
          </p:nvPr>
        </p:nvSpPr>
        <p:spPr/>
        <p:txBody>
          <a:bodyPr/>
          <a:lstStyle/>
          <a:p>
            <a:pPr algn="ctr" eaLnBrk="1" hangingPunct="1">
              <a:buFont typeface="Wingdings" pitchFamily="2" charset="2"/>
              <a:buNone/>
            </a:pPr>
            <a:endParaRPr lang="en-US" b="1" smtClean="0">
              <a:effectLst/>
            </a:endParaRPr>
          </a:p>
          <a:p>
            <a:pPr algn="ctr" eaLnBrk="1" hangingPunct="1">
              <a:buFont typeface="Wingdings" pitchFamily="2" charset="2"/>
              <a:buNone/>
            </a:pPr>
            <a:endParaRPr lang="en-US" b="1" smtClean="0">
              <a:effectLst/>
            </a:endParaRPr>
          </a:p>
          <a:p>
            <a:pPr algn="ctr" eaLnBrk="1" hangingPunct="1">
              <a:buFont typeface="Wingdings" pitchFamily="2" charset="2"/>
              <a:buNone/>
            </a:pPr>
            <a:endParaRPr lang="en-US" b="1" smtClean="0">
              <a:effectLst/>
            </a:endParaRPr>
          </a:p>
          <a:p>
            <a:pPr algn="ctr" eaLnBrk="1" hangingPunct="1">
              <a:buFont typeface="Wingdings" pitchFamily="2" charset="2"/>
              <a:buNone/>
            </a:pPr>
            <a:r>
              <a:rPr lang="en-US" sz="4000" b="1" smtClean="0">
                <a:effectLst/>
              </a:rPr>
              <a:t>14,383 school districts</a:t>
            </a:r>
            <a:endParaRPr lang="en-US" sz="4000" b="1" smtClean="0">
              <a:solidFill>
                <a:schemeClr val="bg1"/>
              </a:solidFill>
              <a:effectLst/>
            </a:endParaRP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pPr eaLnBrk="1" hangingPunct="1">
              <a:defRPr/>
            </a:pPr>
            <a:endParaRPr lang="en-US" smtClean="0"/>
          </a:p>
        </p:txBody>
      </p:sp>
      <p:sp>
        <p:nvSpPr>
          <p:cNvPr id="115715" name="Rectangle 3"/>
          <p:cNvSpPr>
            <a:spLocks noGrp="1" noChangeArrowheads="1"/>
          </p:cNvSpPr>
          <p:nvPr>
            <p:ph idx="1"/>
          </p:nvPr>
        </p:nvSpPr>
        <p:spPr/>
        <p:txBody>
          <a:bodyPr/>
          <a:lstStyle/>
          <a:p>
            <a:pPr algn="ctr" eaLnBrk="1" hangingPunct="1">
              <a:buFont typeface="Wingdings" pitchFamily="2" charset="2"/>
              <a:buNone/>
            </a:pPr>
            <a:endParaRPr lang="en-US" sz="4000" b="1" smtClean="0">
              <a:effectLst/>
            </a:endParaRPr>
          </a:p>
          <a:p>
            <a:pPr algn="ctr" eaLnBrk="1" hangingPunct="1">
              <a:buFont typeface="Wingdings" pitchFamily="2" charset="2"/>
              <a:buNone/>
            </a:pPr>
            <a:r>
              <a:rPr lang="en-US" sz="4000" b="1" smtClean="0">
                <a:effectLst/>
              </a:rPr>
              <a:t>   95,726 public schools</a:t>
            </a:r>
          </a:p>
          <a:p>
            <a:pPr algn="ctr" eaLnBrk="1" hangingPunct="1">
              <a:buFont typeface="Wingdings" pitchFamily="2" charset="2"/>
              <a:buNone/>
            </a:pPr>
            <a:r>
              <a:rPr lang="en-US" sz="4000" b="1" smtClean="0">
                <a:effectLst/>
              </a:rPr>
              <a:t>+  29,273 private schools</a:t>
            </a:r>
          </a:p>
          <a:p>
            <a:pPr algn="ctr" eaLnBrk="1" hangingPunct="1">
              <a:buFont typeface="Wingdings" pitchFamily="2" charset="2"/>
              <a:buNone/>
            </a:pPr>
            <a:r>
              <a:rPr lang="en-US" sz="4000" b="1" smtClean="0">
                <a:effectLst/>
              </a:rPr>
              <a:t>=</a:t>
            </a:r>
          </a:p>
          <a:p>
            <a:pPr algn="ctr" eaLnBrk="1" hangingPunct="1">
              <a:buFont typeface="Wingdings" pitchFamily="2" charset="2"/>
              <a:buNone/>
            </a:pPr>
            <a:r>
              <a:rPr lang="en-US" sz="4000" b="1" smtClean="0">
                <a:effectLst/>
              </a:rPr>
              <a:t>125,000 schools</a:t>
            </a:r>
            <a:endParaRPr lang="en-US" sz="4000" b="1" smtClean="0">
              <a:solidFill>
                <a:schemeClr val="bg1"/>
              </a:solidFill>
              <a:effectLst/>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18787" name="Content Placeholder 3" descr="Post-It 05.jpg"/>
          <p:cNvPicPr>
            <a:picLocks noGrp="1" noChangeAspect="1"/>
          </p:cNvPicPr>
          <p:nvPr>
            <p:ph idx="1"/>
          </p:nvPr>
        </p:nvPicPr>
        <p:blipFill>
          <a:blip r:embed="rId4"/>
          <a:srcRect/>
          <a:stretch>
            <a:fillRect/>
          </a:stretch>
        </p:blipFill>
        <p:spPr>
          <a:xfrm>
            <a:off x="2379663" y="1255713"/>
            <a:ext cx="4384675" cy="4346575"/>
          </a:xfrm>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p:txBody>
          <a:bodyPr/>
          <a:lstStyle/>
          <a:p>
            <a:pPr eaLnBrk="1" hangingPunct="1">
              <a:defRPr/>
            </a:pPr>
            <a:r>
              <a:rPr lang="en-US" dirty="0" smtClean="0">
                <a:solidFill>
                  <a:schemeClr val="bg1"/>
                </a:solidFill>
              </a:rPr>
              <a:t>This is meaningless</a:t>
            </a:r>
          </a:p>
        </p:txBody>
      </p:sp>
      <p:pic>
        <p:nvPicPr>
          <p:cNvPr id="116739" name="Picture 3" descr="NCESChart03"/>
          <p:cNvPicPr>
            <a:picLocks noGrp="1" noChangeAspect="1" noChangeArrowheads="1"/>
          </p:cNvPicPr>
          <p:nvPr>
            <p:ph idx="1"/>
          </p:nvPr>
        </p:nvPicPr>
        <p:blipFill>
          <a:blip r:embed="rId4"/>
          <a:srcRect/>
          <a:stretch>
            <a:fillRect/>
          </a:stretch>
        </p:blipFill>
        <p:spPr>
          <a:xfrm>
            <a:off x="1371600" y="1752600"/>
            <a:ext cx="6400800" cy="4368800"/>
          </a:xfrm>
        </p:spPr>
      </p:pic>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pPr eaLnBrk="1" hangingPunct="1">
              <a:defRPr/>
            </a:pPr>
            <a:r>
              <a:rPr lang="en-US" dirty="0" smtClean="0">
                <a:solidFill>
                  <a:schemeClr val="bg1"/>
                </a:solidFill>
              </a:rPr>
              <a:t>This is important</a:t>
            </a:r>
          </a:p>
        </p:txBody>
      </p:sp>
      <p:pic>
        <p:nvPicPr>
          <p:cNvPr id="117763" name="Picture 3" descr="NCESChart05"/>
          <p:cNvPicPr>
            <a:picLocks noGrp="1" noChangeAspect="1" noChangeArrowheads="1"/>
          </p:cNvPicPr>
          <p:nvPr>
            <p:ph idx="1"/>
          </p:nvPr>
        </p:nvPicPr>
        <p:blipFill>
          <a:blip r:embed="rId4"/>
          <a:srcRect/>
          <a:stretch>
            <a:fillRect/>
          </a:stretch>
        </p:blipFill>
        <p:spPr>
          <a:xfrm>
            <a:off x="1371600" y="1689100"/>
            <a:ext cx="6400800" cy="4352925"/>
          </a:xfrm>
        </p:spPr>
      </p:pic>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1752600"/>
            <a:ext cx="8229600" cy="4378325"/>
          </a:xfrm>
        </p:spPr>
        <p:txBody>
          <a:bodyPr/>
          <a:lstStyle/>
          <a:p>
            <a:pPr>
              <a:buFont typeface="Wingdings" pitchFamily="2" charset="2"/>
              <a:buNone/>
            </a:pPr>
            <a:r>
              <a:rPr lang="en-US" sz="4400" dirty="0" smtClean="0">
                <a:effectLst/>
                <a:latin typeface="Impact" pitchFamily="34" charset="0"/>
              </a:rPr>
              <a:t>	</a:t>
            </a:r>
          </a:p>
          <a:p>
            <a:pPr algn="ctr">
              <a:buFont typeface="Wingdings" pitchFamily="2" charset="2"/>
              <a:buNone/>
            </a:pPr>
            <a:r>
              <a:rPr lang="en-US" sz="4400" dirty="0" smtClean="0">
                <a:solidFill>
                  <a:schemeClr val="accent2"/>
                </a:solidFill>
                <a:effectLst/>
                <a:latin typeface="Impact" pitchFamily="34" charset="0"/>
              </a:rPr>
              <a:t>100% proficiency</a:t>
            </a:r>
          </a:p>
          <a:p>
            <a:pPr algn="ctr">
              <a:buFont typeface="Wingdings" pitchFamily="2" charset="2"/>
              <a:buNone/>
            </a:pPr>
            <a:r>
              <a:rPr lang="en-US" sz="4400" dirty="0" smtClean="0">
                <a:solidFill>
                  <a:schemeClr val="accent2"/>
                </a:solidFill>
                <a:effectLst/>
                <a:latin typeface="Impact" pitchFamily="34" charset="0"/>
              </a:rPr>
              <a:t>on old skills?</a:t>
            </a:r>
            <a:endParaRPr lang="en-US" sz="4400" dirty="0" smtClean="0">
              <a:effectLst/>
              <a:latin typeface="Impact" pitchFamily="34" charset="0"/>
            </a:endParaRPr>
          </a:p>
        </p:txBody>
      </p:sp>
      <p:sp>
        <p:nvSpPr>
          <p:cNvPr id="4" name="Title 3"/>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838200"/>
            <a:ext cx="7772400" cy="1736725"/>
          </a:xfrm>
        </p:spPr>
        <p:txBody>
          <a:bodyPr/>
          <a:lstStyle/>
          <a:p>
            <a:pPr algn="l"/>
            <a:r>
              <a:rPr lang="en-US" sz="15000" dirty="0" smtClean="0">
                <a:latin typeface="Arial Black" pitchFamily="34" charset="0"/>
              </a:rPr>
              <a:t>ACT 5</a:t>
            </a:r>
            <a:endParaRPr lang="en-US" sz="15000" dirty="0">
              <a:latin typeface="Arial Black" pitchFamily="34" charset="0"/>
            </a:endParaRPr>
          </a:p>
        </p:txBody>
      </p:sp>
      <p:sp>
        <p:nvSpPr>
          <p:cNvPr id="5" name="Subtitle 4"/>
          <p:cNvSpPr>
            <a:spLocks noGrp="1"/>
          </p:cNvSpPr>
          <p:nvPr>
            <p:ph type="subTitle" sz="quarter" idx="1"/>
          </p:nvPr>
        </p:nvSpPr>
        <p:spPr>
          <a:xfrm>
            <a:off x="0" y="3429000"/>
            <a:ext cx="8458200" cy="1752600"/>
          </a:xfrm>
        </p:spPr>
        <p:txBody>
          <a:bodyPr/>
          <a:lstStyle/>
          <a:p>
            <a:pPr algn="r"/>
            <a:r>
              <a:rPr lang="en-US" sz="6000" dirty="0" smtClean="0">
                <a:solidFill>
                  <a:schemeClr val="accent6">
                    <a:lumMod val="75000"/>
                  </a:schemeClr>
                </a:solidFill>
                <a:latin typeface="Arial Black" pitchFamily="34" charset="0"/>
              </a:rPr>
              <a:t>Time to</a:t>
            </a:r>
          </a:p>
          <a:p>
            <a:pPr algn="r"/>
            <a:r>
              <a:rPr lang="en-US" sz="6000" dirty="0" smtClean="0">
                <a:solidFill>
                  <a:schemeClr val="accent6">
                    <a:lumMod val="75000"/>
                  </a:schemeClr>
                </a:solidFill>
                <a:latin typeface="Arial Black" pitchFamily="34" charset="0"/>
              </a:rPr>
              <a:t>get moving!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p:txBody>
          <a:bodyPr/>
          <a:lstStyle/>
          <a:p>
            <a:pPr>
              <a:buFont typeface="Wingdings" pitchFamily="2" charset="2"/>
              <a:buNone/>
              <a:defRPr/>
            </a:pPr>
            <a:r>
              <a:rPr lang="en-US" sz="4400" dirty="0" smtClean="0">
                <a:effectLst/>
              </a:rPr>
              <a:t>	</a:t>
            </a:r>
            <a:r>
              <a:rPr lang="en-US" sz="4400" dirty="0" smtClean="0">
                <a:solidFill>
                  <a:schemeClr val="accent6"/>
                </a:solidFill>
                <a:effectLst/>
              </a:rPr>
              <a:t>No one will thank you for taking care of today if you have failed to take care of tomorrow.</a:t>
            </a:r>
          </a:p>
          <a:p>
            <a:pPr>
              <a:buFont typeface="Wingdings" pitchFamily="2" charset="2"/>
              <a:buNone/>
              <a:defRPr/>
            </a:pPr>
            <a:r>
              <a:rPr lang="en-US" sz="4400" dirty="0" smtClean="0">
                <a:effectLst/>
              </a:rPr>
              <a:t>				- Joel Barker </a:t>
            </a:r>
          </a:p>
        </p:txBody>
      </p:sp>
      <p:sp>
        <p:nvSpPr>
          <p:cNvPr id="4" name="Title 3"/>
          <p:cNvSpPr>
            <a:spLocks noGrp="1"/>
          </p:cNvSpPr>
          <p:nvPr>
            <p:ph type="title"/>
          </p:nvPr>
        </p:nvSpPr>
        <p:spPr/>
        <p:txBody>
          <a:bodyPr/>
          <a:lstStyle/>
          <a:p>
            <a:pPr>
              <a:defRPr/>
            </a:pPr>
            <a:endParaRPr 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ctrTitle" sz="quarter"/>
          </p:nvPr>
        </p:nvSpPr>
        <p:spPr>
          <a:xfrm>
            <a:off x="685800" y="0"/>
            <a:ext cx="7748588" cy="4514850"/>
          </a:xfrm>
        </p:spPr>
        <p:txBody>
          <a:bodyPr/>
          <a:lstStyle/>
          <a:p>
            <a:r>
              <a:rPr lang="en-US" sz="6000" smtClean="0">
                <a:solidFill>
                  <a:schemeClr val="tx1"/>
                </a:solidFill>
                <a:effectLst/>
              </a:rPr>
              <a:t>“The fierce </a:t>
            </a:r>
            <a:br>
              <a:rPr lang="en-US" sz="6000" smtClean="0">
                <a:solidFill>
                  <a:schemeClr val="tx1"/>
                </a:solidFill>
                <a:effectLst/>
              </a:rPr>
            </a:br>
            <a:r>
              <a:rPr lang="en-US" sz="6000" smtClean="0">
                <a:solidFill>
                  <a:schemeClr val="tx1"/>
                </a:solidFill>
                <a:effectLst/>
              </a:rPr>
              <a:t>urgency of now”</a:t>
            </a:r>
            <a:endParaRPr lang="en-US" sz="10000" smtClean="0">
              <a:solidFill>
                <a:schemeClr val="tx1"/>
              </a:solidFill>
              <a:effectLst/>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Content Placeholder 3" descr="Irrelevant to Children's Futures.jpg"/>
          <p:cNvPicPr>
            <a:picLocks noGrp="1" noChangeAspect="1"/>
          </p:cNvPicPr>
          <p:nvPr>
            <p:ph idx="4294967295"/>
          </p:nvPr>
        </p:nvPicPr>
        <p:blipFill>
          <a:blip r:embed="rId4"/>
          <a:srcRect/>
          <a:stretch>
            <a:fillRect/>
          </a:stretch>
        </p:blipFill>
        <p:spPr>
          <a:xfrm>
            <a:off x="1438275" y="1109663"/>
            <a:ext cx="6267450" cy="4638675"/>
          </a:xfrm>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006 - Cisco - Human Network.wmv">
            <a:hlinkClick r:id="" action="ppaction://media"/>
          </p:cNvPr>
          <p:cNvPicPr>
            <a:picLocks noGrp="1" noRot="1" noChangeAspect="1"/>
          </p:cNvPicPr>
          <p:nvPr>
            <p:ph idx="1"/>
            <a:videoFile r:link="rId1"/>
          </p:nvPr>
        </p:nvPicPr>
        <p:blipFill>
          <a:blip r:embed="rId4"/>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4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457200" y="1146175"/>
            <a:ext cx="8229600" cy="1139825"/>
          </a:xfrm>
          <a:noFill/>
        </p:spPr>
        <p:txBody>
          <a:bodyPr/>
          <a:lstStyle/>
          <a:p>
            <a:pPr eaLnBrk="1" hangingPunct="1"/>
            <a:r>
              <a:rPr lang="en-US" sz="9000" dirty="0" smtClean="0">
                <a:solidFill>
                  <a:schemeClr val="accent2"/>
                </a:solidFill>
                <a:effectLst/>
                <a:latin typeface="Impact" pitchFamily="34" charset="0"/>
              </a:rPr>
              <a:t>Thank you!</a:t>
            </a:r>
          </a:p>
        </p:txBody>
      </p:sp>
      <p:sp>
        <p:nvSpPr>
          <p:cNvPr id="128003" name="Rectangle 3"/>
          <p:cNvSpPr>
            <a:spLocks noGrp="1" noChangeArrowheads="1"/>
          </p:cNvSpPr>
          <p:nvPr>
            <p:ph idx="4294967295"/>
          </p:nvPr>
        </p:nvSpPr>
        <p:spPr>
          <a:xfrm>
            <a:off x="457200" y="3276600"/>
            <a:ext cx="8229600" cy="3259138"/>
          </a:xfrm>
          <a:noFill/>
        </p:spPr>
        <p:txBody>
          <a:bodyPr/>
          <a:lstStyle/>
          <a:p>
            <a:pPr eaLnBrk="1" hangingPunct="1"/>
            <a:endParaRPr lang="en-US" dirty="0" smtClean="0">
              <a:effectLst/>
            </a:endParaRPr>
          </a:p>
          <a:p>
            <a:pPr eaLnBrk="1" hangingPunct="1"/>
            <a:endParaRPr lang="en-US" dirty="0" smtClean="0">
              <a:effectLst/>
            </a:endParaRPr>
          </a:p>
          <a:p>
            <a:pPr algn="ctr" eaLnBrk="1" hangingPunct="1">
              <a:buFont typeface="Wingdings" pitchFamily="2" charset="2"/>
              <a:buNone/>
            </a:pPr>
            <a:r>
              <a:rPr lang="en-US" dirty="0" smtClean="0">
                <a:solidFill>
                  <a:schemeClr val="folHlink"/>
                </a:solidFill>
                <a:effectLst/>
              </a:rPr>
              <a:t>Scott McLeod, J.D., Ph.D.</a:t>
            </a:r>
          </a:p>
          <a:p>
            <a:pPr algn="ctr" eaLnBrk="1" hangingPunct="1">
              <a:buFont typeface="Wingdings" pitchFamily="2" charset="2"/>
              <a:buNone/>
            </a:pPr>
            <a:r>
              <a:rPr lang="en-US" dirty="0" smtClean="0">
                <a:solidFill>
                  <a:schemeClr val="folHlink"/>
                </a:solidFill>
                <a:effectLst/>
              </a:rPr>
              <a:t>Director, CASTLE</a:t>
            </a:r>
            <a:endParaRPr lang="en-US" dirty="0" smtClean="0">
              <a:effectLst/>
            </a:endParaRPr>
          </a:p>
          <a:p>
            <a:pPr algn="ctr" eaLnBrk="1" hangingPunct="1">
              <a:buFont typeface="Wingdings" pitchFamily="2" charset="2"/>
              <a:buNone/>
            </a:pPr>
            <a:r>
              <a:rPr lang="en-US" sz="3000" dirty="0" smtClean="0">
                <a:effectLst/>
              </a:rPr>
              <a:t>scottmcleod.net</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PISA 02"/>
          <p:cNvPicPr>
            <a:picLocks noGrp="1" noChangeAspect="1" noChangeArrowheads="1"/>
          </p:cNvPicPr>
          <p:nvPr>
            <p:ph/>
          </p:nvPr>
        </p:nvPicPr>
        <p:blipFill>
          <a:blip r:embed="rId4"/>
          <a:srcRect/>
          <a:stretch>
            <a:fillRect/>
          </a:stretch>
        </p:blipFill>
        <p:spPr>
          <a:xfrm>
            <a:off x="669925" y="277813"/>
            <a:ext cx="7804150" cy="5853112"/>
          </a:xfr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2946" name="Picture 5" descr="PISA 03"/>
          <p:cNvPicPr>
            <a:picLocks noGrp="1" noChangeAspect="1" noChangeArrowheads="1"/>
          </p:cNvPicPr>
          <p:nvPr>
            <p:ph/>
          </p:nvPr>
        </p:nvPicPr>
        <p:blipFill>
          <a:blip r:embed="rId4"/>
          <a:srcRect/>
          <a:stretch>
            <a:fillRect/>
          </a:stretch>
        </p:blipFill>
        <p:spPr>
          <a:xfrm>
            <a:off x="669925" y="277813"/>
            <a:ext cx="7804150" cy="5853112"/>
          </a:xfrm>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PISA 04"/>
          <p:cNvPicPr>
            <a:picLocks noGrp="1" noChangeAspect="1" noChangeArrowheads="1"/>
          </p:cNvPicPr>
          <p:nvPr>
            <p:ph/>
          </p:nvPr>
        </p:nvPicPr>
        <p:blipFill>
          <a:blip r:embed="rId4"/>
          <a:srcRect/>
          <a:stretch>
            <a:fillRect/>
          </a:stretch>
        </p:blipFill>
        <p:spPr>
          <a:xfrm>
            <a:off x="669925" y="277813"/>
            <a:ext cx="7804150" cy="5853112"/>
          </a:xfr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4" name="Picture 5" descr="PISA 05"/>
          <p:cNvPicPr>
            <a:picLocks noGrp="1" noChangeAspect="1" noChangeArrowheads="1"/>
          </p:cNvPicPr>
          <p:nvPr>
            <p:ph/>
          </p:nvPr>
        </p:nvPicPr>
        <p:blipFill>
          <a:blip r:embed="rId4"/>
          <a:srcRect/>
          <a:stretch>
            <a:fillRect/>
          </a:stretch>
        </p:blipFill>
        <p:spPr>
          <a:xfrm>
            <a:off x="669925" y="277813"/>
            <a:ext cx="7804150" cy="5853112"/>
          </a:xfrm>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Partnership for 21st Century Skills.jpg"/>
          <p:cNvPicPr>
            <a:picLocks noChangeAspect="1"/>
          </p:cNvPicPr>
          <p:nvPr/>
        </p:nvPicPr>
        <p:blipFill>
          <a:blip r:embed="rId4"/>
          <a:srcRect/>
          <a:stretch>
            <a:fillRect/>
          </a:stretch>
        </p:blipFill>
        <p:spPr bwMode="auto">
          <a:xfrm>
            <a:off x="1397000" y="1397000"/>
            <a:ext cx="6350000" cy="4064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4" name="Picture 6" descr="OLPCxo2"/>
          <p:cNvPicPr>
            <a:picLocks noGrp="1" noChangeAspect="1" noChangeArrowheads="1"/>
          </p:cNvPicPr>
          <p:nvPr>
            <p:ph idx="1"/>
          </p:nvPr>
        </p:nvPicPr>
        <p:blipFill>
          <a:blip r:embed="rId4" cstate="print"/>
          <a:stretch>
            <a:fillRect/>
          </a:stretch>
        </p:blipFill>
        <p:spPr>
          <a:xfrm>
            <a:off x="2006838" y="0"/>
            <a:ext cx="5130324" cy="6858000"/>
          </a:xfrm>
        </p:spPr>
        <p:style>
          <a:lnRef idx="0">
            <a:schemeClr val="dk1"/>
          </a:lnRef>
          <a:fillRef idx="3">
            <a:schemeClr val="dk1"/>
          </a:fillRef>
          <a:effectRef idx="3">
            <a:schemeClr val="dk1"/>
          </a:effectRef>
          <a:fontRef idx="minor">
            <a:schemeClr val="lt1"/>
          </a:fontRef>
        </p:style>
      </p:pic>
      <p:sp>
        <p:nvSpPr>
          <p:cNvPr id="4" name="Title 3"/>
          <p:cNvSpPr>
            <a:spLocks noGrp="1"/>
          </p:cNvSpPr>
          <p:nvPr>
            <p:ph type="title"/>
          </p:nvPr>
        </p:nvSpPr>
        <p:spPr/>
        <p:txBody>
          <a:bodyPr/>
          <a:lstStyle/>
          <a:p>
            <a:pPr>
              <a:defRPr/>
            </a:pPr>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722948"/>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5083</TotalTime>
  <Words>1028</Words>
  <Application>Microsoft Office PowerPoint</Application>
  <PresentationFormat>On-screen Show (4:3)</PresentationFormat>
  <Paragraphs>177</Paragraphs>
  <Slides>34</Slides>
  <Notes>34</Notes>
  <HiddenSlides>9</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Globe</vt:lpstr>
      <vt:lpstr>Stand up!</vt:lpstr>
      <vt:lpstr>Slide 2</vt:lpstr>
      <vt:lpstr>ACT 5</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 If the leaders don’t get it, it isn’t going to happen</vt:lpstr>
      <vt:lpstr>Slide 17</vt:lpstr>
      <vt:lpstr>Slide 18</vt:lpstr>
      <vt:lpstr>Slide 19</vt:lpstr>
      <vt:lpstr>Slide 20</vt:lpstr>
      <vt:lpstr>Slide 21</vt:lpstr>
      <vt:lpstr>Avoid death by risk aversion</vt:lpstr>
      <vt:lpstr>Slide 23</vt:lpstr>
      <vt:lpstr>Slide 24</vt:lpstr>
      <vt:lpstr>Slide 25</vt:lpstr>
      <vt:lpstr>Slide 26</vt:lpstr>
      <vt:lpstr>This is meaningless</vt:lpstr>
      <vt:lpstr>This is important</vt:lpstr>
      <vt:lpstr>Slide 29</vt:lpstr>
      <vt:lpstr>Slide 30</vt:lpstr>
      <vt:lpstr>“The fierce  urgency of now”</vt:lpstr>
      <vt:lpstr>Slide 32</vt:lpstr>
      <vt:lpstr>Slide 33</vt:lpstr>
      <vt:lpstr>Thank you!</vt:lpstr>
    </vt:vector>
  </TitlesOfParts>
  <Company>STLI, U.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CASTLE Symposium</dc:title>
  <dc:creator>Scott McLeod</dc:creator>
  <cp:lastModifiedBy>Scott McLeod</cp:lastModifiedBy>
  <cp:revision>367</cp:revision>
  <cp:lastPrinted>2006-11-29T12:57:57Z</cp:lastPrinted>
  <dcterms:created xsi:type="dcterms:W3CDTF">2006-11-10T16:41:19Z</dcterms:created>
  <dcterms:modified xsi:type="dcterms:W3CDTF">2008-10-27T13:06:21Z</dcterms:modified>
</cp:coreProperties>
</file>